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panose="02000000000000000000" pitchFamily="2" charset="0"/>
      <p:regular r:id="rId9"/>
      <p:bold r:id="rId10"/>
      <p:italic r:id="rId11"/>
      <p:boldItalic r:id="rId12"/>
    </p:embeddedFont>
    <p:embeddedFont>
      <p:font typeface="Verdana" panose="020B060403050404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62326b3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62326b3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62326b3a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62326b3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62326b3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62326b3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62326b3a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62326b3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62326b3a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62326b3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History of Decision Trees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Origins</a:t>
            </a:r>
            <a:endParaRPr/>
          </a:p>
        </p:txBody>
      </p:sp>
      <p:sp>
        <p:nvSpPr>
          <p:cNvPr id="61" name="Google Shape;61;p14"/>
          <p:cNvSpPr txBox="1">
            <a:spLocks noGrp="1"/>
          </p:cNvSpPr>
          <p:nvPr>
            <p:ph type="body" idx="1"/>
          </p:nvPr>
        </p:nvSpPr>
        <p:spPr>
          <a:xfrm>
            <a:off x="311700" y="1152475"/>
            <a:ext cx="4260300" cy="1322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t>In their computational origin they were also referred to as classification trees or regression trees, which are models of biological and cognitive processes </a:t>
            </a:r>
            <a:endParaRPr/>
          </a:p>
        </p:txBody>
      </p:sp>
      <p:pic>
        <p:nvPicPr>
          <p:cNvPr id="62" name="Google Shape;62;p14"/>
          <p:cNvPicPr preferRelativeResize="0"/>
          <p:nvPr/>
        </p:nvPicPr>
        <p:blipFill>
          <a:blip r:embed="rId3">
            <a:alphaModFix/>
          </a:blip>
          <a:stretch>
            <a:fillRect/>
          </a:stretch>
        </p:blipFill>
        <p:spPr>
          <a:xfrm>
            <a:off x="4572000" y="897775"/>
            <a:ext cx="4260300" cy="3706461"/>
          </a:xfrm>
          <a:prstGeom prst="rect">
            <a:avLst/>
          </a:prstGeom>
          <a:noFill/>
          <a:ln>
            <a:noFill/>
          </a:ln>
        </p:spPr>
      </p:pic>
      <p:pic>
        <p:nvPicPr>
          <p:cNvPr id="63" name="Google Shape;63;p14"/>
          <p:cNvPicPr preferRelativeResize="0"/>
          <p:nvPr/>
        </p:nvPicPr>
        <p:blipFill>
          <a:blip r:embed="rId4">
            <a:alphaModFix/>
          </a:blip>
          <a:stretch>
            <a:fillRect/>
          </a:stretch>
        </p:blipFill>
        <p:spPr>
          <a:xfrm>
            <a:off x="162600" y="2474875"/>
            <a:ext cx="4267199" cy="22886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Decision Tree Algorithm </a:t>
            </a:r>
            <a:r>
              <a:rPr lang="en" sz="2515" b="1">
                <a:solidFill>
                  <a:srgbClr val="111111"/>
                </a:solidFill>
                <a:highlight>
                  <a:srgbClr val="FFFFFF"/>
                </a:highlight>
              </a:rPr>
              <a:t>CHAID</a:t>
            </a:r>
            <a:r>
              <a:rPr lang="en" sz="2015">
                <a:solidFill>
                  <a:srgbClr val="111111"/>
                </a:solidFill>
                <a:highlight>
                  <a:srgbClr val="FFFFFF"/>
                </a:highlight>
              </a:rPr>
              <a:t> → (Chi-square automatic interaction detection Performs multi-level splits when computing classification trees)</a:t>
            </a:r>
            <a:endParaRPr sz="2015">
              <a:solidFill>
                <a:srgbClr val="111111"/>
              </a:solidFill>
              <a:highlight>
                <a:srgbClr val="FFFFFF"/>
              </a:highlight>
            </a:endParaRPr>
          </a:p>
        </p:txBody>
      </p:sp>
      <p:sp>
        <p:nvSpPr>
          <p:cNvPr id="69" name="Google Shape;69;p15"/>
          <p:cNvSpPr txBox="1">
            <a:spLocks noGrp="1"/>
          </p:cNvSpPr>
          <p:nvPr>
            <p:ph type="body" idx="1"/>
          </p:nvPr>
        </p:nvSpPr>
        <p:spPr>
          <a:xfrm>
            <a:off x="311700" y="1609250"/>
            <a:ext cx="4260300" cy="3041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754" b="1">
                <a:solidFill>
                  <a:srgbClr val="202124"/>
                </a:solidFill>
                <a:highlight>
                  <a:srgbClr val="FFFFFF"/>
                </a:highlight>
              </a:rPr>
              <a:t>Chi-square automatic interaction detection</a:t>
            </a:r>
            <a:r>
              <a:rPr lang="en" sz="1754">
                <a:solidFill>
                  <a:srgbClr val="202124"/>
                </a:solidFill>
                <a:highlight>
                  <a:srgbClr val="FFFFFF"/>
                </a:highlight>
              </a:rPr>
              <a:t> (CHAID) is a decision tree technique, based on adjusted significance testing (Bonferroni testing). The technique was developed in South Africa and was published in 1980 by Gordon V. Kass, who had completed a PhD thesis on this topic. </a:t>
            </a:r>
            <a:endParaRPr sz="1754">
              <a:solidFill>
                <a:srgbClr val="202124"/>
              </a:solidFill>
              <a:highlight>
                <a:srgbClr val="FFFFFF"/>
              </a:highlight>
            </a:endParaRPr>
          </a:p>
          <a:p>
            <a:pPr marL="0" lvl="0" indent="0" algn="l" rtl="0">
              <a:spcBef>
                <a:spcPts val="1200"/>
              </a:spcBef>
              <a:spcAft>
                <a:spcPts val="0"/>
              </a:spcAft>
              <a:buClr>
                <a:schemeClr val="dk1"/>
              </a:buClr>
              <a:buSzPct val="62685"/>
              <a:buFont typeface="Arial"/>
              <a:buNone/>
            </a:pPr>
            <a:r>
              <a:rPr lang="en" sz="1754">
                <a:solidFill>
                  <a:srgbClr val="202122"/>
                </a:solidFill>
                <a:highlight>
                  <a:srgbClr val="FFFFFF"/>
                </a:highlight>
              </a:rPr>
              <a:t>CHAID's advantages are that its output is highly visual and easy to interpret. Because it uses multiway splits by default, it needs rather large sample sizes to work effectively, since with small sample sizes the respondent groups can quickly become too small for reliable analysis.</a:t>
            </a:r>
            <a:endParaRPr sz="1754">
              <a:solidFill>
                <a:srgbClr val="202122"/>
              </a:solidFill>
              <a:highlight>
                <a:srgbClr val="FFFFFF"/>
              </a:highlight>
            </a:endParaRPr>
          </a:p>
          <a:p>
            <a:pPr marL="0" lvl="0" indent="0" algn="l" rtl="0">
              <a:spcBef>
                <a:spcPts val="50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1200"/>
              </a:spcAft>
              <a:buNone/>
            </a:pPr>
            <a:endParaRPr sz="1200">
              <a:solidFill>
                <a:srgbClr val="202124"/>
              </a:solidFill>
              <a:highlight>
                <a:srgbClr val="FFFFFF"/>
              </a:highlight>
              <a:latin typeface="Roboto"/>
              <a:ea typeface="Roboto"/>
              <a:cs typeface="Roboto"/>
              <a:sym typeface="Roboto"/>
            </a:endParaRPr>
          </a:p>
        </p:txBody>
      </p:sp>
      <p:pic>
        <p:nvPicPr>
          <p:cNvPr id="70" name="Google Shape;70;p15"/>
          <p:cNvPicPr preferRelativeResize="0"/>
          <p:nvPr/>
        </p:nvPicPr>
        <p:blipFill rotWithShape="1">
          <a:blip r:embed="rId3">
            <a:alphaModFix/>
          </a:blip>
          <a:srcRect l="22364" r="20525"/>
          <a:stretch/>
        </p:blipFill>
        <p:spPr>
          <a:xfrm>
            <a:off x="4825200" y="1302200"/>
            <a:ext cx="3578400" cy="365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Decision Tree Algorithm </a:t>
            </a:r>
            <a:r>
              <a:rPr lang="en" b="1"/>
              <a:t>ID3</a:t>
            </a:r>
            <a:endParaRPr b="1"/>
          </a:p>
        </p:txBody>
      </p:sp>
      <p:sp>
        <p:nvSpPr>
          <p:cNvPr id="76" name="Google Shape;76;p16"/>
          <p:cNvSpPr txBox="1">
            <a:spLocks noGrp="1"/>
          </p:cNvSpPr>
          <p:nvPr>
            <p:ph type="body" idx="1"/>
          </p:nvPr>
        </p:nvSpPr>
        <p:spPr>
          <a:xfrm>
            <a:off x="4572000" y="1152475"/>
            <a:ext cx="42603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333333"/>
                </a:solidFill>
              </a:rPr>
              <a:t>This model for performing decision tree analysis was created by J. Ross Quinlan at the University of Sydney and presented in his book </a:t>
            </a:r>
            <a:r>
              <a:rPr lang="en" sz="1300" i="1">
                <a:solidFill>
                  <a:srgbClr val="333333"/>
                </a:solidFill>
              </a:rPr>
              <a:t>Machine Learning</a:t>
            </a:r>
            <a:r>
              <a:rPr lang="en" sz="1300">
                <a:solidFill>
                  <a:srgbClr val="333333"/>
                </a:solidFill>
              </a:rPr>
              <a:t>, in 1975 . His first algorithm for decision tree creation was called the Iterative Dichotomiser 3 (ID3)</a:t>
            </a:r>
            <a:endParaRPr sz="1300">
              <a:solidFill>
                <a:srgbClr val="333333"/>
              </a:solidFill>
            </a:endParaRPr>
          </a:p>
          <a:p>
            <a:pPr marL="0" lvl="0" indent="0" algn="l" rtl="0">
              <a:lnSpc>
                <a:spcPct val="115000"/>
              </a:lnSpc>
              <a:spcBef>
                <a:spcPts val="3000"/>
              </a:spcBef>
              <a:spcAft>
                <a:spcPts val="0"/>
              </a:spcAft>
              <a:buClr>
                <a:schemeClr val="dk1"/>
              </a:buClr>
              <a:buSzPts val="1100"/>
              <a:buFont typeface="Arial"/>
              <a:buNone/>
            </a:pPr>
            <a:r>
              <a:rPr lang="en" sz="1300">
                <a:solidFill>
                  <a:srgbClr val="292929"/>
                </a:solidFill>
                <a:highlight>
                  <a:srgbClr val="FFFFFF"/>
                </a:highlight>
              </a:rPr>
              <a:t>ID3 uses a </a:t>
            </a:r>
            <a:r>
              <a:rPr lang="en" sz="1300" b="1">
                <a:solidFill>
                  <a:srgbClr val="292929"/>
                </a:solidFill>
                <a:highlight>
                  <a:srgbClr val="FFFFFF"/>
                </a:highlight>
              </a:rPr>
              <a:t>top-down greedy</a:t>
            </a:r>
            <a:r>
              <a:rPr lang="en" sz="1300">
                <a:solidFill>
                  <a:srgbClr val="292929"/>
                </a:solidFill>
                <a:highlight>
                  <a:srgbClr val="FFFFFF"/>
                </a:highlight>
              </a:rPr>
              <a:t> approach to build a decision tree. In simple words, the </a:t>
            </a:r>
            <a:r>
              <a:rPr lang="en" sz="1300" b="1">
                <a:solidFill>
                  <a:srgbClr val="292929"/>
                </a:solidFill>
                <a:highlight>
                  <a:srgbClr val="FFFFFF"/>
                </a:highlight>
              </a:rPr>
              <a:t>top-down</a:t>
            </a:r>
            <a:r>
              <a:rPr lang="en" sz="1300">
                <a:solidFill>
                  <a:srgbClr val="292929"/>
                </a:solidFill>
                <a:highlight>
                  <a:srgbClr val="FFFFFF"/>
                </a:highlight>
              </a:rPr>
              <a:t> approach means that we start building the tree from the top and the </a:t>
            </a:r>
            <a:r>
              <a:rPr lang="en" sz="1300" b="1">
                <a:solidFill>
                  <a:srgbClr val="292929"/>
                </a:solidFill>
                <a:highlight>
                  <a:srgbClr val="FFFFFF"/>
                </a:highlight>
              </a:rPr>
              <a:t>greedy </a:t>
            </a:r>
            <a:r>
              <a:rPr lang="en" sz="1300">
                <a:solidFill>
                  <a:srgbClr val="292929"/>
                </a:solidFill>
                <a:highlight>
                  <a:srgbClr val="FFFFFF"/>
                </a:highlight>
              </a:rPr>
              <a:t>approach means that at each iteration we select the best feature at the present moment to create a node.</a:t>
            </a:r>
            <a:endParaRPr sz="1300">
              <a:solidFill>
                <a:srgbClr val="292929"/>
              </a:solidFill>
              <a:highlight>
                <a:srgbClr val="FFFFFF"/>
              </a:highlight>
            </a:endParaRPr>
          </a:p>
          <a:p>
            <a:pPr marL="0" lvl="0" indent="0" algn="l" rtl="0">
              <a:lnSpc>
                <a:spcPct val="115000"/>
              </a:lnSpc>
              <a:spcBef>
                <a:spcPts val="3000"/>
              </a:spcBef>
              <a:spcAft>
                <a:spcPts val="0"/>
              </a:spcAft>
              <a:buClr>
                <a:schemeClr val="dk1"/>
              </a:buClr>
              <a:buSzPts val="1100"/>
              <a:buFont typeface="Arial"/>
              <a:buNone/>
            </a:pPr>
            <a:r>
              <a:rPr lang="en" sz="1300">
                <a:solidFill>
                  <a:srgbClr val="292929"/>
                </a:solidFill>
                <a:highlight>
                  <a:srgbClr val="FFFFFF"/>
                </a:highlight>
              </a:rPr>
              <a:t>Most generally ID3 is only used for classification problems with nominal features only.</a:t>
            </a:r>
            <a:endParaRPr sz="1300">
              <a:solidFill>
                <a:srgbClr val="292929"/>
              </a:solidFill>
              <a:highlight>
                <a:srgbClr val="FFFFFF"/>
              </a:highlight>
            </a:endParaRPr>
          </a:p>
          <a:p>
            <a:pPr marL="0" lvl="0" indent="0" algn="l" rtl="0">
              <a:spcBef>
                <a:spcPts val="0"/>
              </a:spcBef>
              <a:spcAft>
                <a:spcPts val="1200"/>
              </a:spcAft>
              <a:buNone/>
            </a:pPr>
            <a:endParaRPr sz="1100">
              <a:solidFill>
                <a:srgbClr val="333333"/>
              </a:solidFill>
              <a:latin typeface="Verdana"/>
              <a:ea typeface="Verdana"/>
              <a:cs typeface="Verdana"/>
              <a:sym typeface="Verdana"/>
            </a:endParaRPr>
          </a:p>
        </p:txBody>
      </p:sp>
      <p:pic>
        <p:nvPicPr>
          <p:cNvPr id="77" name="Google Shape;77;p16"/>
          <p:cNvPicPr preferRelativeResize="0"/>
          <p:nvPr/>
        </p:nvPicPr>
        <p:blipFill>
          <a:blip r:embed="rId3">
            <a:alphaModFix/>
          </a:blip>
          <a:stretch>
            <a:fillRect/>
          </a:stretch>
        </p:blipFill>
        <p:spPr>
          <a:xfrm>
            <a:off x="152400" y="1648825"/>
            <a:ext cx="4267201" cy="21885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Decision Tree Algorithm </a:t>
            </a:r>
            <a:r>
              <a:rPr lang="en" b="1"/>
              <a:t>C4.5</a:t>
            </a:r>
            <a:endParaRPr b="1"/>
          </a:p>
        </p:txBody>
      </p:sp>
      <p:sp>
        <p:nvSpPr>
          <p:cNvPr id="83" name="Google Shape;83;p17"/>
          <p:cNvSpPr txBox="1">
            <a:spLocks noGrp="1"/>
          </p:cNvSpPr>
          <p:nvPr>
            <p:ph type="body" idx="1"/>
          </p:nvPr>
        </p:nvSpPr>
        <p:spPr>
          <a:xfrm>
            <a:off x="311700" y="1152475"/>
            <a:ext cx="8376300" cy="1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rgbClr val="202122"/>
                </a:solidFill>
                <a:highlight>
                  <a:srgbClr val="FFFFFF"/>
                </a:highlight>
              </a:rPr>
              <a:t>C4.5 is an extension of Quinlan's earlier ID3 algorithm. The decision trees generated by C4.5 can be used for classification, and for this reason, C4.5 is often referred to as a statistical classifier.</a:t>
            </a:r>
            <a:endParaRPr sz="1250">
              <a:solidFill>
                <a:srgbClr val="202122"/>
              </a:solidFill>
              <a:highlight>
                <a:srgbClr val="FFFFFF"/>
              </a:highlight>
            </a:endParaRPr>
          </a:p>
          <a:p>
            <a:pPr marL="0" lvl="0" indent="0" algn="l" rtl="0">
              <a:spcBef>
                <a:spcPts val="1200"/>
              </a:spcBef>
              <a:spcAft>
                <a:spcPts val="1200"/>
              </a:spcAft>
              <a:buNone/>
            </a:pPr>
            <a:r>
              <a:rPr lang="en" sz="1250">
                <a:solidFill>
                  <a:srgbClr val="202122"/>
                </a:solidFill>
                <a:highlight>
                  <a:srgbClr val="FFFFFF"/>
                </a:highlight>
              </a:rPr>
              <a:t>In 2011, authors of the Weka machine learning software described the C4.5 algorithm as "a landmark decision tree program that is probably the machine learning workhorse most widely used in practice to date"</a:t>
            </a:r>
            <a:endParaRPr sz="1250">
              <a:solidFill>
                <a:srgbClr val="202122"/>
              </a:solidFill>
              <a:highlight>
                <a:srgbClr val="FFFFFF"/>
              </a:highlight>
            </a:endParaRPr>
          </a:p>
        </p:txBody>
      </p:sp>
      <p:pic>
        <p:nvPicPr>
          <p:cNvPr id="84" name="Google Shape;84;p17"/>
          <p:cNvPicPr preferRelativeResize="0"/>
          <p:nvPr/>
        </p:nvPicPr>
        <p:blipFill rotWithShape="1">
          <a:blip r:embed="rId3">
            <a:alphaModFix/>
          </a:blip>
          <a:srcRect l="2101" t="2626" r="3665" b="5537"/>
          <a:stretch/>
        </p:blipFill>
        <p:spPr>
          <a:xfrm>
            <a:off x="1069400" y="2223725"/>
            <a:ext cx="6100950" cy="2800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Decision Tree Algorithm </a:t>
            </a:r>
            <a:r>
              <a:rPr lang="en" sz="2794" b="1">
                <a:solidFill>
                  <a:srgbClr val="111111"/>
                </a:solidFill>
                <a:highlight>
                  <a:srgbClr val="FFFFFF"/>
                </a:highlight>
              </a:rPr>
              <a:t>CART</a:t>
            </a:r>
            <a:r>
              <a:rPr lang="en" sz="1350">
                <a:solidFill>
                  <a:srgbClr val="111111"/>
                </a:solidFill>
                <a:highlight>
                  <a:srgbClr val="FFFFFF"/>
                </a:highlight>
              </a:rPr>
              <a:t> → (Classification And Regression Tree)</a:t>
            </a:r>
            <a:endParaRPr/>
          </a:p>
        </p:txBody>
      </p:sp>
      <p:sp>
        <p:nvSpPr>
          <p:cNvPr id="90" name="Google Shape;90;p18"/>
          <p:cNvSpPr txBox="1">
            <a:spLocks noGrp="1"/>
          </p:cNvSpPr>
          <p:nvPr>
            <p:ph type="body" idx="1"/>
          </p:nvPr>
        </p:nvSpPr>
        <p:spPr>
          <a:xfrm>
            <a:off x="4572000" y="1152475"/>
            <a:ext cx="4260300" cy="3750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50">
                <a:solidFill>
                  <a:srgbClr val="111111"/>
                </a:solidFill>
                <a:highlight>
                  <a:srgbClr val="FFFFFF"/>
                </a:highlight>
              </a:rPr>
              <a:t>It is one of the oldest tree classification methods. It finds out the statistical significance between the differences between sub-nodes and parent node. We measure it by the sum of squares of standardized differences between observed and expected frequencies of the target variable.</a:t>
            </a:r>
            <a:endParaRPr sz="1250">
              <a:solidFill>
                <a:srgbClr val="111111"/>
              </a:solidFill>
              <a:highlight>
                <a:srgbClr val="FFFFFF"/>
              </a:highlight>
            </a:endParaRPr>
          </a:p>
          <a:p>
            <a:pPr marL="0" lvl="0" indent="0" algn="l" rtl="0">
              <a:lnSpc>
                <a:spcPct val="200000"/>
              </a:lnSpc>
              <a:spcBef>
                <a:spcPts val="900"/>
              </a:spcBef>
              <a:spcAft>
                <a:spcPts val="0"/>
              </a:spcAft>
              <a:buClr>
                <a:schemeClr val="dk1"/>
              </a:buClr>
              <a:buSzPts val="1100"/>
              <a:buFont typeface="Arial"/>
              <a:buNone/>
            </a:pPr>
            <a:r>
              <a:rPr lang="en" sz="1250">
                <a:solidFill>
                  <a:srgbClr val="111111"/>
                </a:solidFill>
                <a:highlight>
                  <a:srgbClr val="FFFFFF"/>
                </a:highlight>
              </a:rPr>
              <a:t>It works with the categorical target variable “Success” or “Failure”. It can perform two or more splits. Higher the value of Chi-Square higher the statistical significance of differences between sub-node and Parent node.</a:t>
            </a:r>
            <a:endParaRPr sz="1250">
              <a:solidFill>
                <a:srgbClr val="111111"/>
              </a:solidFill>
              <a:highlight>
                <a:srgbClr val="FFFFFF"/>
              </a:highlight>
            </a:endParaRPr>
          </a:p>
          <a:p>
            <a:pPr marL="0" lvl="0" indent="0" algn="l" rtl="0">
              <a:spcBef>
                <a:spcPts val="900"/>
              </a:spcBef>
              <a:spcAft>
                <a:spcPts val="1200"/>
              </a:spcAft>
              <a:buNone/>
            </a:pPr>
            <a:endParaRPr sz="1250"/>
          </a:p>
        </p:txBody>
      </p:sp>
      <p:pic>
        <p:nvPicPr>
          <p:cNvPr id="91" name="Google Shape;91;p18"/>
          <p:cNvPicPr preferRelativeResize="0"/>
          <p:nvPr/>
        </p:nvPicPr>
        <p:blipFill>
          <a:blip r:embed="rId3">
            <a:alphaModFix/>
          </a:blip>
          <a:stretch>
            <a:fillRect/>
          </a:stretch>
        </p:blipFill>
        <p:spPr>
          <a:xfrm>
            <a:off x="153200" y="1608563"/>
            <a:ext cx="4267199" cy="216872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On-screen Show (16:9)</PresentationFormat>
  <Paragraphs>16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Roboto</vt:lpstr>
      <vt:lpstr>Verdana</vt:lpstr>
      <vt:lpstr>Simple Light</vt:lpstr>
      <vt:lpstr>History of Decision Trees</vt:lpstr>
      <vt:lpstr>The Origins</vt:lpstr>
      <vt:lpstr>Decision Tree Algorithm CHAID → (Chi-square automatic interaction detection Performs multi-level splits when computing classification trees)</vt:lpstr>
      <vt:lpstr>Decision Tree Algorithm ID3</vt:lpstr>
      <vt:lpstr>Decision Tree Algorithm C4.5</vt:lpstr>
      <vt:lpstr>Decision Tree Algorithm CART → (Classification And Regression Tree)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Decision Trees</dc:title>
  <cp:lastModifiedBy>avyay rao</cp:lastModifiedBy>
  <cp:revision>1</cp:revision>
  <dcterms:modified xsi:type="dcterms:W3CDTF">2022-03-27T16:28:12Z</dcterms:modified>
</cp:coreProperties>
</file>