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4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7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3545840" cy="2553970"/>
          </a:xfrm>
          <a:custGeom>
            <a:avLst/>
            <a:gdLst/>
            <a:ahLst/>
            <a:cxnLst/>
            <a:rect l="l" t="t" r="r" b="b"/>
            <a:pathLst>
              <a:path w="3545840" h="2553970">
                <a:moveTo>
                  <a:pt x="3545713" y="479425"/>
                </a:moveTo>
                <a:lnTo>
                  <a:pt x="3247809" y="181444"/>
                </a:lnTo>
                <a:lnTo>
                  <a:pt x="3429254" y="0"/>
                </a:lnTo>
                <a:lnTo>
                  <a:pt x="3066415" y="0"/>
                </a:lnTo>
                <a:lnTo>
                  <a:pt x="1711579" y="0"/>
                </a:lnTo>
                <a:lnTo>
                  <a:pt x="0" y="0"/>
                </a:lnTo>
                <a:lnTo>
                  <a:pt x="0" y="1677670"/>
                </a:lnTo>
                <a:lnTo>
                  <a:pt x="875792" y="2553462"/>
                </a:lnTo>
                <a:lnTo>
                  <a:pt x="2091029" y="1338224"/>
                </a:lnTo>
                <a:lnTo>
                  <a:pt x="2388997" y="1636141"/>
                </a:lnTo>
                <a:lnTo>
                  <a:pt x="3545713" y="479425"/>
                </a:lnTo>
                <a:close/>
              </a:path>
            </a:pathLst>
          </a:custGeom>
          <a:solidFill>
            <a:srgbClr val="FFC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321546" y="0"/>
            <a:ext cx="2870835" cy="3603625"/>
          </a:xfrm>
          <a:custGeom>
            <a:avLst/>
            <a:gdLst/>
            <a:ahLst/>
            <a:cxnLst/>
            <a:rect l="l" t="t" r="r" b="b"/>
            <a:pathLst>
              <a:path w="2870834" h="3603625">
                <a:moveTo>
                  <a:pt x="2870454" y="0"/>
                </a:moveTo>
                <a:lnTo>
                  <a:pt x="733171" y="0"/>
                </a:lnTo>
                <a:lnTo>
                  <a:pt x="0" y="733171"/>
                </a:lnTo>
                <a:lnTo>
                  <a:pt x="1010666" y="1743837"/>
                </a:lnTo>
                <a:lnTo>
                  <a:pt x="695833" y="2058670"/>
                </a:lnTo>
                <a:lnTo>
                  <a:pt x="1534287" y="2896997"/>
                </a:lnTo>
                <a:lnTo>
                  <a:pt x="1849056" y="2582227"/>
                </a:lnTo>
                <a:lnTo>
                  <a:pt x="2870454" y="3603625"/>
                </a:lnTo>
                <a:lnTo>
                  <a:pt x="2870454" y="0"/>
                </a:lnTo>
                <a:close/>
              </a:path>
            </a:pathLst>
          </a:custGeom>
          <a:solidFill>
            <a:srgbClr val="4471C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4680838"/>
            <a:ext cx="2894330" cy="2177415"/>
          </a:xfrm>
          <a:custGeom>
            <a:avLst/>
            <a:gdLst/>
            <a:ahLst/>
            <a:cxnLst/>
            <a:rect l="l" t="t" r="r" b="b"/>
            <a:pathLst>
              <a:path w="2894330" h="2177415">
                <a:moveTo>
                  <a:pt x="2893822" y="1728812"/>
                </a:moveTo>
                <a:lnTo>
                  <a:pt x="2639415" y="1474419"/>
                </a:lnTo>
                <a:lnTo>
                  <a:pt x="2890520" y="1223289"/>
                </a:lnTo>
                <a:lnTo>
                  <a:pt x="2234057" y="566801"/>
                </a:lnTo>
                <a:lnTo>
                  <a:pt x="1982914" y="817905"/>
                </a:lnTo>
                <a:lnTo>
                  <a:pt x="1165034" y="0"/>
                </a:lnTo>
                <a:lnTo>
                  <a:pt x="0" y="1165047"/>
                </a:lnTo>
                <a:lnTo>
                  <a:pt x="0" y="2177161"/>
                </a:lnTo>
                <a:lnTo>
                  <a:pt x="2445448" y="2177161"/>
                </a:lnTo>
                <a:lnTo>
                  <a:pt x="2893822" y="1728812"/>
                </a:lnTo>
                <a:close/>
              </a:path>
            </a:pathLst>
          </a:custGeom>
          <a:solidFill>
            <a:srgbClr val="4471C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285110" y="0"/>
            <a:ext cx="7621905" cy="6851015"/>
          </a:xfrm>
          <a:custGeom>
            <a:avLst/>
            <a:gdLst/>
            <a:ahLst/>
            <a:cxnLst/>
            <a:rect l="l" t="t" r="r" b="b"/>
            <a:pathLst>
              <a:path w="7621905" h="6851015">
                <a:moveTo>
                  <a:pt x="4192778" y="0"/>
                </a:moveTo>
                <a:lnTo>
                  <a:pt x="3429000" y="0"/>
                </a:lnTo>
                <a:lnTo>
                  <a:pt x="0" y="3429000"/>
                </a:lnTo>
                <a:lnTo>
                  <a:pt x="3421506" y="6850446"/>
                </a:lnTo>
                <a:lnTo>
                  <a:pt x="4200271" y="6850446"/>
                </a:lnTo>
                <a:lnTo>
                  <a:pt x="7621778" y="3429000"/>
                </a:lnTo>
                <a:lnTo>
                  <a:pt x="41927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293749" y="0"/>
            <a:ext cx="9605010" cy="6851015"/>
          </a:xfrm>
          <a:custGeom>
            <a:avLst/>
            <a:gdLst/>
            <a:ahLst/>
            <a:cxnLst/>
            <a:rect l="l" t="t" r="r" b="b"/>
            <a:pathLst>
              <a:path w="9605010" h="6851015">
                <a:moveTo>
                  <a:pt x="6175502" y="0"/>
                </a:moveTo>
                <a:lnTo>
                  <a:pt x="6060694" y="0"/>
                </a:lnTo>
                <a:lnTo>
                  <a:pt x="9489694" y="3429000"/>
                </a:lnTo>
                <a:lnTo>
                  <a:pt x="6068314" y="6850446"/>
                </a:lnTo>
                <a:lnTo>
                  <a:pt x="6183122" y="6850446"/>
                </a:lnTo>
                <a:lnTo>
                  <a:pt x="9604502" y="3429000"/>
                </a:lnTo>
                <a:lnTo>
                  <a:pt x="6175502" y="0"/>
                </a:lnTo>
                <a:close/>
              </a:path>
              <a:path w="9605010" h="6851015">
                <a:moveTo>
                  <a:pt x="3543808" y="0"/>
                </a:moveTo>
                <a:lnTo>
                  <a:pt x="3429000" y="0"/>
                </a:lnTo>
                <a:lnTo>
                  <a:pt x="0" y="3429000"/>
                </a:lnTo>
                <a:lnTo>
                  <a:pt x="3421379" y="6850446"/>
                </a:lnTo>
                <a:lnTo>
                  <a:pt x="3536187" y="6850446"/>
                </a:lnTo>
                <a:lnTo>
                  <a:pt x="114807" y="3429000"/>
                </a:lnTo>
                <a:lnTo>
                  <a:pt x="3543808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8408" y="1756917"/>
            <a:ext cx="8695182" cy="2052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48408" y="1756917"/>
            <a:ext cx="8695182" cy="2052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82168" y="594359"/>
            <a:ext cx="11044555" cy="5702935"/>
            <a:chOff x="582168" y="594359"/>
            <a:chExt cx="11044555" cy="570293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2168" y="594359"/>
              <a:ext cx="11044428" cy="570280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46176" y="640079"/>
              <a:ext cx="10921365" cy="5577840"/>
            </a:xfrm>
            <a:custGeom>
              <a:avLst/>
              <a:gdLst/>
              <a:ahLst/>
              <a:cxnLst/>
              <a:rect l="l" t="t" r="r" b="b"/>
              <a:pathLst>
                <a:path w="10921365" h="5577840">
                  <a:moveTo>
                    <a:pt x="10920984" y="0"/>
                  </a:moveTo>
                  <a:lnTo>
                    <a:pt x="0" y="0"/>
                  </a:lnTo>
                  <a:lnTo>
                    <a:pt x="0" y="5577840"/>
                  </a:lnTo>
                  <a:lnTo>
                    <a:pt x="10920984" y="5577840"/>
                  </a:lnTo>
                  <a:lnTo>
                    <a:pt x="109209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6176" y="640079"/>
              <a:ext cx="10921365" cy="5577840"/>
            </a:xfrm>
            <a:custGeom>
              <a:avLst/>
              <a:gdLst/>
              <a:ahLst/>
              <a:cxnLst/>
              <a:rect l="l" t="t" r="r" b="b"/>
              <a:pathLst>
                <a:path w="10921365" h="5577840">
                  <a:moveTo>
                    <a:pt x="0" y="5577840"/>
                  </a:moveTo>
                  <a:lnTo>
                    <a:pt x="10920984" y="5577840"/>
                  </a:lnTo>
                  <a:lnTo>
                    <a:pt x="10920984" y="0"/>
                  </a:lnTo>
                  <a:lnTo>
                    <a:pt x="0" y="0"/>
                  </a:lnTo>
                  <a:lnTo>
                    <a:pt x="0" y="5577840"/>
                  </a:lnTo>
                  <a:close/>
                </a:path>
              </a:pathLst>
            </a:custGeom>
            <a:ln w="9525">
              <a:solidFill>
                <a:srgbClr val="C7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67740" y="960119"/>
              <a:ext cx="10278110" cy="4937760"/>
            </a:xfrm>
            <a:custGeom>
              <a:avLst/>
              <a:gdLst/>
              <a:ahLst/>
              <a:cxnLst/>
              <a:rect l="l" t="t" r="r" b="b"/>
              <a:pathLst>
                <a:path w="10278110" h="4937760">
                  <a:moveTo>
                    <a:pt x="10277856" y="0"/>
                  </a:moveTo>
                  <a:lnTo>
                    <a:pt x="0" y="0"/>
                  </a:lnTo>
                  <a:lnTo>
                    <a:pt x="0" y="4937759"/>
                  </a:lnTo>
                  <a:lnTo>
                    <a:pt x="10277856" y="4937759"/>
                  </a:lnTo>
                  <a:lnTo>
                    <a:pt x="10277856" y="0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1966595" marR="5080" indent="-1954530">
              <a:lnSpc>
                <a:spcPts val="7559"/>
              </a:lnSpc>
              <a:spcBef>
                <a:spcPts val="1035"/>
              </a:spcBef>
            </a:pPr>
            <a:r>
              <a:rPr spc="-55" dirty="0"/>
              <a:t>Working</a:t>
            </a:r>
            <a:r>
              <a:rPr spc="-20" dirty="0"/>
              <a:t> </a:t>
            </a:r>
            <a:r>
              <a:rPr spc="-5" dirty="0"/>
              <a:t>and</a:t>
            </a:r>
            <a:r>
              <a:rPr spc="-20" dirty="0"/>
              <a:t> Example </a:t>
            </a:r>
            <a:r>
              <a:rPr spc="-15" dirty="0"/>
              <a:t>of </a:t>
            </a:r>
            <a:r>
              <a:rPr spc="-1565" dirty="0"/>
              <a:t> </a:t>
            </a:r>
            <a:r>
              <a:rPr spc="-5" dirty="0"/>
              <a:t>Decision</a:t>
            </a:r>
            <a:r>
              <a:rPr spc="20" dirty="0"/>
              <a:t> </a:t>
            </a:r>
            <a:r>
              <a:rPr spc="-155" dirty="0"/>
              <a:t>Tree</a:t>
            </a:r>
          </a:p>
        </p:txBody>
      </p:sp>
      <p:sp>
        <p:nvSpPr>
          <p:cNvPr id="10" name="object 10"/>
          <p:cNvSpPr/>
          <p:nvPr/>
        </p:nvSpPr>
        <p:spPr>
          <a:xfrm>
            <a:off x="3353561" y="4479797"/>
            <a:ext cx="5486400" cy="0"/>
          </a:xfrm>
          <a:custGeom>
            <a:avLst/>
            <a:gdLst/>
            <a:ahLst/>
            <a:cxnLst/>
            <a:rect l="l" t="t" r="r" b="b"/>
            <a:pathLst>
              <a:path w="5486400">
                <a:moveTo>
                  <a:pt x="0" y="0"/>
                </a:moveTo>
                <a:lnTo>
                  <a:pt x="5486399" y="0"/>
                </a:lnTo>
              </a:path>
            </a:pathLst>
          </a:custGeom>
          <a:ln w="190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976" y="205562"/>
            <a:ext cx="4528820" cy="1904364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635"/>
              </a:spcBef>
            </a:pPr>
            <a:r>
              <a:rPr sz="4400" spc="-30" dirty="0"/>
              <a:t>Working </a:t>
            </a:r>
            <a:r>
              <a:rPr sz="4400" dirty="0"/>
              <a:t>and </a:t>
            </a:r>
            <a:r>
              <a:rPr sz="4400" spc="5" dirty="0"/>
              <a:t> </a:t>
            </a:r>
            <a:r>
              <a:rPr sz="4400" spc="-15" dirty="0"/>
              <a:t>Example</a:t>
            </a:r>
            <a:r>
              <a:rPr sz="4400" spc="-40" dirty="0"/>
              <a:t> </a:t>
            </a:r>
            <a:r>
              <a:rPr sz="4400" spc="-5" dirty="0"/>
              <a:t>of</a:t>
            </a:r>
            <a:r>
              <a:rPr sz="4400" spc="-25" dirty="0"/>
              <a:t> </a:t>
            </a:r>
            <a:r>
              <a:rPr sz="4400" dirty="0"/>
              <a:t>Decision </a:t>
            </a:r>
            <a:r>
              <a:rPr sz="4400" spc="-980" dirty="0"/>
              <a:t> </a:t>
            </a:r>
            <a:r>
              <a:rPr sz="4400" spc="-95" dirty="0"/>
              <a:t>Tree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27659" y="2440051"/>
            <a:ext cx="3326765" cy="315595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615315">
              <a:lnSpc>
                <a:spcPts val="1500"/>
              </a:lnSpc>
              <a:spcBef>
                <a:spcPts val="305"/>
              </a:spcBef>
            </a:pPr>
            <a:r>
              <a:rPr sz="1400" spc="-30" dirty="0">
                <a:latin typeface="Tahoma"/>
                <a:cs typeface="Tahoma"/>
              </a:rPr>
              <a:t>There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spc="-30" dirty="0">
                <a:latin typeface="Tahoma"/>
                <a:cs typeface="Tahoma"/>
              </a:rPr>
              <a:t>are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th</a:t>
            </a:r>
            <a:r>
              <a:rPr sz="1400" spc="-5" dirty="0">
                <a:latin typeface="Tahoma"/>
                <a:cs typeface="Tahoma"/>
              </a:rPr>
              <a:t>r</a:t>
            </a:r>
            <a:r>
              <a:rPr sz="1400" spc="-45" dirty="0">
                <a:latin typeface="Tahoma"/>
                <a:cs typeface="Tahoma"/>
              </a:rPr>
              <a:t>e</a:t>
            </a:r>
            <a:r>
              <a:rPr sz="1400" spc="-25" dirty="0">
                <a:latin typeface="Tahoma"/>
                <a:cs typeface="Tahoma"/>
              </a:rPr>
              <a:t>e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spc="-30" dirty="0">
                <a:latin typeface="Tahoma"/>
                <a:cs typeface="Tahoma"/>
              </a:rPr>
              <a:t>b</a:t>
            </a:r>
            <a:r>
              <a:rPr sz="1400" spc="-20" dirty="0">
                <a:latin typeface="Tahoma"/>
                <a:cs typeface="Tahoma"/>
              </a:rPr>
              <a:t>ro</a:t>
            </a:r>
            <a:r>
              <a:rPr sz="1400" spc="-30" dirty="0">
                <a:latin typeface="Tahoma"/>
                <a:cs typeface="Tahoma"/>
              </a:rPr>
              <a:t>ad</a:t>
            </a:r>
            <a:r>
              <a:rPr sz="1400" spc="-90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areas</a:t>
            </a:r>
            <a:r>
              <a:rPr sz="1400" spc="-65" dirty="0">
                <a:latin typeface="Tahoma"/>
                <a:cs typeface="Tahoma"/>
              </a:rPr>
              <a:t> </a:t>
            </a:r>
            <a:r>
              <a:rPr sz="1400" spc="-30" dirty="0">
                <a:latin typeface="Tahoma"/>
                <a:cs typeface="Tahoma"/>
              </a:rPr>
              <a:t>us</a:t>
            </a:r>
            <a:r>
              <a:rPr sz="1400" spc="-35" dirty="0">
                <a:latin typeface="Tahoma"/>
                <a:cs typeface="Tahoma"/>
              </a:rPr>
              <a:t>u</a:t>
            </a:r>
            <a:r>
              <a:rPr sz="1400" spc="50" dirty="0">
                <a:latin typeface="Tahoma"/>
                <a:cs typeface="Tahoma"/>
              </a:rPr>
              <a:t>al</a:t>
            </a:r>
            <a:r>
              <a:rPr sz="1400" spc="25" dirty="0">
                <a:latin typeface="Tahoma"/>
                <a:cs typeface="Tahoma"/>
              </a:rPr>
              <a:t>l</a:t>
            </a:r>
            <a:r>
              <a:rPr sz="1400" spc="-35" dirty="0">
                <a:latin typeface="Tahoma"/>
                <a:cs typeface="Tahoma"/>
              </a:rPr>
              <a:t>y  </a:t>
            </a:r>
            <a:r>
              <a:rPr sz="1400" spc="-10" dirty="0">
                <a:latin typeface="Tahoma"/>
                <a:cs typeface="Tahoma"/>
              </a:rPr>
              <a:t>displayed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spc="15" dirty="0">
                <a:latin typeface="Tahoma"/>
                <a:cs typeface="Tahoma"/>
              </a:rPr>
              <a:t>in</a:t>
            </a:r>
            <a:r>
              <a:rPr sz="1400" spc="-65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a</a:t>
            </a:r>
            <a:r>
              <a:rPr sz="1400" spc="-65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tree:</a:t>
            </a:r>
            <a:endParaRPr sz="1400">
              <a:latin typeface="Tahoma"/>
              <a:cs typeface="Tahoma"/>
            </a:endParaRPr>
          </a:p>
          <a:p>
            <a:pPr marL="12700" marR="196850">
              <a:lnSpc>
                <a:spcPts val="1510"/>
              </a:lnSpc>
              <a:spcBef>
                <a:spcPts val="605"/>
              </a:spcBef>
              <a:buSzPct val="92857"/>
              <a:buAutoNum type="arabicPeriod"/>
              <a:tabLst>
                <a:tab pos="151765" algn="l"/>
              </a:tabLst>
            </a:pPr>
            <a:r>
              <a:rPr sz="1400" b="1" spc="-5" dirty="0">
                <a:latin typeface="Calibri"/>
                <a:cs typeface="Calibri"/>
              </a:rPr>
              <a:t>The </a:t>
            </a:r>
            <a:r>
              <a:rPr sz="1400" b="1" dirty="0">
                <a:latin typeface="Calibri"/>
                <a:cs typeface="Calibri"/>
              </a:rPr>
              <a:t>Decision</a:t>
            </a:r>
            <a:r>
              <a:rPr sz="1400" dirty="0">
                <a:latin typeface="Calibri"/>
                <a:cs typeface="Calibri"/>
              </a:rPr>
              <a:t>: </a:t>
            </a:r>
            <a:r>
              <a:rPr sz="1400" spc="-5" dirty="0">
                <a:latin typeface="Calibri"/>
                <a:cs typeface="Calibri"/>
              </a:rPr>
              <a:t>displayed </a:t>
            </a:r>
            <a:r>
              <a:rPr sz="1400" dirty="0">
                <a:latin typeface="Calibri"/>
                <a:cs typeface="Calibri"/>
              </a:rPr>
              <a:t>as a </a:t>
            </a:r>
            <a:r>
              <a:rPr sz="1400" spc="-10" dirty="0">
                <a:latin typeface="Calibri"/>
                <a:cs typeface="Calibri"/>
              </a:rPr>
              <a:t>square </a:t>
            </a:r>
            <a:r>
              <a:rPr sz="1400" spc="-5" dirty="0">
                <a:latin typeface="Calibri"/>
                <a:cs typeface="Calibri"/>
              </a:rPr>
              <a:t>node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with </a:t>
            </a:r>
            <a:r>
              <a:rPr sz="1400" spc="-5" dirty="0">
                <a:latin typeface="Calibri"/>
                <a:cs typeface="Calibri"/>
              </a:rPr>
              <a:t>two or </a:t>
            </a:r>
            <a:r>
              <a:rPr sz="1400" spc="-10" dirty="0">
                <a:latin typeface="Calibri"/>
                <a:cs typeface="Calibri"/>
              </a:rPr>
              <a:t>more arcs </a:t>
            </a:r>
            <a:r>
              <a:rPr sz="1400" spc="-5" dirty="0">
                <a:latin typeface="Calibri"/>
                <a:cs typeface="Calibri"/>
              </a:rPr>
              <a:t>(called </a:t>
            </a:r>
            <a:r>
              <a:rPr sz="1400" spc="-10" dirty="0">
                <a:latin typeface="Calibri"/>
                <a:cs typeface="Calibri"/>
              </a:rPr>
              <a:t>“decision </a:t>
            </a:r>
            <a:r>
              <a:rPr sz="1400" spc="-5" dirty="0">
                <a:latin typeface="Calibri"/>
                <a:cs typeface="Calibri"/>
              </a:rPr>
              <a:t> branches”) pointing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to</a:t>
            </a:r>
            <a:r>
              <a:rPr sz="1400" spc="-5" dirty="0">
                <a:latin typeface="Calibri"/>
                <a:cs typeface="Calibri"/>
              </a:rPr>
              <a:t> the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options.</a:t>
            </a:r>
            <a:endParaRPr sz="1400">
              <a:latin typeface="Calibri"/>
              <a:cs typeface="Calibri"/>
            </a:endParaRPr>
          </a:p>
          <a:p>
            <a:pPr marL="12700" marR="79375">
              <a:lnSpc>
                <a:spcPct val="90000"/>
              </a:lnSpc>
              <a:spcBef>
                <a:spcPts val="580"/>
              </a:spcBef>
              <a:buSzPct val="92857"/>
              <a:buAutoNum type="arabicPeriod"/>
              <a:tabLst>
                <a:tab pos="151765" algn="l"/>
              </a:tabLst>
            </a:pPr>
            <a:r>
              <a:rPr sz="1400" b="1" spc="-5" dirty="0">
                <a:latin typeface="Calibri"/>
                <a:cs typeface="Calibri"/>
              </a:rPr>
              <a:t>The </a:t>
            </a:r>
            <a:r>
              <a:rPr sz="1400" b="1" spc="-15" dirty="0">
                <a:latin typeface="Calibri"/>
                <a:cs typeface="Calibri"/>
              </a:rPr>
              <a:t>Event </a:t>
            </a:r>
            <a:r>
              <a:rPr sz="1400" b="1" dirty="0">
                <a:latin typeface="Calibri"/>
                <a:cs typeface="Calibri"/>
              </a:rPr>
              <a:t>sequence</a:t>
            </a:r>
            <a:r>
              <a:rPr sz="1400" dirty="0">
                <a:latin typeface="Calibri"/>
                <a:cs typeface="Calibri"/>
              </a:rPr>
              <a:t>: </a:t>
            </a:r>
            <a:r>
              <a:rPr sz="1400" spc="-5" dirty="0">
                <a:latin typeface="Calibri"/>
                <a:cs typeface="Calibri"/>
              </a:rPr>
              <a:t>displayed </a:t>
            </a:r>
            <a:r>
              <a:rPr sz="1400" dirty="0">
                <a:latin typeface="Calibri"/>
                <a:cs typeface="Calibri"/>
              </a:rPr>
              <a:t>as a </a:t>
            </a:r>
            <a:r>
              <a:rPr sz="1400" spc="-5" dirty="0">
                <a:latin typeface="Calibri"/>
                <a:cs typeface="Calibri"/>
              </a:rPr>
              <a:t>circle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node </a:t>
            </a:r>
            <a:r>
              <a:rPr sz="1400" dirty="0">
                <a:latin typeface="Calibri"/>
                <a:cs typeface="Calibri"/>
              </a:rPr>
              <a:t>with </a:t>
            </a:r>
            <a:r>
              <a:rPr sz="1400" spc="-5" dirty="0">
                <a:latin typeface="Calibri"/>
                <a:cs typeface="Calibri"/>
              </a:rPr>
              <a:t>two or </a:t>
            </a:r>
            <a:r>
              <a:rPr sz="1400" spc="-10" dirty="0">
                <a:latin typeface="Calibri"/>
                <a:cs typeface="Calibri"/>
              </a:rPr>
              <a:t>more arcs </a:t>
            </a:r>
            <a:r>
              <a:rPr sz="1400" spc="-5" dirty="0">
                <a:latin typeface="Calibri"/>
                <a:cs typeface="Calibri"/>
              </a:rPr>
              <a:t>pointing out </a:t>
            </a:r>
            <a:r>
              <a:rPr sz="1400" dirty="0">
                <a:latin typeface="Calibri"/>
                <a:cs typeface="Calibri"/>
              </a:rPr>
              <a:t>the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events.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Probabilities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may</a:t>
            </a:r>
            <a:r>
              <a:rPr sz="1400" spc="-5" dirty="0">
                <a:latin typeface="Calibri"/>
                <a:cs typeface="Calibri"/>
              </a:rPr>
              <a:t> be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displayed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with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circle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nodes, which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are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sometimes called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“chance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nodes”.</a:t>
            </a:r>
            <a:endParaRPr sz="1400">
              <a:latin typeface="Calibri"/>
              <a:cs typeface="Calibri"/>
            </a:endParaRPr>
          </a:p>
          <a:p>
            <a:pPr marL="12700" marR="297180" algn="just">
              <a:lnSpc>
                <a:spcPts val="1510"/>
              </a:lnSpc>
              <a:spcBef>
                <a:spcPts val="625"/>
              </a:spcBef>
              <a:buSzPct val="92857"/>
              <a:buAutoNum type="arabicPeriod"/>
              <a:tabLst>
                <a:tab pos="151765" algn="l"/>
              </a:tabLst>
            </a:pPr>
            <a:r>
              <a:rPr sz="1400" b="1" spc="-5" dirty="0">
                <a:latin typeface="Calibri"/>
                <a:cs typeface="Calibri"/>
              </a:rPr>
              <a:t>The Consequences</a:t>
            </a:r>
            <a:r>
              <a:rPr sz="1400" spc="-5" dirty="0">
                <a:latin typeface="Calibri"/>
                <a:cs typeface="Calibri"/>
              </a:rPr>
              <a:t>: the costs or </a:t>
            </a:r>
            <a:r>
              <a:rPr sz="1400" dirty="0">
                <a:latin typeface="Calibri"/>
                <a:cs typeface="Calibri"/>
              </a:rPr>
              <a:t>utilities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associated </a:t>
            </a:r>
            <a:r>
              <a:rPr sz="1400" dirty="0">
                <a:latin typeface="Calibri"/>
                <a:cs typeface="Calibri"/>
              </a:rPr>
              <a:t>with </a:t>
            </a:r>
            <a:r>
              <a:rPr sz="1400" spc="-10" dirty="0">
                <a:latin typeface="Calibri"/>
                <a:cs typeface="Calibri"/>
              </a:rPr>
              <a:t>different pathways </a:t>
            </a:r>
            <a:r>
              <a:rPr sz="1400" spc="-5" dirty="0">
                <a:latin typeface="Calibri"/>
                <a:cs typeface="Calibri"/>
              </a:rPr>
              <a:t>of the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decision </a:t>
            </a:r>
            <a:r>
              <a:rPr sz="1400" spc="-10" dirty="0">
                <a:latin typeface="Calibri"/>
                <a:cs typeface="Calibri"/>
              </a:rPr>
              <a:t>tree.</a:t>
            </a:r>
            <a:r>
              <a:rPr sz="1400" spc="-5" dirty="0">
                <a:latin typeface="Calibri"/>
                <a:cs typeface="Calibri"/>
              </a:rPr>
              <a:t> The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endpoint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 </a:t>
            </a:r>
            <a:r>
              <a:rPr sz="1400" spc="-5" dirty="0">
                <a:latin typeface="Calibri"/>
                <a:cs typeface="Calibri"/>
              </a:rPr>
              <a:t>called </a:t>
            </a:r>
            <a:r>
              <a:rPr sz="1400" dirty="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  <a:p>
            <a:pPr marL="12700" algn="just">
              <a:lnSpc>
                <a:spcPts val="1410"/>
              </a:lnSpc>
            </a:pPr>
            <a:r>
              <a:rPr sz="1400" spc="-10" dirty="0">
                <a:latin typeface="Calibri"/>
                <a:cs typeface="Calibri"/>
              </a:rPr>
              <a:t>“Terminal”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dirty="0">
                <a:latin typeface="Calibri"/>
                <a:cs typeface="Calibri"/>
              </a:rPr>
              <a:t> is </a:t>
            </a:r>
            <a:r>
              <a:rPr sz="1400" spc="-10" dirty="0">
                <a:latin typeface="Calibri"/>
                <a:cs typeface="Calibri"/>
              </a:rPr>
              <a:t>represented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by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triangle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or</a:t>
            </a:r>
            <a:endParaRPr sz="1400">
              <a:latin typeface="Calibri"/>
              <a:cs typeface="Calibri"/>
            </a:endParaRPr>
          </a:p>
          <a:p>
            <a:pPr marL="12700" algn="just">
              <a:lnSpc>
                <a:spcPts val="1595"/>
              </a:lnSpc>
            </a:pPr>
            <a:r>
              <a:rPr sz="1400" spc="-5" dirty="0">
                <a:latin typeface="Calibri"/>
                <a:cs typeface="Calibri"/>
              </a:rPr>
              <a:t>bar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on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computer.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639055" y="0"/>
            <a:ext cx="7553325" cy="6858000"/>
            <a:chOff x="4639055" y="0"/>
            <a:chExt cx="7553325" cy="6858000"/>
          </a:xfrm>
        </p:grpSpPr>
        <p:sp>
          <p:nvSpPr>
            <p:cNvPr id="5" name="object 5"/>
            <p:cNvSpPr/>
            <p:nvPr/>
          </p:nvSpPr>
          <p:spPr>
            <a:xfrm>
              <a:off x="4639055" y="0"/>
              <a:ext cx="7553325" cy="6858000"/>
            </a:xfrm>
            <a:custGeom>
              <a:avLst/>
              <a:gdLst/>
              <a:ahLst/>
              <a:cxnLst/>
              <a:rect l="l" t="t" r="r" b="b"/>
              <a:pathLst>
                <a:path w="7553325" h="6858000">
                  <a:moveTo>
                    <a:pt x="7552944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552944" y="6858000"/>
                  </a:lnTo>
                  <a:lnTo>
                    <a:pt x="7552944" y="0"/>
                  </a:lnTo>
                  <a:close/>
                </a:path>
              </a:pathLst>
            </a:custGeom>
            <a:solidFill>
              <a:srgbClr val="C7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59679" y="512063"/>
              <a:ext cx="6707124" cy="586435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123687" y="557822"/>
              <a:ext cx="6583680" cy="5739765"/>
            </a:xfrm>
            <a:custGeom>
              <a:avLst/>
              <a:gdLst/>
              <a:ahLst/>
              <a:cxnLst/>
              <a:rect l="l" t="t" r="r" b="b"/>
              <a:pathLst>
                <a:path w="6583680" h="5739765">
                  <a:moveTo>
                    <a:pt x="6583679" y="0"/>
                  </a:moveTo>
                  <a:lnTo>
                    <a:pt x="0" y="0"/>
                  </a:lnTo>
                  <a:lnTo>
                    <a:pt x="0" y="5739257"/>
                  </a:lnTo>
                  <a:lnTo>
                    <a:pt x="6583679" y="5739257"/>
                  </a:lnTo>
                  <a:lnTo>
                    <a:pt x="65836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123687" y="557822"/>
              <a:ext cx="6583680" cy="5739765"/>
            </a:xfrm>
            <a:custGeom>
              <a:avLst/>
              <a:gdLst/>
              <a:ahLst/>
              <a:cxnLst/>
              <a:rect l="l" t="t" r="r" b="b"/>
              <a:pathLst>
                <a:path w="6583680" h="5739765">
                  <a:moveTo>
                    <a:pt x="0" y="5739257"/>
                  </a:moveTo>
                  <a:lnTo>
                    <a:pt x="6583679" y="5739257"/>
                  </a:lnTo>
                  <a:lnTo>
                    <a:pt x="6583679" y="0"/>
                  </a:lnTo>
                  <a:lnTo>
                    <a:pt x="0" y="0"/>
                  </a:lnTo>
                  <a:lnTo>
                    <a:pt x="0" y="5739257"/>
                  </a:lnTo>
                  <a:close/>
                </a:path>
              </a:pathLst>
            </a:custGeom>
            <a:ln w="9525">
              <a:solidFill>
                <a:srgbClr val="C7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03747" y="1664207"/>
              <a:ext cx="5821679" cy="341071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34060"/>
            <a:ext cx="8707120" cy="817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200" spc="-70" dirty="0"/>
              <a:t>Working</a:t>
            </a:r>
            <a:r>
              <a:rPr sz="5200" spc="-114" dirty="0"/>
              <a:t> </a:t>
            </a:r>
            <a:r>
              <a:rPr sz="5200" spc="-20" dirty="0"/>
              <a:t>of</a:t>
            </a:r>
            <a:r>
              <a:rPr sz="5200" spc="-85" dirty="0"/>
              <a:t> </a:t>
            </a:r>
            <a:r>
              <a:rPr sz="5200" spc="-35" dirty="0"/>
              <a:t>Decision</a:t>
            </a:r>
            <a:r>
              <a:rPr sz="5200" spc="-110" dirty="0"/>
              <a:t> </a:t>
            </a:r>
            <a:r>
              <a:rPr sz="5200" spc="-135" dirty="0"/>
              <a:t>Tree</a:t>
            </a:r>
            <a:r>
              <a:rPr sz="5200" spc="-100" dirty="0"/>
              <a:t> </a:t>
            </a:r>
            <a:r>
              <a:rPr sz="5200" spc="-45" dirty="0"/>
              <a:t>(Cont…)</a:t>
            </a:r>
            <a:endParaRPr sz="5200"/>
          </a:p>
        </p:txBody>
      </p:sp>
      <p:sp>
        <p:nvSpPr>
          <p:cNvPr id="3" name="object 3"/>
          <p:cNvSpPr/>
          <p:nvPr/>
        </p:nvSpPr>
        <p:spPr>
          <a:xfrm>
            <a:off x="3030639" y="2396375"/>
            <a:ext cx="1239520" cy="913130"/>
          </a:xfrm>
          <a:custGeom>
            <a:avLst/>
            <a:gdLst/>
            <a:ahLst/>
            <a:cxnLst/>
            <a:rect l="l" t="t" r="r" b="b"/>
            <a:pathLst>
              <a:path w="1239520" h="913129">
                <a:moveTo>
                  <a:pt x="360184" y="732828"/>
                </a:moveTo>
                <a:lnTo>
                  <a:pt x="353758" y="684923"/>
                </a:lnTo>
                <a:lnTo>
                  <a:pt x="335597" y="641883"/>
                </a:lnTo>
                <a:lnTo>
                  <a:pt x="307441" y="605409"/>
                </a:lnTo>
                <a:lnTo>
                  <a:pt x="270992" y="577227"/>
                </a:lnTo>
                <a:lnTo>
                  <a:pt x="227977" y="559054"/>
                </a:lnTo>
                <a:lnTo>
                  <a:pt x="180098" y="552615"/>
                </a:lnTo>
                <a:lnTo>
                  <a:pt x="132219" y="559054"/>
                </a:lnTo>
                <a:lnTo>
                  <a:pt x="89204" y="577227"/>
                </a:lnTo>
                <a:lnTo>
                  <a:pt x="52755" y="605409"/>
                </a:lnTo>
                <a:lnTo>
                  <a:pt x="24587" y="641883"/>
                </a:lnTo>
                <a:lnTo>
                  <a:pt x="6438" y="684923"/>
                </a:lnTo>
                <a:lnTo>
                  <a:pt x="0" y="732828"/>
                </a:lnTo>
                <a:lnTo>
                  <a:pt x="6438" y="780745"/>
                </a:lnTo>
                <a:lnTo>
                  <a:pt x="24587" y="823798"/>
                </a:lnTo>
                <a:lnTo>
                  <a:pt x="52755" y="860272"/>
                </a:lnTo>
                <a:lnTo>
                  <a:pt x="89204" y="888453"/>
                </a:lnTo>
                <a:lnTo>
                  <a:pt x="132219" y="906614"/>
                </a:lnTo>
                <a:lnTo>
                  <a:pt x="180098" y="913053"/>
                </a:lnTo>
                <a:lnTo>
                  <a:pt x="227977" y="906614"/>
                </a:lnTo>
                <a:lnTo>
                  <a:pt x="270992" y="888453"/>
                </a:lnTo>
                <a:lnTo>
                  <a:pt x="307441" y="860272"/>
                </a:lnTo>
                <a:lnTo>
                  <a:pt x="335597" y="823798"/>
                </a:lnTo>
                <a:lnTo>
                  <a:pt x="353758" y="780745"/>
                </a:lnTo>
                <a:lnTo>
                  <a:pt x="360184" y="732828"/>
                </a:lnTo>
                <a:close/>
              </a:path>
              <a:path w="1239520" h="913129">
                <a:moveTo>
                  <a:pt x="1239431" y="42227"/>
                </a:moveTo>
                <a:lnTo>
                  <a:pt x="1236154" y="25869"/>
                </a:lnTo>
                <a:lnTo>
                  <a:pt x="1227201" y="12484"/>
                </a:lnTo>
                <a:lnTo>
                  <a:pt x="1213916" y="3416"/>
                </a:lnTo>
                <a:lnTo>
                  <a:pt x="1197610" y="0"/>
                </a:lnTo>
                <a:lnTo>
                  <a:pt x="954887" y="0"/>
                </a:lnTo>
                <a:lnTo>
                  <a:pt x="954887" y="210604"/>
                </a:lnTo>
                <a:lnTo>
                  <a:pt x="954887" y="213842"/>
                </a:lnTo>
                <a:lnTo>
                  <a:pt x="947559" y="260146"/>
                </a:lnTo>
                <a:lnTo>
                  <a:pt x="924712" y="299415"/>
                </a:lnTo>
                <a:lnTo>
                  <a:pt x="889444" y="328028"/>
                </a:lnTo>
                <a:lnTo>
                  <a:pt x="860640" y="337312"/>
                </a:lnTo>
                <a:lnTo>
                  <a:pt x="860640" y="480555"/>
                </a:lnTo>
                <a:lnTo>
                  <a:pt x="834377" y="521804"/>
                </a:lnTo>
                <a:lnTo>
                  <a:pt x="816876" y="525602"/>
                </a:lnTo>
                <a:lnTo>
                  <a:pt x="816216" y="525602"/>
                </a:lnTo>
                <a:lnTo>
                  <a:pt x="798931" y="522109"/>
                </a:lnTo>
                <a:lnTo>
                  <a:pt x="784809" y="512572"/>
                </a:lnTo>
                <a:lnTo>
                  <a:pt x="775284" y="498449"/>
                </a:lnTo>
                <a:lnTo>
                  <a:pt x="771791" y="481139"/>
                </a:lnTo>
                <a:lnTo>
                  <a:pt x="775296" y="463829"/>
                </a:lnTo>
                <a:lnTo>
                  <a:pt x="784809" y="449707"/>
                </a:lnTo>
                <a:lnTo>
                  <a:pt x="798931" y="440182"/>
                </a:lnTo>
                <a:lnTo>
                  <a:pt x="816229" y="436689"/>
                </a:lnTo>
                <a:lnTo>
                  <a:pt x="833374" y="440118"/>
                </a:lnTo>
                <a:lnTo>
                  <a:pt x="847420" y="449503"/>
                </a:lnTo>
                <a:lnTo>
                  <a:pt x="856970" y="463435"/>
                </a:lnTo>
                <a:lnTo>
                  <a:pt x="860640" y="480555"/>
                </a:lnTo>
                <a:lnTo>
                  <a:pt x="860640" y="337312"/>
                </a:lnTo>
                <a:lnTo>
                  <a:pt x="844829" y="342392"/>
                </a:lnTo>
                <a:lnTo>
                  <a:pt x="844829" y="405460"/>
                </a:lnTo>
                <a:lnTo>
                  <a:pt x="787806" y="405460"/>
                </a:lnTo>
                <a:lnTo>
                  <a:pt x="787806" y="287528"/>
                </a:lnTo>
                <a:lnTo>
                  <a:pt x="816216" y="287528"/>
                </a:lnTo>
                <a:lnTo>
                  <a:pt x="849909" y="282295"/>
                </a:lnTo>
                <a:lnTo>
                  <a:pt x="875639" y="267423"/>
                </a:lnTo>
                <a:lnTo>
                  <a:pt x="892073" y="244195"/>
                </a:lnTo>
                <a:lnTo>
                  <a:pt x="896899" y="218846"/>
                </a:lnTo>
                <a:lnTo>
                  <a:pt x="897851" y="213842"/>
                </a:lnTo>
                <a:lnTo>
                  <a:pt x="892124" y="182549"/>
                </a:lnTo>
                <a:lnTo>
                  <a:pt x="875423" y="156794"/>
                </a:lnTo>
                <a:lnTo>
                  <a:pt x="850290" y="139179"/>
                </a:lnTo>
                <a:lnTo>
                  <a:pt x="819251" y="132334"/>
                </a:lnTo>
                <a:lnTo>
                  <a:pt x="818235" y="132308"/>
                </a:lnTo>
                <a:lnTo>
                  <a:pt x="817232" y="132308"/>
                </a:lnTo>
                <a:lnTo>
                  <a:pt x="761492" y="149275"/>
                </a:lnTo>
                <a:lnTo>
                  <a:pt x="734771" y="199974"/>
                </a:lnTo>
                <a:lnTo>
                  <a:pt x="734339" y="204584"/>
                </a:lnTo>
                <a:lnTo>
                  <a:pt x="734339" y="209219"/>
                </a:lnTo>
                <a:lnTo>
                  <a:pt x="734771" y="213842"/>
                </a:lnTo>
                <a:lnTo>
                  <a:pt x="734771" y="218846"/>
                </a:lnTo>
                <a:lnTo>
                  <a:pt x="677748" y="218846"/>
                </a:lnTo>
                <a:lnTo>
                  <a:pt x="677748" y="213842"/>
                </a:lnTo>
                <a:lnTo>
                  <a:pt x="684987" y="162267"/>
                </a:lnTo>
                <a:lnTo>
                  <a:pt x="710539" y="118973"/>
                </a:lnTo>
                <a:lnTo>
                  <a:pt x="750443" y="88430"/>
                </a:lnTo>
                <a:lnTo>
                  <a:pt x="800760" y="75095"/>
                </a:lnTo>
                <a:lnTo>
                  <a:pt x="805903" y="74764"/>
                </a:lnTo>
                <a:lnTo>
                  <a:pt x="811060" y="74764"/>
                </a:lnTo>
                <a:lnTo>
                  <a:pt x="859624" y="81597"/>
                </a:lnTo>
                <a:lnTo>
                  <a:pt x="897470" y="100622"/>
                </a:lnTo>
                <a:lnTo>
                  <a:pt x="927493" y="129946"/>
                </a:lnTo>
                <a:lnTo>
                  <a:pt x="947394" y="167347"/>
                </a:lnTo>
                <a:lnTo>
                  <a:pt x="954887" y="210604"/>
                </a:lnTo>
                <a:lnTo>
                  <a:pt x="954887" y="0"/>
                </a:lnTo>
                <a:lnTo>
                  <a:pt x="441833" y="0"/>
                </a:lnTo>
                <a:lnTo>
                  <a:pt x="425551" y="3416"/>
                </a:lnTo>
                <a:lnTo>
                  <a:pt x="412305" y="12484"/>
                </a:lnTo>
                <a:lnTo>
                  <a:pt x="403402" y="25869"/>
                </a:lnTo>
                <a:lnTo>
                  <a:pt x="400202" y="42227"/>
                </a:lnTo>
                <a:lnTo>
                  <a:pt x="400316" y="558431"/>
                </a:lnTo>
                <a:lnTo>
                  <a:pt x="425132" y="597065"/>
                </a:lnTo>
                <a:lnTo>
                  <a:pt x="441833" y="600697"/>
                </a:lnTo>
                <a:lnTo>
                  <a:pt x="561886" y="600697"/>
                </a:lnTo>
                <a:lnTo>
                  <a:pt x="561886" y="769696"/>
                </a:lnTo>
                <a:lnTo>
                  <a:pt x="727773" y="600697"/>
                </a:lnTo>
                <a:lnTo>
                  <a:pt x="1197610" y="600697"/>
                </a:lnTo>
                <a:lnTo>
                  <a:pt x="1213916" y="597255"/>
                </a:lnTo>
                <a:lnTo>
                  <a:pt x="1227201" y="588175"/>
                </a:lnTo>
                <a:lnTo>
                  <a:pt x="1236154" y="574789"/>
                </a:lnTo>
                <a:lnTo>
                  <a:pt x="1239431" y="558431"/>
                </a:lnTo>
                <a:lnTo>
                  <a:pt x="1239431" y="525602"/>
                </a:lnTo>
                <a:lnTo>
                  <a:pt x="1239431" y="436689"/>
                </a:lnTo>
                <a:lnTo>
                  <a:pt x="1239431" y="405460"/>
                </a:lnTo>
                <a:lnTo>
                  <a:pt x="1239431" y="74764"/>
                </a:lnTo>
                <a:lnTo>
                  <a:pt x="1239431" y="42227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50553" y="3229343"/>
            <a:ext cx="1200785" cy="768985"/>
          </a:xfrm>
          <a:custGeom>
            <a:avLst/>
            <a:gdLst/>
            <a:ahLst/>
            <a:cxnLst/>
            <a:rect l="l" t="t" r="r" b="b"/>
            <a:pathLst>
              <a:path w="1200785" h="768985">
                <a:moveTo>
                  <a:pt x="652322" y="360400"/>
                </a:moveTo>
                <a:lnTo>
                  <a:pt x="621982" y="322110"/>
                </a:lnTo>
                <a:lnTo>
                  <a:pt x="599541" y="279171"/>
                </a:lnTo>
                <a:lnTo>
                  <a:pt x="585482" y="232803"/>
                </a:lnTo>
                <a:lnTo>
                  <a:pt x="580288" y="184213"/>
                </a:lnTo>
                <a:lnTo>
                  <a:pt x="580288" y="176199"/>
                </a:lnTo>
                <a:lnTo>
                  <a:pt x="544728" y="162826"/>
                </a:lnTo>
                <a:lnTo>
                  <a:pt x="471893" y="142519"/>
                </a:lnTo>
                <a:lnTo>
                  <a:pt x="435013" y="135293"/>
                </a:lnTo>
                <a:lnTo>
                  <a:pt x="397725" y="130492"/>
                </a:lnTo>
                <a:lnTo>
                  <a:pt x="360184" y="128143"/>
                </a:lnTo>
                <a:lnTo>
                  <a:pt x="322541" y="129743"/>
                </a:lnTo>
                <a:lnTo>
                  <a:pt x="248335" y="141795"/>
                </a:lnTo>
                <a:lnTo>
                  <a:pt x="165811" y="168173"/>
                </a:lnTo>
                <a:lnTo>
                  <a:pt x="120904" y="187579"/>
                </a:lnTo>
                <a:lnTo>
                  <a:pt x="77571" y="210312"/>
                </a:lnTo>
                <a:lnTo>
                  <a:pt x="36017" y="236270"/>
                </a:lnTo>
                <a:lnTo>
                  <a:pt x="9017" y="267817"/>
                </a:lnTo>
                <a:lnTo>
                  <a:pt x="0" y="308356"/>
                </a:lnTo>
                <a:lnTo>
                  <a:pt x="0" y="488569"/>
                </a:lnTo>
                <a:lnTo>
                  <a:pt x="432219" y="488569"/>
                </a:lnTo>
                <a:lnTo>
                  <a:pt x="448729" y="469036"/>
                </a:lnTo>
                <a:lnTo>
                  <a:pt x="468236" y="452513"/>
                </a:lnTo>
                <a:lnTo>
                  <a:pt x="511454" y="424141"/>
                </a:lnTo>
                <a:lnTo>
                  <a:pt x="556691" y="399249"/>
                </a:lnTo>
                <a:lnTo>
                  <a:pt x="603719" y="377977"/>
                </a:lnTo>
                <a:lnTo>
                  <a:pt x="652322" y="360400"/>
                </a:lnTo>
                <a:close/>
              </a:path>
              <a:path w="1200785" h="768985">
                <a:moveTo>
                  <a:pt x="1020508" y="180213"/>
                </a:moveTo>
                <a:lnTo>
                  <a:pt x="1014082" y="132295"/>
                </a:lnTo>
                <a:lnTo>
                  <a:pt x="995921" y="89255"/>
                </a:lnTo>
                <a:lnTo>
                  <a:pt x="967765" y="52781"/>
                </a:lnTo>
                <a:lnTo>
                  <a:pt x="931316" y="24599"/>
                </a:lnTo>
                <a:lnTo>
                  <a:pt x="888301" y="6438"/>
                </a:lnTo>
                <a:lnTo>
                  <a:pt x="840422" y="0"/>
                </a:lnTo>
                <a:lnTo>
                  <a:pt x="792556" y="6438"/>
                </a:lnTo>
                <a:lnTo>
                  <a:pt x="749528" y="24599"/>
                </a:lnTo>
                <a:lnTo>
                  <a:pt x="713079" y="52781"/>
                </a:lnTo>
                <a:lnTo>
                  <a:pt x="684923" y="89255"/>
                </a:lnTo>
                <a:lnTo>
                  <a:pt x="666762" y="132295"/>
                </a:lnTo>
                <a:lnTo>
                  <a:pt x="660336" y="180213"/>
                </a:lnTo>
                <a:lnTo>
                  <a:pt x="666762" y="228104"/>
                </a:lnTo>
                <a:lnTo>
                  <a:pt x="684923" y="271157"/>
                </a:lnTo>
                <a:lnTo>
                  <a:pt x="713079" y="307619"/>
                </a:lnTo>
                <a:lnTo>
                  <a:pt x="749528" y="335800"/>
                </a:lnTo>
                <a:lnTo>
                  <a:pt x="792556" y="353961"/>
                </a:lnTo>
                <a:lnTo>
                  <a:pt x="840422" y="360400"/>
                </a:lnTo>
                <a:lnTo>
                  <a:pt x="888301" y="353961"/>
                </a:lnTo>
                <a:lnTo>
                  <a:pt x="931316" y="335800"/>
                </a:lnTo>
                <a:lnTo>
                  <a:pt x="967765" y="307619"/>
                </a:lnTo>
                <a:lnTo>
                  <a:pt x="995921" y="271157"/>
                </a:lnTo>
                <a:lnTo>
                  <a:pt x="1014082" y="228104"/>
                </a:lnTo>
                <a:lnTo>
                  <a:pt x="1020508" y="180213"/>
                </a:lnTo>
                <a:close/>
              </a:path>
              <a:path w="1200785" h="768985">
                <a:moveTo>
                  <a:pt x="1200607" y="588683"/>
                </a:moveTo>
                <a:lnTo>
                  <a:pt x="1191590" y="548144"/>
                </a:lnTo>
                <a:lnTo>
                  <a:pt x="1164590" y="516597"/>
                </a:lnTo>
                <a:lnTo>
                  <a:pt x="1124229" y="488403"/>
                </a:lnTo>
                <a:lnTo>
                  <a:pt x="1081163" y="464870"/>
                </a:lnTo>
                <a:lnTo>
                  <a:pt x="1035786" y="446163"/>
                </a:lnTo>
                <a:lnTo>
                  <a:pt x="952131" y="422846"/>
                </a:lnTo>
                <a:lnTo>
                  <a:pt x="877976" y="410819"/>
                </a:lnTo>
                <a:lnTo>
                  <a:pt x="840422" y="408470"/>
                </a:lnTo>
                <a:lnTo>
                  <a:pt x="802779" y="410070"/>
                </a:lnTo>
                <a:lnTo>
                  <a:pt x="728573" y="422109"/>
                </a:lnTo>
                <a:lnTo>
                  <a:pt x="645642" y="447560"/>
                </a:lnTo>
                <a:lnTo>
                  <a:pt x="600557" y="466674"/>
                </a:lnTo>
                <a:lnTo>
                  <a:pt x="557339" y="489737"/>
                </a:lnTo>
                <a:lnTo>
                  <a:pt x="516255" y="516597"/>
                </a:lnTo>
                <a:lnTo>
                  <a:pt x="489839" y="548424"/>
                </a:lnTo>
                <a:lnTo>
                  <a:pt x="480237" y="588683"/>
                </a:lnTo>
                <a:lnTo>
                  <a:pt x="480237" y="768896"/>
                </a:lnTo>
                <a:lnTo>
                  <a:pt x="1200607" y="768896"/>
                </a:lnTo>
                <a:lnTo>
                  <a:pt x="1200607" y="588683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4619" y="4647438"/>
            <a:ext cx="4344035" cy="111442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065" marR="5080" indent="-635" algn="ctr">
              <a:lnSpc>
                <a:spcPct val="91500"/>
              </a:lnSpc>
              <a:spcBef>
                <a:spcPts val="215"/>
              </a:spcBef>
            </a:pPr>
            <a:r>
              <a:rPr sz="1100" dirty="0">
                <a:latin typeface="Calibri"/>
                <a:cs typeface="Calibri"/>
              </a:rPr>
              <a:t>A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decision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tree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tree-like</a:t>
            </a:r>
            <a:r>
              <a:rPr sz="1100" spc="-5" dirty="0">
                <a:latin typeface="Calibri"/>
                <a:cs typeface="Calibri"/>
              </a:rPr>
              <a:t> graph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nodes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represent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where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select </a:t>
            </a:r>
            <a:r>
              <a:rPr sz="1100" dirty="0">
                <a:latin typeface="Calibri"/>
                <a:cs typeface="Calibri"/>
              </a:rPr>
              <a:t>an attribute and ask a </a:t>
            </a:r>
            <a:r>
              <a:rPr sz="1100" spc="-5" dirty="0">
                <a:latin typeface="Calibri"/>
                <a:cs typeface="Calibri"/>
              </a:rPr>
              <a:t>question. Answering </a:t>
            </a:r>
            <a:r>
              <a:rPr sz="1100" dirty="0">
                <a:latin typeface="Calibri"/>
                <a:cs typeface="Calibri"/>
              </a:rPr>
              <a:t>the </a:t>
            </a:r>
            <a:r>
              <a:rPr sz="1100" spc="-5" dirty="0">
                <a:latin typeface="Calibri"/>
                <a:cs typeface="Calibri"/>
              </a:rPr>
              <a:t>first </a:t>
            </a:r>
            <a:r>
              <a:rPr sz="1100" dirty="0">
                <a:latin typeface="Calibri"/>
                <a:cs typeface="Calibri"/>
              </a:rPr>
              <a:t>question will take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you to another node on the left or </a:t>
            </a:r>
            <a:r>
              <a:rPr sz="1100" spc="-5" dirty="0">
                <a:latin typeface="Calibri"/>
                <a:cs typeface="Calibri"/>
              </a:rPr>
              <a:t>right, depending </a:t>
            </a:r>
            <a:r>
              <a:rPr sz="1100" dirty="0">
                <a:latin typeface="Calibri"/>
                <a:cs typeface="Calibri"/>
              </a:rPr>
              <a:t>on the answer, where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 </a:t>
            </a:r>
            <a:r>
              <a:rPr sz="1100" spc="-5" dirty="0">
                <a:latin typeface="Calibri"/>
                <a:cs typeface="Calibri"/>
              </a:rPr>
              <a:t>second </a:t>
            </a:r>
            <a:r>
              <a:rPr sz="1100" dirty="0">
                <a:latin typeface="Calibri"/>
                <a:cs typeface="Calibri"/>
              </a:rPr>
              <a:t>question will be asked. </a:t>
            </a:r>
            <a:r>
              <a:rPr sz="1100" spc="-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second question may not contain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 </a:t>
            </a:r>
            <a:r>
              <a:rPr sz="1100" spc="-5" dirty="0">
                <a:latin typeface="Calibri"/>
                <a:cs typeface="Calibri"/>
              </a:rPr>
              <a:t>questions, but </a:t>
            </a:r>
            <a:r>
              <a:rPr sz="1100" dirty="0">
                <a:latin typeface="Calibri"/>
                <a:cs typeface="Calibri"/>
              </a:rPr>
              <a:t>it may contain </a:t>
            </a:r>
            <a:r>
              <a:rPr sz="1100" spc="-5" dirty="0">
                <a:latin typeface="Calibri"/>
                <a:cs typeface="Calibri"/>
              </a:rPr>
              <a:t>answers. </a:t>
            </a:r>
            <a:r>
              <a:rPr sz="1100" dirty="0">
                <a:latin typeface="Calibri"/>
                <a:cs typeface="Calibri"/>
              </a:rPr>
              <a:t>If you have </a:t>
            </a:r>
            <a:r>
              <a:rPr sz="1100" spc="-5" dirty="0">
                <a:latin typeface="Calibri"/>
                <a:cs typeface="Calibri"/>
              </a:rPr>
              <a:t>no </a:t>
            </a:r>
            <a:r>
              <a:rPr sz="1100" dirty="0">
                <a:latin typeface="Calibri"/>
                <a:cs typeface="Calibri"/>
              </a:rPr>
              <a:t>more </a:t>
            </a:r>
            <a:r>
              <a:rPr sz="1100" spc="-5" dirty="0">
                <a:latin typeface="Calibri"/>
                <a:cs typeface="Calibri"/>
              </a:rPr>
              <a:t>questions,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call the </a:t>
            </a:r>
            <a:r>
              <a:rPr sz="1100" spc="-5" dirty="0">
                <a:latin typeface="Calibri"/>
                <a:cs typeface="Calibri"/>
              </a:rPr>
              <a:t>node </a:t>
            </a:r>
            <a:r>
              <a:rPr sz="1100" dirty="0">
                <a:latin typeface="Calibri"/>
                <a:cs typeface="Calibri"/>
              </a:rPr>
              <a:t>a leaf </a:t>
            </a:r>
            <a:r>
              <a:rPr sz="1100" spc="-5" dirty="0">
                <a:latin typeface="Calibri"/>
                <a:cs typeface="Calibri"/>
              </a:rPr>
              <a:t>node. This </a:t>
            </a:r>
            <a:r>
              <a:rPr sz="1100" dirty="0">
                <a:latin typeface="Calibri"/>
                <a:cs typeface="Calibri"/>
              </a:rPr>
              <a:t>is comparable to the leaves on the edge of a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tree,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nothing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more.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06947" y="2356328"/>
            <a:ext cx="1663064" cy="1702435"/>
          </a:xfrm>
          <a:custGeom>
            <a:avLst/>
            <a:gdLst/>
            <a:ahLst/>
            <a:cxnLst/>
            <a:rect l="l" t="t" r="r" b="b"/>
            <a:pathLst>
              <a:path w="1663065" h="1702435">
                <a:moveTo>
                  <a:pt x="570261" y="1113270"/>
                </a:moveTo>
                <a:lnTo>
                  <a:pt x="372183" y="1113270"/>
                </a:lnTo>
                <a:lnTo>
                  <a:pt x="404161" y="1128947"/>
                </a:lnTo>
                <a:lnTo>
                  <a:pt x="441194" y="1149271"/>
                </a:lnTo>
                <a:lnTo>
                  <a:pt x="481372" y="1173847"/>
                </a:lnTo>
                <a:lnTo>
                  <a:pt x="522787" y="1202279"/>
                </a:lnTo>
                <a:lnTo>
                  <a:pt x="563529" y="1234170"/>
                </a:lnTo>
                <a:lnTo>
                  <a:pt x="601690" y="1269125"/>
                </a:lnTo>
                <a:lnTo>
                  <a:pt x="635361" y="1306748"/>
                </a:lnTo>
                <a:lnTo>
                  <a:pt x="662633" y="1346642"/>
                </a:lnTo>
                <a:lnTo>
                  <a:pt x="681596" y="1388411"/>
                </a:lnTo>
                <a:lnTo>
                  <a:pt x="690343" y="1431660"/>
                </a:lnTo>
                <a:lnTo>
                  <a:pt x="682339" y="1621883"/>
                </a:lnTo>
                <a:lnTo>
                  <a:pt x="652324" y="1667929"/>
                </a:lnTo>
                <a:lnTo>
                  <a:pt x="646915" y="1679160"/>
                </a:lnTo>
                <a:lnTo>
                  <a:pt x="648071" y="1690205"/>
                </a:lnTo>
                <a:lnTo>
                  <a:pt x="654856" y="1698621"/>
                </a:lnTo>
                <a:lnTo>
                  <a:pt x="666331" y="1701968"/>
                </a:lnTo>
                <a:lnTo>
                  <a:pt x="886441" y="1701968"/>
                </a:lnTo>
                <a:lnTo>
                  <a:pt x="896853" y="1699247"/>
                </a:lnTo>
                <a:lnTo>
                  <a:pt x="903700" y="1692207"/>
                </a:lnTo>
                <a:lnTo>
                  <a:pt x="906420" y="1682539"/>
                </a:lnTo>
                <a:lnTo>
                  <a:pt x="904450" y="1671933"/>
                </a:lnTo>
                <a:lnTo>
                  <a:pt x="902793" y="1668711"/>
                </a:lnTo>
                <a:lnTo>
                  <a:pt x="898697" y="1661171"/>
                </a:lnTo>
                <a:lnTo>
                  <a:pt x="893476" y="1652504"/>
                </a:lnTo>
                <a:lnTo>
                  <a:pt x="888442" y="1645903"/>
                </a:lnTo>
                <a:lnTo>
                  <a:pt x="884034" y="1639836"/>
                </a:lnTo>
                <a:lnTo>
                  <a:pt x="880188" y="1633389"/>
                </a:lnTo>
                <a:lnTo>
                  <a:pt x="877468" y="1626193"/>
                </a:lnTo>
                <a:lnTo>
                  <a:pt x="876436" y="1617878"/>
                </a:lnTo>
                <a:lnTo>
                  <a:pt x="868432" y="1375578"/>
                </a:lnTo>
                <a:lnTo>
                  <a:pt x="868432" y="1373575"/>
                </a:lnTo>
                <a:lnTo>
                  <a:pt x="870433" y="1371590"/>
                </a:lnTo>
                <a:lnTo>
                  <a:pt x="884764" y="1337429"/>
                </a:lnTo>
                <a:lnTo>
                  <a:pt x="910379" y="1306551"/>
                </a:lnTo>
                <a:lnTo>
                  <a:pt x="945221" y="1278230"/>
                </a:lnTo>
                <a:lnTo>
                  <a:pt x="987232" y="1251746"/>
                </a:lnTo>
                <a:lnTo>
                  <a:pt x="1034358" y="1226373"/>
                </a:lnTo>
                <a:lnTo>
                  <a:pt x="1056423" y="1215390"/>
                </a:lnTo>
                <a:lnTo>
                  <a:pt x="690343" y="1215390"/>
                </a:lnTo>
                <a:lnTo>
                  <a:pt x="650082" y="1176263"/>
                </a:lnTo>
                <a:lnTo>
                  <a:pt x="607421" y="1140687"/>
                </a:lnTo>
                <a:lnTo>
                  <a:pt x="570261" y="1113270"/>
                </a:lnTo>
                <a:close/>
              </a:path>
              <a:path w="1663065" h="1702435">
                <a:moveTo>
                  <a:pt x="850188" y="949095"/>
                </a:moveTo>
                <a:lnTo>
                  <a:pt x="572283" y="949095"/>
                </a:lnTo>
                <a:lnTo>
                  <a:pt x="585821" y="955032"/>
                </a:lnTo>
                <a:lnTo>
                  <a:pt x="599547" y="960602"/>
                </a:lnTo>
                <a:lnTo>
                  <a:pt x="613648" y="965424"/>
                </a:lnTo>
                <a:lnTo>
                  <a:pt x="628312" y="969118"/>
                </a:lnTo>
                <a:lnTo>
                  <a:pt x="654741" y="1021834"/>
                </a:lnTo>
                <a:lnTo>
                  <a:pt x="672622" y="1075125"/>
                </a:lnTo>
                <a:lnTo>
                  <a:pt x="683491" y="1126684"/>
                </a:lnTo>
                <a:lnTo>
                  <a:pt x="688845" y="1173847"/>
                </a:lnTo>
                <a:lnTo>
                  <a:pt x="690343" y="1215390"/>
                </a:lnTo>
                <a:lnTo>
                  <a:pt x="1056423" y="1215390"/>
                </a:lnTo>
                <a:lnTo>
                  <a:pt x="1076536" y="1205378"/>
                </a:lnTo>
                <a:lnTo>
                  <a:pt x="872434" y="1205378"/>
                </a:lnTo>
                <a:lnTo>
                  <a:pt x="884825" y="1167848"/>
                </a:lnTo>
                <a:lnTo>
                  <a:pt x="892243" y="1147327"/>
                </a:lnTo>
                <a:lnTo>
                  <a:pt x="786391" y="1147327"/>
                </a:lnTo>
                <a:lnTo>
                  <a:pt x="780669" y="1108084"/>
                </a:lnTo>
                <a:lnTo>
                  <a:pt x="772134" y="1066219"/>
                </a:lnTo>
                <a:lnTo>
                  <a:pt x="760222" y="1022859"/>
                </a:lnTo>
                <a:lnTo>
                  <a:pt x="744370" y="979130"/>
                </a:lnTo>
                <a:lnTo>
                  <a:pt x="781107" y="972776"/>
                </a:lnTo>
                <a:lnTo>
                  <a:pt x="816156" y="962853"/>
                </a:lnTo>
                <a:lnTo>
                  <a:pt x="849373" y="949527"/>
                </a:lnTo>
                <a:lnTo>
                  <a:pt x="850188" y="949095"/>
                </a:lnTo>
                <a:close/>
              </a:path>
              <a:path w="1663065" h="1702435">
                <a:moveTo>
                  <a:pt x="1565009" y="953099"/>
                </a:moveTo>
                <a:lnTo>
                  <a:pt x="1246622" y="953099"/>
                </a:lnTo>
                <a:lnTo>
                  <a:pt x="1226900" y="988197"/>
                </a:lnTo>
                <a:lnTo>
                  <a:pt x="1194980" y="1020026"/>
                </a:lnTo>
                <a:lnTo>
                  <a:pt x="1152111" y="1050125"/>
                </a:lnTo>
                <a:lnTo>
                  <a:pt x="1099540" y="1080032"/>
                </a:lnTo>
                <a:lnTo>
                  <a:pt x="1038517" y="1111285"/>
                </a:lnTo>
                <a:lnTo>
                  <a:pt x="994839" y="1132747"/>
                </a:lnTo>
                <a:lnTo>
                  <a:pt x="951724" y="1155334"/>
                </a:lnTo>
                <a:lnTo>
                  <a:pt x="910484" y="1179420"/>
                </a:lnTo>
                <a:lnTo>
                  <a:pt x="872434" y="1205378"/>
                </a:lnTo>
                <a:lnTo>
                  <a:pt x="1076536" y="1205378"/>
                </a:lnTo>
                <a:lnTo>
                  <a:pt x="1129088" y="1179219"/>
                </a:lnTo>
                <a:lnTo>
                  <a:pt x="1174090" y="1155230"/>
                </a:lnTo>
                <a:lnTo>
                  <a:pt x="1217797" y="1128826"/>
                </a:lnTo>
                <a:lnTo>
                  <a:pt x="1258459" y="1099411"/>
                </a:lnTo>
                <a:lnTo>
                  <a:pt x="1294325" y="1066390"/>
                </a:lnTo>
                <a:lnTo>
                  <a:pt x="1323646" y="1029164"/>
                </a:lnTo>
                <a:lnTo>
                  <a:pt x="1344671" y="987139"/>
                </a:lnTo>
                <a:lnTo>
                  <a:pt x="1500097" y="987139"/>
                </a:lnTo>
                <a:lnTo>
                  <a:pt x="1515925" y="982194"/>
                </a:lnTo>
                <a:lnTo>
                  <a:pt x="1556698" y="959970"/>
                </a:lnTo>
                <a:lnTo>
                  <a:pt x="1565009" y="953099"/>
                </a:lnTo>
                <a:close/>
              </a:path>
              <a:path w="1663065" h="1702435">
                <a:moveTo>
                  <a:pt x="999128" y="933059"/>
                </a:moveTo>
                <a:lnTo>
                  <a:pt x="880438" y="933059"/>
                </a:lnTo>
                <a:lnTo>
                  <a:pt x="856442" y="976877"/>
                </a:lnTo>
                <a:lnTo>
                  <a:pt x="834943" y="1021171"/>
                </a:lnTo>
                <a:lnTo>
                  <a:pt x="816038" y="1064982"/>
                </a:lnTo>
                <a:lnTo>
                  <a:pt x="799822" y="1107354"/>
                </a:lnTo>
                <a:lnTo>
                  <a:pt x="786391" y="1147327"/>
                </a:lnTo>
                <a:lnTo>
                  <a:pt x="892243" y="1147327"/>
                </a:lnTo>
                <a:lnTo>
                  <a:pt x="899771" y="1126498"/>
                </a:lnTo>
                <a:lnTo>
                  <a:pt x="917378" y="1082659"/>
                </a:lnTo>
                <a:lnTo>
                  <a:pt x="937750" y="1037664"/>
                </a:lnTo>
                <a:lnTo>
                  <a:pt x="961077" y="992701"/>
                </a:lnTo>
                <a:lnTo>
                  <a:pt x="987209" y="949527"/>
                </a:lnTo>
                <a:lnTo>
                  <a:pt x="999128" y="933059"/>
                </a:lnTo>
                <a:close/>
              </a:path>
              <a:path w="1663065" h="1702435">
                <a:moveTo>
                  <a:pt x="430212" y="140164"/>
                </a:moveTo>
                <a:lnTo>
                  <a:pt x="385270" y="144198"/>
                </a:lnTo>
                <a:lnTo>
                  <a:pt x="342964" y="155829"/>
                </a:lnTo>
                <a:lnTo>
                  <a:pt x="304001" y="174348"/>
                </a:lnTo>
                <a:lnTo>
                  <a:pt x="269089" y="199046"/>
                </a:lnTo>
                <a:lnTo>
                  <a:pt x="238936" y="229216"/>
                </a:lnTo>
                <a:lnTo>
                  <a:pt x="214252" y="264148"/>
                </a:lnTo>
                <a:lnTo>
                  <a:pt x="195743" y="303136"/>
                </a:lnTo>
                <a:lnTo>
                  <a:pt x="184119" y="345469"/>
                </a:lnTo>
                <a:lnTo>
                  <a:pt x="180087" y="390440"/>
                </a:lnTo>
                <a:lnTo>
                  <a:pt x="183026" y="428673"/>
                </a:lnTo>
                <a:lnTo>
                  <a:pt x="191592" y="465028"/>
                </a:lnTo>
                <a:lnTo>
                  <a:pt x="205412" y="499130"/>
                </a:lnTo>
                <a:lnTo>
                  <a:pt x="224109" y="530604"/>
                </a:lnTo>
                <a:lnTo>
                  <a:pt x="177136" y="547104"/>
                </a:lnTo>
                <a:lnTo>
                  <a:pt x="134220" y="570620"/>
                </a:lnTo>
                <a:lnTo>
                  <a:pt x="96042" y="600471"/>
                </a:lnTo>
                <a:lnTo>
                  <a:pt x="63280" y="635978"/>
                </a:lnTo>
                <a:lnTo>
                  <a:pt x="36614" y="676459"/>
                </a:lnTo>
                <a:lnTo>
                  <a:pt x="16726" y="721234"/>
                </a:lnTo>
                <a:lnTo>
                  <a:pt x="4294" y="769623"/>
                </a:lnTo>
                <a:lnTo>
                  <a:pt x="0" y="820945"/>
                </a:lnTo>
                <a:lnTo>
                  <a:pt x="3919" y="869740"/>
                </a:lnTo>
                <a:lnTo>
                  <a:pt x="15271" y="916000"/>
                </a:lnTo>
                <a:lnTo>
                  <a:pt x="33442" y="959112"/>
                </a:lnTo>
                <a:lnTo>
                  <a:pt x="57819" y="998465"/>
                </a:lnTo>
                <a:lnTo>
                  <a:pt x="87792" y="1033444"/>
                </a:lnTo>
                <a:lnTo>
                  <a:pt x="122747" y="1063437"/>
                </a:lnTo>
                <a:lnTo>
                  <a:pt x="162072" y="1087831"/>
                </a:lnTo>
                <a:lnTo>
                  <a:pt x="205155" y="1106015"/>
                </a:lnTo>
                <a:lnTo>
                  <a:pt x="251384" y="1117374"/>
                </a:lnTo>
                <a:lnTo>
                  <a:pt x="300147" y="1121296"/>
                </a:lnTo>
                <a:lnTo>
                  <a:pt x="318156" y="1120606"/>
                </a:lnTo>
                <a:lnTo>
                  <a:pt x="336165" y="1118785"/>
                </a:lnTo>
                <a:lnTo>
                  <a:pt x="354174" y="1116214"/>
                </a:lnTo>
                <a:lnTo>
                  <a:pt x="372183" y="1113270"/>
                </a:lnTo>
                <a:lnTo>
                  <a:pt x="570261" y="1113270"/>
                </a:lnTo>
                <a:lnTo>
                  <a:pt x="564279" y="1108858"/>
                </a:lnTo>
                <a:lnTo>
                  <a:pt x="522578" y="1080971"/>
                </a:lnTo>
                <a:lnTo>
                  <a:pt x="484239" y="1057221"/>
                </a:lnTo>
                <a:lnTo>
                  <a:pt x="510096" y="1034413"/>
                </a:lnTo>
                <a:lnTo>
                  <a:pt x="533514" y="1008414"/>
                </a:lnTo>
                <a:lnTo>
                  <a:pt x="554306" y="979787"/>
                </a:lnTo>
                <a:lnTo>
                  <a:pt x="572283" y="949095"/>
                </a:lnTo>
                <a:lnTo>
                  <a:pt x="850188" y="949095"/>
                </a:lnTo>
                <a:lnTo>
                  <a:pt x="880438" y="933059"/>
                </a:lnTo>
                <a:lnTo>
                  <a:pt x="999128" y="933059"/>
                </a:lnTo>
                <a:lnTo>
                  <a:pt x="1016506" y="909048"/>
                </a:lnTo>
                <a:lnTo>
                  <a:pt x="1610026" y="909048"/>
                </a:lnTo>
                <a:lnTo>
                  <a:pt x="1621646" y="894969"/>
                </a:lnTo>
                <a:lnTo>
                  <a:pt x="1643851" y="854164"/>
                </a:lnTo>
                <a:lnTo>
                  <a:pt x="1657897" y="809137"/>
                </a:lnTo>
                <a:lnTo>
                  <a:pt x="1662798" y="760874"/>
                </a:lnTo>
                <a:lnTo>
                  <a:pt x="1656795" y="711168"/>
                </a:lnTo>
                <a:lnTo>
                  <a:pt x="1641455" y="664910"/>
                </a:lnTo>
                <a:lnTo>
                  <a:pt x="1617779" y="623213"/>
                </a:lnTo>
                <a:lnTo>
                  <a:pt x="1586769" y="587189"/>
                </a:lnTo>
                <a:lnTo>
                  <a:pt x="1549427" y="557951"/>
                </a:lnTo>
                <a:lnTo>
                  <a:pt x="1506753" y="536612"/>
                </a:lnTo>
                <a:lnTo>
                  <a:pt x="1489048" y="490109"/>
                </a:lnTo>
                <a:lnTo>
                  <a:pt x="1465004" y="447163"/>
                </a:lnTo>
                <a:lnTo>
                  <a:pt x="1435005" y="408445"/>
                </a:lnTo>
                <a:lnTo>
                  <a:pt x="1399435" y="374630"/>
                </a:lnTo>
                <a:lnTo>
                  <a:pt x="1358678" y="346389"/>
                </a:lnTo>
                <a:lnTo>
                  <a:pt x="1358678" y="328368"/>
                </a:lnTo>
                <a:lnTo>
                  <a:pt x="1355242" y="283992"/>
                </a:lnTo>
                <a:lnTo>
                  <a:pt x="1344081" y="242123"/>
                </a:lnTo>
                <a:lnTo>
                  <a:pt x="1325921" y="203485"/>
                </a:lnTo>
                <a:lnTo>
                  <a:pt x="1303869" y="172185"/>
                </a:lnTo>
                <a:lnTo>
                  <a:pt x="552273" y="172185"/>
                </a:lnTo>
                <a:lnTo>
                  <a:pt x="524197" y="158734"/>
                </a:lnTo>
                <a:lnTo>
                  <a:pt x="494244" y="148665"/>
                </a:lnTo>
                <a:lnTo>
                  <a:pt x="462791" y="142351"/>
                </a:lnTo>
                <a:lnTo>
                  <a:pt x="430212" y="140164"/>
                </a:lnTo>
                <a:close/>
              </a:path>
              <a:path w="1663065" h="1702435">
                <a:moveTo>
                  <a:pt x="1500097" y="987139"/>
                </a:moveTo>
                <a:lnTo>
                  <a:pt x="1344671" y="987139"/>
                </a:lnTo>
                <a:lnTo>
                  <a:pt x="1363055" y="992701"/>
                </a:lnTo>
                <a:lnTo>
                  <a:pt x="1382190" y="997145"/>
                </a:lnTo>
                <a:lnTo>
                  <a:pt x="1402075" y="1000090"/>
                </a:lnTo>
                <a:lnTo>
                  <a:pt x="1422710" y="1001156"/>
                </a:lnTo>
                <a:lnTo>
                  <a:pt x="1470934" y="996251"/>
                </a:lnTo>
                <a:lnTo>
                  <a:pt x="1500097" y="987139"/>
                </a:lnTo>
                <a:close/>
              </a:path>
              <a:path w="1663065" h="1702435">
                <a:moveTo>
                  <a:pt x="1610026" y="909048"/>
                </a:moveTo>
                <a:lnTo>
                  <a:pt x="1016506" y="909048"/>
                </a:lnTo>
                <a:lnTo>
                  <a:pt x="1055807" y="930385"/>
                </a:lnTo>
                <a:lnTo>
                  <a:pt x="1098297" y="946091"/>
                </a:lnTo>
                <a:lnTo>
                  <a:pt x="1143414" y="955790"/>
                </a:lnTo>
                <a:lnTo>
                  <a:pt x="1190594" y="959106"/>
                </a:lnTo>
                <a:lnTo>
                  <a:pt x="1205257" y="958729"/>
                </a:lnTo>
                <a:lnTo>
                  <a:pt x="1219358" y="957598"/>
                </a:lnTo>
                <a:lnTo>
                  <a:pt x="1233084" y="955720"/>
                </a:lnTo>
                <a:lnTo>
                  <a:pt x="1246622" y="953099"/>
                </a:lnTo>
                <a:lnTo>
                  <a:pt x="1565009" y="953099"/>
                </a:lnTo>
                <a:lnTo>
                  <a:pt x="1592266" y="930567"/>
                </a:lnTo>
                <a:lnTo>
                  <a:pt x="1610026" y="909048"/>
                </a:lnTo>
                <a:close/>
              </a:path>
              <a:path w="1663065" h="1702435">
                <a:moveTo>
                  <a:pt x="790393" y="0"/>
                </a:moveTo>
                <a:lnTo>
                  <a:pt x="744335" y="4284"/>
                </a:lnTo>
                <a:lnTo>
                  <a:pt x="701007" y="16625"/>
                </a:lnTo>
                <a:lnTo>
                  <a:pt x="661179" y="36251"/>
                </a:lnTo>
                <a:lnTo>
                  <a:pt x="625622" y="62390"/>
                </a:lnTo>
                <a:lnTo>
                  <a:pt x="595105" y="94273"/>
                </a:lnTo>
                <a:lnTo>
                  <a:pt x="570399" y="131128"/>
                </a:lnTo>
                <a:lnTo>
                  <a:pt x="552273" y="172185"/>
                </a:lnTo>
                <a:lnTo>
                  <a:pt x="1303869" y="172185"/>
                </a:lnTo>
                <a:lnTo>
                  <a:pt x="1271501" y="138800"/>
                </a:lnTo>
                <a:lnTo>
                  <a:pt x="1236691" y="114203"/>
                </a:lnTo>
                <a:lnTo>
                  <a:pt x="996496" y="108126"/>
                </a:lnTo>
                <a:lnTo>
                  <a:pt x="965649" y="71507"/>
                </a:lnTo>
                <a:lnTo>
                  <a:pt x="928846" y="41520"/>
                </a:lnTo>
                <a:lnTo>
                  <a:pt x="886857" y="19030"/>
                </a:lnTo>
                <a:lnTo>
                  <a:pt x="840450" y="4901"/>
                </a:lnTo>
                <a:lnTo>
                  <a:pt x="790393" y="0"/>
                </a:lnTo>
                <a:close/>
              </a:path>
              <a:path w="1663065" h="1702435">
                <a:moveTo>
                  <a:pt x="1110554" y="80093"/>
                </a:moveTo>
                <a:lnTo>
                  <a:pt x="1079788" y="81939"/>
                </a:lnTo>
                <a:lnTo>
                  <a:pt x="1050524" y="87352"/>
                </a:lnTo>
                <a:lnTo>
                  <a:pt x="1022760" y="96143"/>
                </a:lnTo>
                <a:lnTo>
                  <a:pt x="996496" y="108126"/>
                </a:lnTo>
                <a:lnTo>
                  <a:pt x="1223886" y="108126"/>
                </a:lnTo>
                <a:lnTo>
                  <a:pt x="1197780" y="95736"/>
                </a:lnTo>
                <a:lnTo>
                  <a:pt x="1155493" y="84125"/>
                </a:lnTo>
                <a:lnTo>
                  <a:pt x="1110554" y="80093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507860" y="4664455"/>
            <a:ext cx="4255135" cy="65405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indent="-1905" algn="ctr">
              <a:lnSpc>
                <a:spcPct val="91500"/>
              </a:lnSpc>
              <a:spcBef>
                <a:spcPts val="215"/>
              </a:spcBef>
            </a:pPr>
            <a:r>
              <a:rPr sz="1100" spc="-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decision tree classifies </a:t>
            </a:r>
            <a:r>
              <a:rPr sz="1100" spc="-5" dirty="0">
                <a:latin typeface="Calibri"/>
                <a:cs typeface="Calibri"/>
              </a:rPr>
              <a:t>instances by </a:t>
            </a:r>
            <a:r>
              <a:rPr sz="1100" dirty="0">
                <a:latin typeface="Calibri"/>
                <a:cs typeface="Calibri"/>
              </a:rPr>
              <a:t>sorting them in a tree </a:t>
            </a:r>
            <a:r>
              <a:rPr sz="1100" spc="-5" dirty="0">
                <a:latin typeface="Calibri"/>
                <a:cs typeface="Calibri"/>
              </a:rPr>
              <a:t>from </a:t>
            </a:r>
            <a:r>
              <a:rPr sz="1100" dirty="0">
                <a:latin typeface="Calibri"/>
                <a:cs typeface="Calibri"/>
              </a:rPr>
              <a:t>root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nodes to leaf nodes. Leaf nodes provide </a:t>
            </a:r>
            <a:r>
              <a:rPr sz="1100" spc="-5" dirty="0">
                <a:latin typeface="Calibri"/>
                <a:cs typeface="Calibri"/>
              </a:rPr>
              <a:t>instance </a:t>
            </a:r>
            <a:r>
              <a:rPr sz="1100" dirty="0">
                <a:latin typeface="Calibri"/>
                <a:cs typeface="Calibri"/>
              </a:rPr>
              <a:t>classification. In </a:t>
            </a:r>
            <a:r>
              <a:rPr sz="1100" spc="-5" dirty="0">
                <a:latin typeface="Calibri"/>
                <a:cs typeface="Calibri"/>
              </a:rPr>
              <a:t>previous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weather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examples,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root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node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 "is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 raining?"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And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reef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node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"at </a:t>
            </a:r>
            <a:r>
              <a:rPr sz="1100" spc="-229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home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watching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 movie"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"going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beach".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181" y="0"/>
            <a:ext cx="1671955" cy="1567815"/>
          </a:xfrm>
          <a:custGeom>
            <a:avLst/>
            <a:gdLst/>
            <a:ahLst/>
            <a:cxnLst/>
            <a:rect l="l" t="t" r="r" b="b"/>
            <a:pathLst>
              <a:path w="1671955" h="1567815">
                <a:moveTo>
                  <a:pt x="1671866" y="275475"/>
                </a:moveTo>
                <a:lnTo>
                  <a:pt x="1396403" y="0"/>
                </a:lnTo>
                <a:lnTo>
                  <a:pt x="0" y="0"/>
                </a:lnTo>
                <a:lnTo>
                  <a:pt x="0" y="1188339"/>
                </a:lnTo>
                <a:lnTo>
                  <a:pt x="379514" y="1567815"/>
                </a:lnTo>
                <a:lnTo>
                  <a:pt x="980821" y="966508"/>
                </a:lnTo>
                <a:lnTo>
                  <a:pt x="1215504" y="1201166"/>
                </a:lnTo>
                <a:lnTo>
                  <a:pt x="1671866" y="744855"/>
                </a:lnTo>
                <a:lnTo>
                  <a:pt x="1437157" y="510184"/>
                </a:lnTo>
                <a:lnTo>
                  <a:pt x="1671866" y="275475"/>
                </a:lnTo>
                <a:close/>
              </a:path>
            </a:pathLst>
          </a:custGeom>
          <a:solidFill>
            <a:srgbClr val="4471C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0" y="0"/>
            <a:ext cx="2834640" cy="1485265"/>
          </a:xfrm>
          <a:custGeom>
            <a:avLst/>
            <a:gdLst/>
            <a:ahLst/>
            <a:cxnLst/>
            <a:rect l="l" t="t" r="r" b="b"/>
            <a:pathLst>
              <a:path w="2834640" h="1485265">
                <a:moveTo>
                  <a:pt x="2834640" y="0"/>
                </a:moveTo>
                <a:lnTo>
                  <a:pt x="0" y="0"/>
                </a:lnTo>
                <a:lnTo>
                  <a:pt x="789317" y="753224"/>
                </a:lnTo>
                <a:lnTo>
                  <a:pt x="543687" y="998855"/>
                </a:lnTo>
                <a:lnTo>
                  <a:pt x="1029843" y="1485011"/>
                </a:lnTo>
                <a:lnTo>
                  <a:pt x="1286852" y="1228001"/>
                </a:lnTo>
                <a:lnTo>
                  <a:pt x="1552321" y="1481328"/>
                </a:lnTo>
                <a:lnTo>
                  <a:pt x="2834640" y="257683"/>
                </a:lnTo>
                <a:lnTo>
                  <a:pt x="2834640" y="0"/>
                </a:lnTo>
                <a:close/>
              </a:path>
            </a:pathLst>
          </a:custGeom>
          <a:solidFill>
            <a:srgbClr val="FFC000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76616" y="6115811"/>
            <a:ext cx="1493520" cy="742315"/>
          </a:xfrm>
          <a:custGeom>
            <a:avLst/>
            <a:gdLst/>
            <a:ahLst/>
            <a:cxnLst/>
            <a:rect l="l" t="t" r="r" b="b"/>
            <a:pathLst>
              <a:path w="1493520" h="742315">
                <a:moveTo>
                  <a:pt x="746759" y="0"/>
                </a:moveTo>
                <a:lnTo>
                  <a:pt x="0" y="742187"/>
                </a:lnTo>
                <a:lnTo>
                  <a:pt x="1493519" y="742187"/>
                </a:lnTo>
                <a:lnTo>
                  <a:pt x="746759" y="0"/>
                </a:lnTo>
                <a:close/>
              </a:path>
            </a:pathLst>
          </a:custGeom>
          <a:solidFill>
            <a:srgbClr val="4471C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6523" y="643127"/>
            <a:ext cx="8161020" cy="5426964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7604759" y="6452615"/>
            <a:ext cx="814069" cy="405765"/>
          </a:xfrm>
          <a:custGeom>
            <a:avLst/>
            <a:gdLst/>
            <a:ahLst/>
            <a:cxnLst/>
            <a:rect l="l" t="t" r="r" b="b"/>
            <a:pathLst>
              <a:path w="814070" h="405765">
                <a:moveTo>
                  <a:pt x="406908" y="0"/>
                </a:moveTo>
                <a:lnTo>
                  <a:pt x="0" y="405384"/>
                </a:lnTo>
                <a:lnTo>
                  <a:pt x="813816" y="405384"/>
                </a:lnTo>
                <a:lnTo>
                  <a:pt x="406908" y="0"/>
                </a:lnTo>
                <a:close/>
              </a:path>
            </a:pathLst>
          </a:custGeom>
          <a:solidFill>
            <a:srgbClr val="4471C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7659" y="581101"/>
            <a:ext cx="3888104" cy="1097280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12700" marR="5080">
              <a:lnSpc>
                <a:spcPts val="4000"/>
              </a:lnSpc>
              <a:spcBef>
                <a:spcPts val="595"/>
              </a:spcBef>
            </a:pPr>
            <a:r>
              <a:rPr sz="3700" spc="-40" dirty="0"/>
              <a:t>E</a:t>
            </a:r>
            <a:r>
              <a:rPr sz="3700" i="1" spc="-40" dirty="0">
                <a:latin typeface="Calibri Light"/>
                <a:cs typeface="Calibri Light"/>
              </a:rPr>
              <a:t>xample </a:t>
            </a:r>
            <a:r>
              <a:rPr sz="3700" i="1" spc="-25" dirty="0">
                <a:latin typeface="Calibri Light"/>
                <a:cs typeface="Calibri Light"/>
              </a:rPr>
              <a:t>of </a:t>
            </a:r>
            <a:r>
              <a:rPr sz="3700" i="1" spc="-35" dirty="0">
                <a:latin typeface="Calibri Light"/>
                <a:cs typeface="Calibri Light"/>
              </a:rPr>
              <a:t>a </a:t>
            </a:r>
            <a:r>
              <a:rPr sz="3700" i="1" spc="-75" dirty="0">
                <a:latin typeface="Calibri Light"/>
                <a:cs typeface="Calibri Light"/>
              </a:rPr>
              <a:t>Yes/No </a:t>
            </a:r>
            <a:r>
              <a:rPr sz="3700" i="1" spc="-70" dirty="0">
                <a:latin typeface="Calibri Light"/>
                <a:cs typeface="Calibri Light"/>
              </a:rPr>
              <a:t> </a:t>
            </a:r>
            <a:r>
              <a:rPr sz="3700" i="1" spc="-30" dirty="0">
                <a:latin typeface="Calibri Light"/>
                <a:cs typeface="Calibri Light"/>
              </a:rPr>
              <a:t>Decision</a:t>
            </a:r>
            <a:r>
              <a:rPr sz="3700" i="1" spc="-55" dirty="0">
                <a:latin typeface="Calibri Light"/>
                <a:cs typeface="Calibri Light"/>
              </a:rPr>
              <a:t> </a:t>
            </a:r>
            <a:r>
              <a:rPr sz="3700" i="1" spc="-75" dirty="0">
                <a:latin typeface="Calibri Light"/>
                <a:cs typeface="Calibri Light"/>
              </a:rPr>
              <a:t>Tree</a:t>
            </a:r>
            <a:endParaRPr sz="37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7659" y="2449194"/>
            <a:ext cx="4752975" cy="331152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21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000" spc="-25" dirty="0">
                <a:latin typeface="Lucida Sans Unicode"/>
                <a:cs typeface="Lucida Sans Unicode"/>
              </a:rPr>
              <a:t>Let's </a:t>
            </a:r>
            <a:r>
              <a:rPr sz="1000" spc="-5" dirty="0">
                <a:latin typeface="Lucida Sans Unicode"/>
                <a:cs typeface="Lucida Sans Unicode"/>
              </a:rPr>
              <a:t>explain </a:t>
            </a:r>
            <a:r>
              <a:rPr sz="1000" spc="-10" dirty="0">
                <a:latin typeface="Lucida Sans Unicode"/>
                <a:cs typeface="Lucida Sans Unicode"/>
              </a:rPr>
              <a:t>this </a:t>
            </a:r>
            <a:r>
              <a:rPr sz="1000" spc="-5" dirty="0">
                <a:latin typeface="Lucida Sans Unicode"/>
                <a:cs typeface="Lucida Sans Unicode"/>
              </a:rPr>
              <a:t>with </a:t>
            </a:r>
            <a:r>
              <a:rPr sz="1000" spc="65" dirty="0">
                <a:latin typeface="Lucida Sans Unicode"/>
                <a:cs typeface="Lucida Sans Unicode"/>
              </a:rPr>
              <a:t>an </a:t>
            </a:r>
            <a:r>
              <a:rPr sz="1000" spc="5" dirty="0">
                <a:latin typeface="Lucida Sans Unicode"/>
                <a:cs typeface="Lucida Sans Unicode"/>
              </a:rPr>
              <a:t>example. </a:t>
            </a:r>
            <a:r>
              <a:rPr sz="1000" spc="30" dirty="0">
                <a:latin typeface="Lucida Sans Unicode"/>
                <a:cs typeface="Lucida Sans Unicode"/>
              </a:rPr>
              <a:t>Suppose </a:t>
            </a:r>
            <a:r>
              <a:rPr sz="1000" spc="50" dirty="0">
                <a:latin typeface="Lucida Sans Unicode"/>
                <a:cs typeface="Lucida Sans Unicode"/>
              </a:rPr>
              <a:t>we </a:t>
            </a:r>
            <a:r>
              <a:rPr sz="1000" spc="45" dirty="0">
                <a:latin typeface="Lucida Sans Unicode"/>
                <a:cs typeface="Lucida Sans Unicode"/>
              </a:rPr>
              <a:t>are </a:t>
            </a:r>
            <a:r>
              <a:rPr sz="1000" spc="120" dirty="0">
                <a:latin typeface="Lucida Sans Unicode"/>
                <a:cs typeface="Lucida Sans Unicode"/>
              </a:rPr>
              <a:t>a </a:t>
            </a:r>
            <a:r>
              <a:rPr sz="1000" spc="15" dirty="0">
                <a:latin typeface="Lucida Sans Unicode"/>
                <a:cs typeface="Lucida Sans Unicode"/>
              </a:rPr>
              <a:t>doctor </a:t>
            </a:r>
            <a:r>
              <a:rPr sz="1000" spc="60" dirty="0">
                <a:latin typeface="Lucida Sans Unicode"/>
                <a:cs typeface="Lucida Sans Unicode"/>
              </a:rPr>
              <a:t>and </a:t>
            </a:r>
            <a:r>
              <a:rPr sz="1000" spc="40" dirty="0">
                <a:latin typeface="Lucida Sans Unicode"/>
                <a:cs typeface="Lucida Sans Unicode"/>
              </a:rPr>
              <a:t>want </a:t>
            </a:r>
            <a:r>
              <a:rPr sz="1000" spc="-305" dirty="0">
                <a:latin typeface="Lucida Sans Unicode"/>
                <a:cs typeface="Lucida Sans Unicode"/>
              </a:rPr>
              <a:t> </a:t>
            </a:r>
            <a:r>
              <a:rPr sz="1000" spc="5" dirty="0">
                <a:latin typeface="Lucida Sans Unicode"/>
                <a:cs typeface="Lucida Sans Unicode"/>
              </a:rPr>
              <a:t>to </a:t>
            </a:r>
            <a:r>
              <a:rPr sz="1000" spc="15" dirty="0">
                <a:latin typeface="Lucida Sans Unicode"/>
                <a:cs typeface="Lucida Sans Unicode"/>
              </a:rPr>
              <a:t>predict </a:t>
            </a:r>
            <a:r>
              <a:rPr sz="1000" spc="-45" dirty="0">
                <a:latin typeface="Lucida Sans Unicode"/>
                <a:cs typeface="Lucida Sans Unicode"/>
              </a:rPr>
              <a:t>if </a:t>
            </a:r>
            <a:r>
              <a:rPr sz="1000" spc="120" dirty="0">
                <a:latin typeface="Lucida Sans Unicode"/>
                <a:cs typeface="Lucida Sans Unicode"/>
              </a:rPr>
              <a:t>a </a:t>
            </a:r>
            <a:r>
              <a:rPr sz="1000" spc="20" dirty="0">
                <a:latin typeface="Lucida Sans Unicode"/>
                <a:cs typeface="Lucida Sans Unicode"/>
              </a:rPr>
              <a:t>patient </a:t>
            </a:r>
            <a:r>
              <a:rPr sz="1000" spc="45" dirty="0">
                <a:latin typeface="Lucida Sans Unicode"/>
                <a:cs typeface="Lucida Sans Unicode"/>
              </a:rPr>
              <a:t>has </a:t>
            </a:r>
            <a:r>
              <a:rPr sz="1000" spc="35" dirty="0">
                <a:latin typeface="Lucida Sans Unicode"/>
                <a:cs typeface="Lucida Sans Unicode"/>
              </a:rPr>
              <a:t>seasonal </a:t>
            </a:r>
            <a:r>
              <a:rPr sz="1000" spc="-50" dirty="0">
                <a:latin typeface="Lucida Sans Unicode"/>
                <a:cs typeface="Lucida Sans Unicode"/>
              </a:rPr>
              <a:t>flu. </a:t>
            </a:r>
            <a:r>
              <a:rPr sz="1000" spc="-10" dirty="0">
                <a:latin typeface="Lucida Sans Unicode"/>
                <a:cs typeface="Lucida Sans Unicode"/>
              </a:rPr>
              <a:t>The </a:t>
            </a:r>
            <a:r>
              <a:rPr sz="1000" spc="20" dirty="0">
                <a:latin typeface="Lucida Sans Unicode"/>
                <a:cs typeface="Lucida Sans Unicode"/>
              </a:rPr>
              <a:t>usual </a:t>
            </a:r>
            <a:r>
              <a:rPr sz="1000" spc="30" dirty="0">
                <a:latin typeface="Lucida Sans Unicode"/>
                <a:cs typeface="Lucida Sans Unicode"/>
              </a:rPr>
              <a:t>symptoms </a:t>
            </a:r>
            <a:r>
              <a:rPr sz="1000" spc="-10" dirty="0">
                <a:latin typeface="Lucida Sans Unicode"/>
                <a:cs typeface="Lucida Sans Unicode"/>
              </a:rPr>
              <a:t>of </a:t>
            </a:r>
            <a:r>
              <a:rPr sz="1000" spc="20" dirty="0">
                <a:latin typeface="Lucida Sans Unicode"/>
                <a:cs typeface="Lucida Sans Unicode"/>
              </a:rPr>
              <a:t>the </a:t>
            </a:r>
            <a:r>
              <a:rPr sz="1000" spc="-30" dirty="0">
                <a:latin typeface="Lucida Sans Unicode"/>
                <a:cs typeface="Lucida Sans Unicode"/>
              </a:rPr>
              <a:t>flu </a:t>
            </a:r>
            <a:r>
              <a:rPr sz="1000" spc="-25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Lucida Sans Unicode"/>
                <a:cs typeface="Lucida Sans Unicode"/>
              </a:rPr>
              <a:t>are</a:t>
            </a:r>
            <a:r>
              <a:rPr sz="1000" spc="-55" dirty="0">
                <a:latin typeface="Lucida Sans Unicode"/>
                <a:cs typeface="Lucida Sans Unicode"/>
              </a:rPr>
              <a:t> </a:t>
            </a:r>
            <a:r>
              <a:rPr sz="1000" spc="10" dirty="0">
                <a:latin typeface="Lucida Sans Unicode"/>
                <a:cs typeface="Lucida Sans Unicode"/>
              </a:rPr>
              <a:t>cough,</a:t>
            </a:r>
            <a:r>
              <a:rPr sz="1000" spc="-2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fever,</a:t>
            </a:r>
            <a:r>
              <a:rPr sz="1000" spc="-25" dirty="0">
                <a:latin typeface="Lucida Sans Unicode"/>
                <a:cs typeface="Lucida Sans Unicode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and</a:t>
            </a:r>
            <a:r>
              <a:rPr sz="1000" spc="-55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Lucida Sans Unicode"/>
                <a:cs typeface="Lucida Sans Unicode"/>
              </a:rPr>
              <a:t>malaise.</a:t>
            </a:r>
            <a:r>
              <a:rPr sz="1000" dirty="0">
                <a:latin typeface="Lucida Sans Unicode"/>
                <a:cs typeface="Lucida Sans Unicode"/>
              </a:rPr>
              <a:t> However,</a:t>
            </a:r>
            <a:r>
              <a:rPr sz="1000" spc="-15" dirty="0">
                <a:latin typeface="Lucida Sans Unicode"/>
                <a:cs typeface="Lucida Sans Unicode"/>
              </a:rPr>
              <a:t> </a:t>
            </a:r>
            <a:r>
              <a:rPr sz="1000" spc="10" dirty="0">
                <a:latin typeface="Lucida Sans Unicode"/>
                <a:cs typeface="Lucida Sans Unicode"/>
              </a:rPr>
              <a:t>previous</a:t>
            </a:r>
            <a:r>
              <a:rPr sz="1000" spc="-30" dirty="0">
                <a:latin typeface="Lucida Sans Unicode"/>
                <a:cs typeface="Lucida Sans Unicode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doctors</a:t>
            </a:r>
            <a:r>
              <a:rPr sz="1000" spc="-25" dirty="0">
                <a:latin typeface="Lucida Sans Unicode"/>
                <a:cs typeface="Lucida Sans Unicode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had</a:t>
            </a:r>
            <a:r>
              <a:rPr sz="1000" spc="-55" dirty="0">
                <a:latin typeface="Lucida Sans Unicode"/>
                <a:cs typeface="Lucida Sans Unicode"/>
              </a:rPr>
              <a:t> </a:t>
            </a:r>
            <a:r>
              <a:rPr sz="1000" spc="120" dirty="0">
                <a:latin typeface="Lucida Sans Unicode"/>
                <a:cs typeface="Lucida Sans Unicode"/>
              </a:rPr>
              <a:t>a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group </a:t>
            </a:r>
            <a:r>
              <a:rPr sz="1000" spc="2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of</a:t>
            </a:r>
            <a:r>
              <a:rPr sz="1000" spc="-60" dirty="0">
                <a:latin typeface="Lucida Sans Unicode"/>
                <a:cs typeface="Lucida Sans Unicode"/>
              </a:rPr>
              <a:t> </a:t>
            </a:r>
            <a:r>
              <a:rPr sz="1000" spc="-25" dirty="0">
                <a:latin typeface="Lucida Sans Unicode"/>
                <a:cs typeface="Lucida Sans Unicode"/>
              </a:rPr>
              <a:t>200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patients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who</a:t>
            </a:r>
            <a:r>
              <a:rPr sz="1000" spc="-55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Lucida Sans Unicode"/>
                <a:cs typeface="Lucida Sans Unicode"/>
              </a:rPr>
              <a:t>entered</a:t>
            </a:r>
            <a:r>
              <a:rPr sz="1000" spc="-5" dirty="0">
                <a:latin typeface="Lucida Sans Unicode"/>
                <a:cs typeface="Lucida Sans Unicode"/>
              </a:rPr>
              <a:t> </a:t>
            </a:r>
            <a:r>
              <a:rPr sz="1000" spc="5" dirty="0">
                <a:latin typeface="Lucida Sans Unicode"/>
                <a:cs typeface="Lucida Sans Unicode"/>
              </a:rPr>
              <a:t>all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30" dirty="0">
                <a:latin typeface="Lucida Sans Unicode"/>
                <a:cs typeface="Lucida Sans Unicode"/>
              </a:rPr>
              <a:t>symptoms</a:t>
            </a:r>
            <a:r>
              <a:rPr sz="1000" spc="-20" dirty="0">
                <a:latin typeface="Lucida Sans Unicode"/>
                <a:cs typeface="Lucida Sans Unicode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and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final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results </a:t>
            </a:r>
            <a:r>
              <a:rPr sz="1000" spc="35" dirty="0">
                <a:latin typeface="Lucida Sans Unicode"/>
                <a:cs typeface="Lucida Sans Unicode"/>
              </a:rPr>
              <a:t>(all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35" dirty="0">
                <a:latin typeface="Lucida Sans Unicode"/>
                <a:cs typeface="Lucida Sans Unicode"/>
              </a:rPr>
              <a:t>yes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-50" dirty="0">
                <a:latin typeface="Lucida Sans Unicode"/>
                <a:cs typeface="Lucida Sans Unicode"/>
              </a:rPr>
              <a:t>/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no </a:t>
            </a:r>
            <a:r>
              <a:rPr sz="1000" spc="-300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input). </a:t>
            </a:r>
            <a:r>
              <a:rPr sz="1000" spc="85" dirty="0">
                <a:latin typeface="Lucida Sans Unicode"/>
                <a:cs typeface="Lucida Sans Unicode"/>
              </a:rPr>
              <a:t>We </a:t>
            </a:r>
            <a:r>
              <a:rPr sz="1000" spc="55" dirty="0">
                <a:latin typeface="Lucida Sans Unicode"/>
                <a:cs typeface="Lucida Sans Unicode"/>
              </a:rPr>
              <a:t>have access </a:t>
            </a:r>
            <a:r>
              <a:rPr sz="1000" spc="5" dirty="0">
                <a:latin typeface="Lucida Sans Unicode"/>
                <a:cs typeface="Lucida Sans Unicode"/>
              </a:rPr>
              <a:t>to </a:t>
            </a:r>
            <a:r>
              <a:rPr sz="1000" spc="-15" dirty="0">
                <a:latin typeface="Lucida Sans Unicode"/>
                <a:cs typeface="Lucida Sans Unicode"/>
              </a:rPr>
              <a:t>this </a:t>
            </a:r>
            <a:r>
              <a:rPr sz="1000" spc="65" dirty="0">
                <a:latin typeface="Lucida Sans Unicode"/>
                <a:cs typeface="Lucida Sans Unicode"/>
              </a:rPr>
              <a:t>data </a:t>
            </a:r>
            <a:r>
              <a:rPr sz="1000" spc="60" dirty="0">
                <a:latin typeface="Lucida Sans Unicode"/>
                <a:cs typeface="Lucida Sans Unicode"/>
              </a:rPr>
              <a:t>and </a:t>
            </a:r>
            <a:r>
              <a:rPr sz="1000" spc="10" dirty="0">
                <a:latin typeface="Lucida Sans Unicode"/>
                <a:cs typeface="Lucida Sans Unicode"/>
              </a:rPr>
              <a:t>would </a:t>
            </a:r>
            <a:r>
              <a:rPr sz="1000" spc="-30" dirty="0">
                <a:latin typeface="Lucida Sans Unicode"/>
                <a:cs typeface="Lucida Sans Unicode"/>
              </a:rPr>
              <a:t>like </a:t>
            </a:r>
            <a:r>
              <a:rPr sz="1000" spc="5" dirty="0">
                <a:latin typeface="Lucida Sans Unicode"/>
                <a:cs typeface="Lucida Sans Unicode"/>
              </a:rPr>
              <a:t>to </a:t>
            </a:r>
            <a:r>
              <a:rPr sz="1000" spc="25" dirty="0">
                <a:latin typeface="Lucida Sans Unicode"/>
                <a:cs typeface="Lucida Sans Unicode"/>
              </a:rPr>
              <a:t>use </a:t>
            </a:r>
            <a:r>
              <a:rPr sz="1000" spc="-35" dirty="0">
                <a:latin typeface="Lucida Sans Unicode"/>
                <a:cs typeface="Lucida Sans Unicode"/>
              </a:rPr>
              <a:t>it </a:t>
            </a:r>
            <a:r>
              <a:rPr sz="1000" spc="5" dirty="0">
                <a:latin typeface="Lucida Sans Unicode"/>
                <a:cs typeface="Lucida Sans Unicode"/>
              </a:rPr>
              <a:t>to </a:t>
            </a:r>
            <a:r>
              <a:rPr sz="1000" spc="15" dirty="0">
                <a:latin typeface="Lucida Sans Unicode"/>
                <a:cs typeface="Lucida Sans Unicode"/>
              </a:rPr>
              <a:t>predict </a:t>
            </a:r>
            <a:r>
              <a:rPr sz="1000" spc="20" dirty="0">
                <a:latin typeface="Lucida Sans Unicode"/>
                <a:cs typeface="Lucida Sans Unicode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whether</a:t>
            </a:r>
            <a:r>
              <a:rPr sz="1000" spc="-20" dirty="0">
                <a:latin typeface="Lucida Sans Unicode"/>
                <a:cs typeface="Lucida Sans Unicode"/>
              </a:rPr>
              <a:t> </a:t>
            </a:r>
            <a:r>
              <a:rPr sz="1000" spc="35" dirty="0">
                <a:latin typeface="Lucida Sans Unicode"/>
                <a:cs typeface="Lucida Sans Unicode"/>
              </a:rPr>
              <a:t>new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Lucida Sans Unicode"/>
                <a:cs typeface="Lucida Sans Unicode"/>
              </a:rPr>
              <a:t>patients</a:t>
            </a:r>
            <a:r>
              <a:rPr sz="1000" spc="-5" dirty="0">
                <a:latin typeface="Lucida Sans Unicode"/>
                <a:cs typeface="Lucida Sans Unicode"/>
              </a:rPr>
              <a:t> </a:t>
            </a:r>
            <a:r>
              <a:rPr sz="1000" spc="-30" dirty="0">
                <a:latin typeface="Lucida Sans Unicode"/>
                <a:cs typeface="Lucida Sans Unicode"/>
              </a:rPr>
              <a:t>will</a:t>
            </a:r>
            <a:r>
              <a:rPr sz="1000" spc="-25" dirty="0">
                <a:latin typeface="Lucida Sans Unicode"/>
                <a:cs typeface="Lucida Sans Unicode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get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Lucida Sans Unicode"/>
                <a:cs typeface="Lucida Sans Unicode"/>
              </a:rPr>
              <a:t>the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-50" dirty="0">
                <a:latin typeface="Lucida Sans Unicode"/>
                <a:cs typeface="Lucida Sans Unicode"/>
              </a:rPr>
              <a:t>flu. </a:t>
            </a:r>
            <a:r>
              <a:rPr sz="1000" spc="-30" dirty="0">
                <a:latin typeface="Lucida Sans Unicode"/>
                <a:cs typeface="Lucida Sans Unicode"/>
              </a:rPr>
              <a:t>Ask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Lucida Sans Unicode"/>
                <a:cs typeface="Lucida Sans Unicode"/>
              </a:rPr>
              <a:t>the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Lucida Sans Unicode"/>
                <a:cs typeface="Lucida Sans Unicode"/>
              </a:rPr>
              <a:t>patient</a:t>
            </a:r>
            <a:r>
              <a:rPr sz="1000" spc="-25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Lucida Sans Unicode"/>
                <a:cs typeface="Lucida Sans Unicode"/>
              </a:rPr>
              <a:t>the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65" dirty="0">
                <a:latin typeface="Lucida Sans Unicode"/>
                <a:cs typeface="Lucida Sans Unicode"/>
              </a:rPr>
              <a:t>same</a:t>
            </a:r>
            <a:r>
              <a:rPr sz="1000" spc="-20" dirty="0">
                <a:latin typeface="Lucida Sans Unicode"/>
                <a:cs typeface="Lucida Sans Unicode"/>
              </a:rPr>
              <a:t> </a:t>
            </a:r>
            <a:r>
              <a:rPr sz="1000" spc="10" dirty="0">
                <a:latin typeface="Lucida Sans Unicode"/>
                <a:cs typeface="Lucida Sans Unicode"/>
              </a:rPr>
              <a:t>question </a:t>
            </a:r>
            <a:r>
              <a:rPr sz="1000" spc="-305" dirty="0">
                <a:latin typeface="Lucida Sans Unicode"/>
                <a:cs typeface="Lucida Sans Unicode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and</a:t>
            </a:r>
            <a:r>
              <a:rPr sz="1000" spc="-60" dirty="0">
                <a:latin typeface="Lucida Sans Unicode"/>
                <a:cs typeface="Lucida Sans Unicode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use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that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10" dirty="0">
                <a:latin typeface="Lucida Sans Unicode"/>
                <a:cs typeface="Lucida Sans Unicode"/>
              </a:rPr>
              <a:t>question</a:t>
            </a:r>
            <a:r>
              <a:rPr sz="1000" spc="-25" dirty="0">
                <a:latin typeface="Lucida Sans Unicode"/>
                <a:cs typeface="Lucida Sans Unicode"/>
              </a:rPr>
              <a:t> </a:t>
            </a:r>
            <a:r>
              <a:rPr sz="1000" spc="5" dirty="0">
                <a:latin typeface="Lucida Sans Unicode"/>
                <a:cs typeface="Lucida Sans Unicode"/>
              </a:rPr>
              <a:t>to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Lucida Sans Unicode"/>
                <a:cs typeface="Lucida Sans Unicode"/>
              </a:rPr>
              <a:t>create</a:t>
            </a:r>
            <a:r>
              <a:rPr sz="1000" spc="-30" dirty="0">
                <a:latin typeface="Lucida Sans Unicode"/>
                <a:cs typeface="Lucida Sans Unicode"/>
              </a:rPr>
              <a:t> </a:t>
            </a:r>
            <a:r>
              <a:rPr sz="1000" spc="120" dirty="0">
                <a:latin typeface="Lucida Sans Unicode"/>
                <a:cs typeface="Lucida Sans Unicode"/>
              </a:rPr>
              <a:t>a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decision</a:t>
            </a:r>
            <a:r>
              <a:rPr sz="1000" spc="-1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tree.</a:t>
            </a:r>
            <a:endParaRPr sz="1000">
              <a:latin typeface="Lucida Sans Unicode"/>
              <a:cs typeface="Lucida Sans Unicode"/>
            </a:endParaRPr>
          </a:p>
          <a:p>
            <a:pPr marL="241300" marR="164465" indent="-228600">
              <a:lnSpc>
                <a:spcPts val="1080"/>
              </a:lnSpc>
              <a:spcBef>
                <a:spcPts val="101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000" spc="-20" dirty="0">
                <a:latin typeface="Lucida Sans Unicode"/>
                <a:cs typeface="Lucida Sans Unicode"/>
              </a:rPr>
              <a:t>In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5" dirty="0">
                <a:latin typeface="Lucida Sans Unicode"/>
                <a:cs typeface="Lucida Sans Unicode"/>
              </a:rPr>
              <a:t>other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words,</a:t>
            </a:r>
            <a:r>
              <a:rPr sz="1000" spc="-25" dirty="0">
                <a:latin typeface="Lucida Sans Unicode"/>
                <a:cs typeface="Lucida Sans Unicode"/>
              </a:rPr>
              <a:t> </a:t>
            </a:r>
            <a:r>
              <a:rPr sz="1000" spc="-45" dirty="0">
                <a:latin typeface="Lucida Sans Unicode"/>
                <a:cs typeface="Lucida Sans Unicode"/>
              </a:rPr>
              <a:t>I </a:t>
            </a:r>
            <a:r>
              <a:rPr sz="1000" spc="40" dirty="0">
                <a:latin typeface="Lucida Sans Unicode"/>
                <a:cs typeface="Lucida Sans Unicode"/>
              </a:rPr>
              <a:t>want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5" dirty="0">
                <a:latin typeface="Lucida Sans Unicode"/>
                <a:cs typeface="Lucida Sans Unicode"/>
              </a:rPr>
              <a:t>to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turn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Lucida Sans Unicode"/>
                <a:cs typeface="Lucida Sans Unicode"/>
              </a:rPr>
              <a:t>the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above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30" dirty="0">
                <a:latin typeface="Lucida Sans Unicode"/>
                <a:cs typeface="Lucida Sans Unicode"/>
              </a:rPr>
              <a:t>table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into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120" dirty="0">
                <a:latin typeface="Lucida Sans Unicode"/>
                <a:cs typeface="Lucida Sans Unicode"/>
              </a:rPr>
              <a:t>a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decision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tree.</a:t>
            </a:r>
            <a:r>
              <a:rPr sz="1000" spc="-10" dirty="0">
                <a:latin typeface="Lucida Sans Unicode"/>
                <a:cs typeface="Lucida Sans Unicode"/>
              </a:rPr>
              <a:t> </a:t>
            </a:r>
            <a:r>
              <a:rPr sz="1000" spc="10" dirty="0">
                <a:latin typeface="Lucida Sans Unicode"/>
                <a:cs typeface="Lucida Sans Unicode"/>
              </a:rPr>
              <a:t>But </a:t>
            </a:r>
            <a:r>
              <a:rPr sz="1000" spc="-305" dirty="0">
                <a:latin typeface="Lucida Sans Unicode"/>
                <a:cs typeface="Lucida Sans Unicode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how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30" dirty="0">
                <a:latin typeface="Lucida Sans Unicode"/>
                <a:cs typeface="Lucida Sans Unicode"/>
              </a:rPr>
              <a:t>do</a:t>
            </a:r>
            <a:r>
              <a:rPr sz="1000" spc="-60" dirty="0">
                <a:latin typeface="Lucida Sans Unicode"/>
                <a:cs typeface="Lucida Sans Unicode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you</a:t>
            </a:r>
            <a:r>
              <a:rPr sz="1000" spc="-55" dirty="0">
                <a:latin typeface="Lucida Sans Unicode"/>
                <a:cs typeface="Lucida Sans Unicode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get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30" dirty="0">
                <a:latin typeface="Lucida Sans Unicode"/>
                <a:cs typeface="Lucida Sans Unicode"/>
              </a:rPr>
              <a:t>started?</a:t>
            </a:r>
            <a:r>
              <a:rPr sz="1000" spc="-25" dirty="0">
                <a:latin typeface="Lucida Sans Unicode"/>
                <a:cs typeface="Lucida Sans Unicode"/>
              </a:rPr>
              <a:t> </a:t>
            </a:r>
            <a:r>
              <a:rPr sz="1000" spc="35" dirty="0">
                <a:latin typeface="Lucida Sans Unicode"/>
                <a:cs typeface="Lucida Sans Unicode"/>
              </a:rPr>
              <a:t>Which</a:t>
            </a:r>
            <a:r>
              <a:rPr sz="1000" spc="-30" dirty="0">
                <a:latin typeface="Lucida Sans Unicode"/>
                <a:cs typeface="Lucida Sans Unicode"/>
              </a:rPr>
              <a:t> </a:t>
            </a:r>
            <a:r>
              <a:rPr sz="1000" spc="10" dirty="0">
                <a:latin typeface="Lucida Sans Unicode"/>
                <a:cs typeface="Lucida Sans Unicode"/>
              </a:rPr>
              <a:t>attributes</a:t>
            </a:r>
            <a:r>
              <a:rPr sz="1000" spc="-10" dirty="0">
                <a:latin typeface="Lucida Sans Unicode"/>
                <a:cs typeface="Lucida Sans Unicode"/>
              </a:rPr>
              <a:t> </a:t>
            </a:r>
            <a:r>
              <a:rPr sz="1000" spc="30" dirty="0">
                <a:latin typeface="Lucida Sans Unicode"/>
                <a:cs typeface="Lucida Sans Unicode"/>
              </a:rPr>
              <a:t>do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Lucida Sans Unicode"/>
                <a:cs typeface="Lucida Sans Unicode"/>
              </a:rPr>
              <a:t>the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root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nodes</a:t>
            </a:r>
            <a:r>
              <a:rPr sz="1000" spc="-30" dirty="0">
                <a:latin typeface="Lucida Sans Unicode"/>
                <a:cs typeface="Lucida Sans Unicode"/>
              </a:rPr>
              <a:t> </a:t>
            </a:r>
            <a:r>
              <a:rPr sz="1000" spc="50" dirty="0">
                <a:latin typeface="Lucida Sans Unicode"/>
                <a:cs typeface="Lucida Sans Unicode"/>
              </a:rPr>
              <a:t>need?</a:t>
            </a:r>
            <a:r>
              <a:rPr sz="1000" spc="-25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In </a:t>
            </a:r>
            <a:r>
              <a:rPr sz="1000" spc="-300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Lucida Sans Unicode"/>
                <a:cs typeface="Lucida Sans Unicode"/>
              </a:rPr>
              <a:t>the </a:t>
            </a:r>
            <a:r>
              <a:rPr sz="1000" spc="30" dirty="0">
                <a:latin typeface="Lucida Sans Unicode"/>
                <a:cs typeface="Lucida Sans Unicode"/>
              </a:rPr>
              <a:t>weather </a:t>
            </a:r>
            <a:r>
              <a:rPr sz="1000" spc="5" dirty="0">
                <a:latin typeface="Lucida Sans Unicode"/>
                <a:cs typeface="Lucida Sans Unicode"/>
              </a:rPr>
              <a:t>example, </a:t>
            </a:r>
            <a:r>
              <a:rPr sz="1000" spc="-35" dirty="0">
                <a:latin typeface="Lucida Sans Unicode"/>
                <a:cs typeface="Lucida Sans Unicode"/>
              </a:rPr>
              <a:t>it </a:t>
            </a:r>
            <a:r>
              <a:rPr sz="1000" spc="55" dirty="0">
                <a:latin typeface="Lucida Sans Unicode"/>
                <a:cs typeface="Lucida Sans Unicode"/>
              </a:rPr>
              <a:t>was </a:t>
            </a:r>
            <a:r>
              <a:rPr sz="1000" spc="20" dirty="0">
                <a:latin typeface="Lucida Sans Unicode"/>
                <a:cs typeface="Lucida Sans Unicode"/>
              </a:rPr>
              <a:t>very </a:t>
            </a:r>
            <a:r>
              <a:rPr sz="1000" spc="50" dirty="0">
                <a:latin typeface="Lucida Sans Unicode"/>
                <a:cs typeface="Lucida Sans Unicode"/>
              </a:rPr>
              <a:t>easy because </a:t>
            </a:r>
            <a:r>
              <a:rPr sz="1000" spc="-35" dirty="0">
                <a:latin typeface="Lucida Sans Unicode"/>
                <a:cs typeface="Lucida Sans Unicode"/>
              </a:rPr>
              <a:t>it </a:t>
            </a:r>
            <a:r>
              <a:rPr sz="1000" spc="45" dirty="0">
                <a:latin typeface="Lucida Sans Unicode"/>
                <a:cs typeface="Lucida Sans Unicode"/>
              </a:rPr>
              <a:t>has </a:t>
            </a:r>
            <a:r>
              <a:rPr sz="1000" spc="5" dirty="0">
                <a:latin typeface="Lucida Sans Unicode"/>
                <a:cs typeface="Lucida Sans Unicode"/>
              </a:rPr>
              <a:t>only </a:t>
            </a:r>
            <a:r>
              <a:rPr sz="1000" spc="30" dirty="0">
                <a:latin typeface="Lucida Sans Unicode"/>
                <a:cs typeface="Lucida Sans Unicode"/>
              </a:rPr>
              <a:t>one </a:t>
            </a:r>
            <a:r>
              <a:rPr sz="1000" spc="3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attribute,</a:t>
            </a:r>
            <a:r>
              <a:rPr sz="1000" spc="-20" dirty="0">
                <a:latin typeface="Lucida Sans Unicode"/>
                <a:cs typeface="Lucida Sans Unicode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but</a:t>
            </a:r>
            <a:r>
              <a:rPr sz="1000" spc="-60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Lucida Sans Unicode"/>
                <a:cs typeface="Lucida Sans Unicode"/>
              </a:rPr>
              <a:t>here</a:t>
            </a:r>
            <a:r>
              <a:rPr sz="1000" spc="-25" dirty="0">
                <a:latin typeface="Lucida Sans Unicode"/>
                <a:cs typeface="Lucida Sans Unicode"/>
              </a:rPr>
              <a:t> </a:t>
            </a:r>
            <a:r>
              <a:rPr sz="1000" spc="10" dirty="0">
                <a:latin typeface="Lucida Sans Unicode"/>
                <a:cs typeface="Lucida Sans Unicode"/>
              </a:rPr>
              <a:t>there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Lucida Sans Unicode"/>
                <a:cs typeface="Lucida Sans Unicode"/>
              </a:rPr>
              <a:t>are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three.</a:t>
            </a:r>
            <a:endParaRPr sz="1000">
              <a:latin typeface="Lucida Sans Unicode"/>
              <a:cs typeface="Lucida Sans Unicode"/>
            </a:endParaRPr>
          </a:p>
          <a:p>
            <a:pPr marL="241300" marR="66675" indent="-228600">
              <a:lnSpc>
                <a:spcPct val="90000"/>
              </a:lnSpc>
              <a:spcBef>
                <a:spcPts val="98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000" spc="-40" dirty="0">
                <a:latin typeface="Lucida Sans Unicode"/>
                <a:cs typeface="Lucida Sans Unicode"/>
              </a:rPr>
              <a:t>To </a:t>
            </a:r>
            <a:r>
              <a:rPr sz="1000" spc="35" dirty="0">
                <a:latin typeface="Lucida Sans Unicode"/>
                <a:cs typeface="Lucida Sans Unicode"/>
              </a:rPr>
              <a:t>decide </a:t>
            </a:r>
            <a:r>
              <a:rPr sz="1000" spc="20" dirty="0">
                <a:latin typeface="Lucida Sans Unicode"/>
                <a:cs typeface="Lucida Sans Unicode"/>
              </a:rPr>
              <a:t>which </a:t>
            </a:r>
            <a:r>
              <a:rPr sz="1000" spc="10" dirty="0">
                <a:latin typeface="Lucida Sans Unicode"/>
                <a:cs typeface="Lucida Sans Unicode"/>
              </a:rPr>
              <a:t>attribute </a:t>
            </a:r>
            <a:r>
              <a:rPr sz="1000" spc="5" dirty="0">
                <a:latin typeface="Lucida Sans Unicode"/>
                <a:cs typeface="Lucida Sans Unicode"/>
              </a:rPr>
              <a:t>should </a:t>
            </a:r>
            <a:r>
              <a:rPr sz="1000" spc="50" dirty="0">
                <a:latin typeface="Lucida Sans Unicode"/>
                <a:cs typeface="Lucida Sans Unicode"/>
              </a:rPr>
              <a:t>be at </a:t>
            </a:r>
            <a:r>
              <a:rPr sz="1000" spc="20" dirty="0">
                <a:latin typeface="Lucida Sans Unicode"/>
                <a:cs typeface="Lucida Sans Unicode"/>
              </a:rPr>
              <a:t>the </a:t>
            </a:r>
            <a:r>
              <a:rPr sz="1000" spc="-5" dirty="0">
                <a:latin typeface="Lucida Sans Unicode"/>
                <a:cs typeface="Lucida Sans Unicode"/>
              </a:rPr>
              <a:t>root </a:t>
            </a:r>
            <a:r>
              <a:rPr sz="1000" spc="30" dirty="0">
                <a:latin typeface="Lucida Sans Unicode"/>
                <a:cs typeface="Lucida Sans Unicode"/>
              </a:rPr>
              <a:t>node </a:t>
            </a:r>
            <a:r>
              <a:rPr sz="1000" spc="50" dirty="0">
                <a:latin typeface="Lucida Sans Unicode"/>
                <a:cs typeface="Lucida Sans Unicode"/>
              </a:rPr>
              <a:t>we </a:t>
            </a:r>
            <a:r>
              <a:rPr sz="1000" spc="75" dirty="0">
                <a:latin typeface="Lucida Sans Unicode"/>
                <a:cs typeface="Lucida Sans Unicode"/>
              </a:rPr>
              <a:t>can </a:t>
            </a:r>
            <a:r>
              <a:rPr sz="1000" spc="10" dirty="0">
                <a:latin typeface="Lucida Sans Unicode"/>
                <a:cs typeface="Lucida Sans Unicode"/>
              </a:rPr>
              <a:t>start </a:t>
            </a:r>
            <a:r>
              <a:rPr sz="1000" spc="40" dirty="0">
                <a:latin typeface="Lucida Sans Unicode"/>
                <a:cs typeface="Lucida Sans Unicode"/>
              </a:rPr>
              <a:t>by </a:t>
            </a:r>
            <a:r>
              <a:rPr sz="1000" spc="-30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looking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50" dirty="0">
                <a:latin typeface="Lucida Sans Unicode"/>
                <a:cs typeface="Lucida Sans Unicode"/>
              </a:rPr>
              <a:t>at</a:t>
            </a:r>
            <a:r>
              <a:rPr sz="1000" spc="-55" dirty="0">
                <a:latin typeface="Lucida Sans Unicode"/>
                <a:cs typeface="Lucida Sans Unicode"/>
              </a:rPr>
              <a:t> </a:t>
            </a:r>
            <a:r>
              <a:rPr sz="1000" spc="35" dirty="0">
                <a:latin typeface="Lucida Sans Unicode"/>
                <a:cs typeface="Lucida Sans Unicode"/>
              </a:rPr>
              <a:t>Cough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30" dirty="0">
                <a:latin typeface="Lucida Sans Unicode"/>
                <a:cs typeface="Lucida Sans Unicode"/>
              </a:rPr>
              <a:t>alone</a:t>
            </a:r>
            <a:r>
              <a:rPr sz="1000" spc="-25" dirty="0">
                <a:latin typeface="Lucida Sans Unicode"/>
                <a:cs typeface="Lucida Sans Unicode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and</a:t>
            </a:r>
            <a:r>
              <a:rPr sz="1000" spc="-55" dirty="0">
                <a:latin typeface="Lucida Sans Unicode"/>
                <a:cs typeface="Lucida Sans Unicode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how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well</a:t>
            </a:r>
            <a:r>
              <a:rPr sz="1000" spc="-25" dirty="0">
                <a:latin typeface="Lucida Sans Unicode"/>
                <a:cs typeface="Lucida Sans Unicode"/>
              </a:rPr>
              <a:t> </a:t>
            </a:r>
            <a:r>
              <a:rPr sz="1000" spc="-35" dirty="0">
                <a:latin typeface="Lucida Sans Unicode"/>
                <a:cs typeface="Lucida Sans Unicode"/>
              </a:rPr>
              <a:t>it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predicts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45" dirty="0">
                <a:latin typeface="Lucida Sans Unicode"/>
                <a:cs typeface="Lucida Sans Unicode"/>
              </a:rPr>
              <a:t>if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120" dirty="0">
                <a:latin typeface="Lucida Sans Unicode"/>
                <a:cs typeface="Lucida Sans Unicode"/>
              </a:rPr>
              <a:t>a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person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Lucida Sans Unicode"/>
                <a:cs typeface="Lucida Sans Unicode"/>
              </a:rPr>
              <a:t>has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Lucida Sans Unicode"/>
                <a:cs typeface="Lucida Sans Unicode"/>
              </a:rPr>
              <a:t>the</a:t>
            </a:r>
            <a:r>
              <a:rPr sz="1000" spc="-50" dirty="0">
                <a:latin typeface="Lucida Sans Unicode"/>
                <a:cs typeface="Lucida Sans Unicode"/>
              </a:rPr>
              <a:t> flu. </a:t>
            </a:r>
            <a:r>
              <a:rPr sz="1000" spc="-30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 </a:t>
            </a:r>
            <a:r>
              <a:rPr sz="1000" spc="45" dirty="0">
                <a:latin typeface="Lucida Sans Unicode"/>
                <a:cs typeface="Lucida Sans Unicode"/>
              </a:rPr>
              <a:t>diagram </a:t>
            </a:r>
            <a:r>
              <a:rPr sz="1000" spc="20" dirty="0">
                <a:latin typeface="Lucida Sans Unicode"/>
                <a:cs typeface="Lucida Sans Unicode"/>
              </a:rPr>
              <a:t>below </a:t>
            </a:r>
            <a:r>
              <a:rPr sz="1000" spc="45" dirty="0">
                <a:latin typeface="Lucida Sans Unicode"/>
                <a:cs typeface="Lucida Sans Unicode"/>
              </a:rPr>
              <a:t>has </a:t>
            </a:r>
            <a:r>
              <a:rPr sz="1000" spc="120" dirty="0">
                <a:latin typeface="Lucida Sans Unicode"/>
                <a:cs typeface="Lucida Sans Unicode"/>
              </a:rPr>
              <a:t>a </a:t>
            </a:r>
            <a:r>
              <a:rPr sz="1000" spc="15" dirty="0">
                <a:latin typeface="Lucida Sans Unicode"/>
                <a:cs typeface="Lucida Sans Unicode"/>
              </a:rPr>
              <a:t>tree </a:t>
            </a:r>
            <a:r>
              <a:rPr sz="1000" spc="20" dirty="0">
                <a:latin typeface="Lucida Sans Unicode"/>
                <a:cs typeface="Lucida Sans Unicode"/>
              </a:rPr>
              <a:t>which </a:t>
            </a:r>
            <a:r>
              <a:rPr sz="1000" spc="5" dirty="0">
                <a:latin typeface="Lucida Sans Unicode"/>
                <a:cs typeface="Lucida Sans Unicode"/>
              </a:rPr>
              <a:t>only </a:t>
            </a:r>
            <a:r>
              <a:rPr sz="1000" spc="15" dirty="0">
                <a:latin typeface="Lucida Sans Unicode"/>
                <a:cs typeface="Lucida Sans Unicode"/>
              </a:rPr>
              <a:t>takes </a:t>
            </a:r>
            <a:r>
              <a:rPr sz="1000" spc="35" dirty="0">
                <a:latin typeface="Lucida Sans Unicode"/>
                <a:cs typeface="Lucida Sans Unicode"/>
              </a:rPr>
              <a:t>Cough </a:t>
            </a:r>
            <a:r>
              <a:rPr sz="1000" spc="-10" dirty="0">
                <a:latin typeface="Lucida Sans Unicode"/>
                <a:cs typeface="Lucida Sans Unicode"/>
              </a:rPr>
              <a:t>into </a:t>
            </a:r>
            <a:r>
              <a:rPr sz="1000" spc="25" dirty="0">
                <a:latin typeface="Lucida Sans Unicode"/>
                <a:cs typeface="Lucida Sans Unicode"/>
              </a:rPr>
              <a:t>account. </a:t>
            </a:r>
            <a:r>
              <a:rPr sz="1000" spc="30" dirty="0">
                <a:latin typeface="Lucida Sans Unicode"/>
                <a:cs typeface="Lucida Sans Unicode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With </a:t>
            </a:r>
            <a:r>
              <a:rPr sz="1000" spc="20" dirty="0">
                <a:latin typeface="Lucida Sans Unicode"/>
                <a:cs typeface="Lucida Sans Unicode"/>
              </a:rPr>
              <a:t>the </a:t>
            </a:r>
            <a:r>
              <a:rPr sz="1000" spc="15" dirty="0">
                <a:latin typeface="Lucida Sans Unicode"/>
                <a:cs typeface="Lucida Sans Unicode"/>
              </a:rPr>
              <a:t>tree </a:t>
            </a:r>
            <a:r>
              <a:rPr sz="1000" spc="55" dirty="0">
                <a:latin typeface="Lucida Sans Unicode"/>
                <a:cs typeface="Lucida Sans Unicode"/>
              </a:rPr>
              <a:t>above </a:t>
            </a:r>
            <a:r>
              <a:rPr sz="1000" spc="50" dirty="0">
                <a:latin typeface="Lucida Sans Unicode"/>
                <a:cs typeface="Lucida Sans Unicode"/>
              </a:rPr>
              <a:t>we </a:t>
            </a:r>
            <a:r>
              <a:rPr sz="1000" spc="75" dirty="0">
                <a:latin typeface="Lucida Sans Unicode"/>
                <a:cs typeface="Lucida Sans Unicode"/>
              </a:rPr>
              <a:t>can </a:t>
            </a:r>
            <a:r>
              <a:rPr sz="1000" spc="-10" dirty="0">
                <a:latin typeface="Lucida Sans Unicode"/>
                <a:cs typeface="Lucida Sans Unicode"/>
              </a:rPr>
              <a:t>sort </a:t>
            </a:r>
            <a:r>
              <a:rPr sz="1000" spc="20" dirty="0">
                <a:latin typeface="Lucida Sans Unicode"/>
                <a:cs typeface="Lucida Sans Unicode"/>
              </a:rPr>
              <a:t>patients </a:t>
            </a:r>
            <a:r>
              <a:rPr sz="1000" spc="25" dirty="0">
                <a:latin typeface="Lucida Sans Unicode"/>
                <a:cs typeface="Lucida Sans Unicode"/>
              </a:rPr>
              <a:t>who said </a:t>
            </a:r>
            <a:r>
              <a:rPr sz="1000" spc="30" dirty="0">
                <a:latin typeface="Lucida Sans Unicode"/>
                <a:cs typeface="Lucida Sans Unicode"/>
              </a:rPr>
              <a:t>yes </a:t>
            </a:r>
            <a:r>
              <a:rPr sz="1000" spc="60" dirty="0">
                <a:latin typeface="Lucida Sans Unicode"/>
                <a:cs typeface="Lucida Sans Unicode"/>
              </a:rPr>
              <a:t>and </a:t>
            </a:r>
            <a:r>
              <a:rPr sz="1000" spc="15" dirty="0">
                <a:latin typeface="Lucida Sans Unicode"/>
                <a:cs typeface="Lucida Sans Unicode"/>
              </a:rPr>
              <a:t>no </a:t>
            </a:r>
            <a:r>
              <a:rPr sz="1000" spc="5" dirty="0">
                <a:latin typeface="Lucida Sans Unicode"/>
                <a:cs typeface="Lucida Sans Unicode"/>
              </a:rPr>
              <a:t>to </a:t>
            </a:r>
            <a:r>
              <a:rPr sz="1000" spc="10" dirty="0">
                <a:latin typeface="Lucida Sans Unicode"/>
                <a:cs typeface="Lucida Sans Unicode"/>
              </a:rPr>
              <a:t> </a:t>
            </a:r>
            <a:r>
              <a:rPr sz="1000" spc="30" dirty="0">
                <a:latin typeface="Lucida Sans Unicode"/>
                <a:cs typeface="Lucida Sans Unicode"/>
              </a:rPr>
              <a:t>having </a:t>
            </a:r>
            <a:r>
              <a:rPr sz="1000" spc="120" dirty="0">
                <a:latin typeface="Lucida Sans Unicode"/>
                <a:cs typeface="Lucida Sans Unicode"/>
              </a:rPr>
              <a:t>a </a:t>
            </a:r>
            <a:r>
              <a:rPr sz="1000" spc="10" dirty="0">
                <a:latin typeface="Lucida Sans Unicode"/>
                <a:cs typeface="Lucida Sans Unicode"/>
              </a:rPr>
              <a:t>cough. </a:t>
            </a:r>
            <a:r>
              <a:rPr sz="1000" spc="-20" dirty="0">
                <a:latin typeface="Lucida Sans Unicode"/>
                <a:cs typeface="Lucida Sans Unicode"/>
              </a:rPr>
              <a:t>In </a:t>
            </a:r>
            <a:r>
              <a:rPr sz="1000" spc="20" dirty="0">
                <a:latin typeface="Lucida Sans Unicode"/>
                <a:cs typeface="Lucida Sans Unicode"/>
              </a:rPr>
              <a:t>the </a:t>
            </a:r>
            <a:r>
              <a:rPr sz="1000" spc="15" dirty="0">
                <a:latin typeface="Lucida Sans Unicode"/>
                <a:cs typeface="Lucida Sans Unicode"/>
              </a:rPr>
              <a:t>group </a:t>
            </a:r>
            <a:r>
              <a:rPr sz="1000" spc="25" dirty="0">
                <a:latin typeface="Lucida Sans Unicode"/>
                <a:cs typeface="Lucida Sans Unicode"/>
              </a:rPr>
              <a:t>that said </a:t>
            </a:r>
            <a:r>
              <a:rPr sz="1000" spc="30" dirty="0">
                <a:latin typeface="Lucida Sans Unicode"/>
                <a:cs typeface="Lucida Sans Unicode"/>
              </a:rPr>
              <a:t>yes </a:t>
            </a:r>
            <a:r>
              <a:rPr sz="1000" spc="5" dirty="0">
                <a:latin typeface="Lucida Sans Unicode"/>
                <a:cs typeface="Lucida Sans Unicode"/>
              </a:rPr>
              <a:t>to </a:t>
            </a:r>
            <a:r>
              <a:rPr sz="1000" spc="20" dirty="0">
                <a:latin typeface="Lucida Sans Unicode"/>
                <a:cs typeface="Lucida Sans Unicode"/>
              </a:rPr>
              <a:t>coughing </a:t>
            </a:r>
            <a:r>
              <a:rPr sz="1000" spc="50" dirty="0">
                <a:latin typeface="Lucida Sans Unicode"/>
                <a:cs typeface="Lucida Sans Unicode"/>
              </a:rPr>
              <a:t>we </a:t>
            </a:r>
            <a:r>
              <a:rPr sz="1000" spc="75" dirty="0">
                <a:latin typeface="Lucida Sans Unicode"/>
                <a:cs typeface="Lucida Sans Unicode"/>
              </a:rPr>
              <a:t>can </a:t>
            </a:r>
            <a:r>
              <a:rPr sz="1000" spc="-10" dirty="0">
                <a:latin typeface="Lucida Sans Unicode"/>
                <a:cs typeface="Lucida Sans Unicode"/>
              </a:rPr>
              <a:t>sort </a:t>
            </a:r>
            <a:r>
              <a:rPr sz="1000" spc="-5" dirty="0">
                <a:latin typeface="Lucida Sans Unicode"/>
                <a:cs typeface="Lucida Sans Unicode"/>
              </a:rPr>
              <a:t> </a:t>
            </a:r>
            <a:r>
              <a:rPr sz="1000" spc="35" dirty="0">
                <a:latin typeface="Lucida Sans Unicode"/>
                <a:cs typeface="Lucida Sans Unicode"/>
              </a:rPr>
              <a:t>them </a:t>
            </a:r>
            <a:r>
              <a:rPr sz="1000" spc="-20" dirty="0">
                <a:latin typeface="Lucida Sans Unicode"/>
                <a:cs typeface="Lucida Sans Unicode"/>
              </a:rPr>
              <a:t>further. </a:t>
            </a:r>
            <a:r>
              <a:rPr sz="1000" spc="85" dirty="0">
                <a:latin typeface="Lucida Sans Unicode"/>
                <a:cs typeface="Lucida Sans Unicode"/>
              </a:rPr>
              <a:t>We </a:t>
            </a:r>
            <a:r>
              <a:rPr sz="1000" spc="-10" dirty="0">
                <a:latin typeface="Lucida Sans Unicode"/>
                <a:cs typeface="Lucida Sans Unicode"/>
              </a:rPr>
              <a:t>sort </a:t>
            </a:r>
            <a:r>
              <a:rPr sz="1000" spc="35" dirty="0">
                <a:latin typeface="Lucida Sans Unicode"/>
                <a:cs typeface="Lucida Sans Unicode"/>
              </a:rPr>
              <a:t>them </a:t>
            </a:r>
            <a:r>
              <a:rPr sz="1000" spc="-10" dirty="0">
                <a:latin typeface="Lucida Sans Unicode"/>
                <a:cs typeface="Lucida Sans Unicode"/>
              </a:rPr>
              <a:t>into </a:t>
            </a:r>
            <a:r>
              <a:rPr sz="1000" spc="20" dirty="0">
                <a:latin typeface="Lucida Sans Unicode"/>
                <a:cs typeface="Lucida Sans Unicode"/>
              </a:rPr>
              <a:t>patients </a:t>
            </a:r>
            <a:r>
              <a:rPr sz="1000" spc="25" dirty="0">
                <a:latin typeface="Lucida Sans Unicode"/>
                <a:cs typeface="Lucida Sans Unicode"/>
              </a:rPr>
              <a:t>that </a:t>
            </a:r>
            <a:r>
              <a:rPr sz="1000" spc="55" dirty="0">
                <a:latin typeface="Lucida Sans Unicode"/>
                <a:cs typeface="Lucida Sans Unicode"/>
              </a:rPr>
              <a:t>have </a:t>
            </a:r>
            <a:r>
              <a:rPr sz="1000" spc="20" dirty="0">
                <a:latin typeface="Lucida Sans Unicode"/>
                <a:cs typeface="Lucida Sans Unicode"/>
              </a:rPr>
              <a:t>the </a:t>
            </a:r>
            <a:r>
              <a:rPr sz="1000" spc="-30" dirty="0">
                <a:latin typeface="Lucida Sans Unicode"/>
                <a:cs typeface="Lucida Sans Unicode"/>
              </a:rPr>
              <a:t>flu </a:t>
            </a:r>
            <a:r>
              <a:rPr sz="1000" spc="60" dirty="0">
                <a:latin typeface="Lucida Sans Unicode"/>
                <a:cs typeface="Lucida Sans Unicode"/>
              </a:rPr>
              <a:t>and </a:t>
            </a:r>
            <a:r>
              <a:rPr sz="1000" spc="15" dirty="0">
                <a:latin typeface="Lucida Sans Unicode"/>
                <a:cs typeface="Lucida Sans Unicode"/>
              </a:rPr>
              <a:t>those </a:t>
            </a:r>
            <a:r>
              <a:rPr sz="1000" spc="20" dirty="0">
                <a:latin typeface="Lucida Sans Unicode"/>
                <a:cs typeface="Lucida Sans Unicode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who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-70" dirty="0">
                <a:latin typeface="Lucida Sans Unicode"/>
                <a:cs typeface="Lucida Sans Unicode"/>
              </a:rPr>
              <a:t>don`t.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65" dirty="0">
                <a:latin typeface="Lucida Sans Unicode"/>
                <a:cs typeface="Lucida Sans Unicode"/>
              </a:rPr>
              <a:t>same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75" dirty="0">
                <a:latin typeface="Lucida Sans Unicode"/>
                <a:cs typeface="Lucida Sans Unicode"/>
              </a:rPr>
              <a:t>can</a:t>
            </a:r>
            <a:r>
              <a:rPr sz="1000" spc="-30" dirty="0">
                <a:latin typeface="Lucida Sans Unicode"/>
                <a:cs typeface="Lucida Sans Unicode"/>
              </a:rPr>
              <a:t> </a:t>
            </a:r>
            <a:r>
              <a:rPr sz="1000" spc="50" dirty="0">
                <a:latin typeface="Lucida Sans Unicode"/>
                <a:cs typeface="Lucida Sans Unicode"/>
              </a:rPr>
              <a:t>be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30" dirty="0">
                <a:latin typeface="Lucida Sans Unicode"/>
                <a:cs typeface="Lucida Sans Unicode"/>
              </a:rPr>
              <a:t>done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for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those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who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50" dirty="0">
                <a:latin typeface="Lucida Sans Unicode"/>
                <a:cs typeface="Lucida Sans Unicode"/>
              </a:rPr>
              <a:t>say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Lucida Sans Unicode"/>
                <a:cs typeface="Lucida Sans Unicode"/>
              </a:rPr>
              <a:t>they</a:t>
            </a:r>
            <a:r>
              <a:rPr sz="1000" spc="-2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don't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10" dirty="0">
                <a:latin typeface="Lucida Sans Unicode"/>
                <a:cs typeface="Lucida Sans Unicode"/>
              </a:rPr>
              <a:t>cough. </a:t>
            </a:r>
            <a:r>
              <a:rPr sz="1000" spc="-300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For</a:t>
            </a:r>
            <a:r>
              <a:rPr sz="1000" spc="-55" dirty="0">
                <a:latin typeface="Lucida Sans Unicode"/>
                <a:cs typeface="Lucida Sans Unicode"/>
              </a:rPr>
              <a:t> </a:t>
            </a:r>
            <a:r>
              <a:rPr sz="1000" spc="5" dirty="0">
                <a:latin typeface="Lucida Sans Unicode"/>
                <a:cs typeface="Lucida Sans Unicode"/>
              </a:rPr>
              <a:t>example,</a:t>
            </a:r>
            <a:r>
              <a:rPr sz="1000" spc="-15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Lucida Sans Unicode"/>
                <a:cs typeface="Lucida Sans Unicode"/>
              </a:rPr>
              <a:t>the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35" dirty="0">
                <a:latin typeface="Lucida Sans Unicode"/>
                <a:cs typeface="Lucida Sans Unicode"/>
              </a:rPr>
              <a:t>second</a:t>
            </a:r>
            <a:r>
              <a:rPr sz="1000" spc="-10" dirty="0">
                <a:latin typeface="Lucida Sans Unicode"/>
                <a:cs typeface="Lucida Sans Unicode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person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Lucida Sans Unicode"/>
                <a:cs typeface="Lucida Sans Unicode"/>
              </a:rPr>
              <a:t>has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120" dirty="0">
                <a:latin typeface="Lucida Sans Unicode"/>
                <a:cs typeface="Lucida Sans Unicode"/>
              </a:rPr>
              <a:t>a</a:t>
            </a:r>
            <a:r>
              <a:rPr sz="1000" spc="-55" dirty="0">
                <a:latin typeface="Lucida Sans Unicode"/>
                <a:cs typeface="Lucida Sans Unicode"/>
              </a:rPr>
              <a:t> </a:t>
            </a:r>
            <a:r>
              <a:rPr sz="1000" spc="35" dirty="0">
                <a:latin typeface="Lucida Sans Unicode"/>
                <a:cs typeface="Lucida Sans Unicode"/>
              </a:rPr>
              <a:t>cough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and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Lucida Sans Unicode"/>
                <a:cs typeface="Lucida Sans Unicode"/>
              </a:rPr>
              <a:t>flu,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10" dirty="0">
                <a:latin typeface="Lucida Sans Unicode"/>
                <a:cs typeface="Lucida Sans Unicode"/>
              </a:rPr>
              <a:t>so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50" dirty="0">
                <a:latin typeface="Lucida Sans Unicode"/>
                <a:cs typeface="Lucida Sans Unicode"/>
              </a:rPr>
              <a:t>place</a:t>
            </a:r>
            <a:r>
              <a:rPr sz="1000" spc="-15" dirty="0">
                <a:latin typeface="Lucida Sans Unicode"/>
                <a:cs typeface="Lucida Sans Unicode"/>
              </a:rPr>
              <a:t> </a:t>
            </a:r>
            <a:r>
              <a:rPr sz="1000" spc="-35" dirty="0">
                <a:latin typeface="Lucida Sans Unicode"/>
                <a:cs typeface="Lucida Sans Unicode"/>
              </a:rPr>
              <a:t>it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under </a:t>
            </a:r>
            <a:r>
              <a:rPr sz="1000" spc="-300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Yes</a:t>
            </a:r>
            <a:r>
              <a:rPr sz="1000" spc="-25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Lucida Sans Unicode"/>
                <a:cs typeface="Lucida Sans Unicode"/>
              </a:rPr>
              <a:t>on</a:t>
            </a:r>
            <a:r>
              <a:rPr sz="1000" spc="-55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Lucida Sans Unicode"/>
                <a:cs typeface="Lucida Sans Unicode"/>
              </a:rPr>
              <a:t>the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left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node.</a:t>
            </a:r>
            <a:r>
              <a:rPr sz="1000" spc="-3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third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person</a:t>
            </a:r>
            <a:r>
              <a:rPr sz="1000" spc="-30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Lucida Sans Unicode"/>
                <a:cs typeface="Lucida Sans Unicode"/>
              </a:rPr>
              <a:t>also</a:t>
            </a:r>
            <a:r>
              <a:rPr sz="1000" spc="-30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Lucida Sans Unicode"/>
                <a:cs typeface="Lucida Sans Unicode"/>
              </a:rPr>
              <a:t>has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35" dirty="0">
                <a:latin typeface="Lucida Sans Unicode"/>
                <a:cs typeface="Lucida Sans Unicode"/>
              </a:rPr>
              <a:t>cough</a:t>
            </a:r>
            <a:r>
              <a:rPr sz="1000" spc="-30" dirty="0">
                <a:latin typeface="Lucida Sans Unicode"/>
                <a:cs typeface="Lucida Sans Unicode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and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Lucida Sans Unicode"/>
                <a:cs typeface="Lucida Sans Unicode"/>
              </a:rPr>
              <a:t>flu,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10" dirty="0">
                <a:latin typeface="Lucida Sans Unicode"/>
                <a:cs typeface="Lucida Sans Unicode"/>
              </a:rPr>
              <a:t>so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10" dirty="0">
                <a:latin typeface="Lucida Sans Unicode"/>
                <a:cs typeface="Lucida Sans Unicode"/>
              </a:rPr>
              <a:t>enter </a:t>
            </a:r>
            <a:r>
              <a:rPr sz="1000" spc="15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Lucida Sans Unicode"/>
                <a:cs typeface="Lucida Sans Unicode"/>
              </a:rPr>
              <a:t>the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65" dirty="0">
                <a:latin typeface="Lucida Sans Unicode"/>
                <a:cs typeface="Lucida Sans Unicode"/>
              </a:rPr>
              <a:t>same</a:t>
            </a:r>
            <a:r>
              <a:rPr sz="1000" spc="-2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left</a:t>
            </a:r>
            <a:r>
              <a:rPr sz="1000" spc="-30" dirty="0">
                <a:latin typeface="Lucida Sans Unicode"/>
                <a:cs typeface="Lucida Sans Unicode"/>
              </a:rPr>
              <a:t> </a:t>
            </a:r>
            <a:r>
              <a:rPr sz="1000" spc="30" dirty="0">
                <a:latin typeface="Lucida Sans Unicode"/>
                <a:cs typeface="Lucida Sans Unicode"/>
              </a:rPr>
              <a:t>node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and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65" dirty="0">
                <a:latin typeface="Lucida Sans Unicode"/>
                <a:cs typeface="Lucida Sans Unicode"/>
              </a:rPr>
              <a:t>add</a:t>
            </a:r>
            <a:r>
              <a:rPr sz="1000" spc="-55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up.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fourth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person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Lucida Sans Unicode"/>
                <a:cs typeface="Lucida Sans Unicode"/>
              </a:rPr>
              <a:t>has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120" dirty="0">
                <a:latin typeface="Lucida Sans Unicode"/>
                <a:cs typeface="Lucida Sans Unicode"/>
              </a:rPr>
              <a:t>a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35" dirty="0">
                <a:latin typeface="Lucida Sans Unicode"/>
                <a:cs typeface="Lucida Sans Unicode"/>
              </a:rPr>
              <a:t>cough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but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Lucida Sans Unicode"/>
                <a:cs typeface="Lucida Sans Unicode"/>
              </a:rPr>
              <a:t>no </a:t>
            </a:r>
            <a:r>
              <a:rPr sz="1000" spc="-305" dirty="0">
                <a:latin typeface="Lucida Sans Unicode"/>
                <a:cs typeface="Lucida Sans Unicode"/>
              </a:rPr>
              <a:t> </a:t>
            </a:r>
            <a:r>
              <a:rPr sz="1000" spc="-50" dirty="0">
                <a:latin typeface="Lucida Sans Unicode"/>
                <a:cs typeface="Lucida Sans Unicode"/>
              </a:rPr>
              <a:t>flu.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30" dirty="0">
                <a:latin typeface="Lucida Sans Unicode"/>
                <a:cs typeface="Lucida Sans Unicode"/>
              </a:rPr>
              <a:t>This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person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10" dirty="0">
                <a:latin typeface="Lucida Sans Unicode"/>
                <a:cs typeface="Lucida Sans Unicode"/>
              </a:rPr>
              <a:t>enters</a:t>
            </a:r>
            <a:r>
              <a:rPr sz="1000" spc="-10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Lucida Sans Unicode"/>
                <a:cs typeface="Lucida Sans Unicode"/>
              </a:rPr>
              <a:t>the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30" dirty="0">
                <a:latin typeface="Lucida Sans Unicode"/>
                <a:cs typeface="Lucida Sans Unicode"/>
              </a:rPr>
              <a:t>node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Lucida Sans Unicode"/>
                <a:cs typeface="Lucida Sans Unicode"/>
              </a:rPr>
              <a:t>on</a:t>
            </a:r>
            <a:r>
              <a:rPr sz="1000" spc="-60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Lucida Sans Unicode"/>
                <a:cs typeface="Lucida Sans Unicode"/>
              </a:rPr>
              <a:t>the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-35" dirty="0">
                <a:latin typeface="Lucida Sans Unicode"/>
                <a:cs typeface="Lucida Sans Unicode"/>
              </a:rPr>
              <a:t>left,</a:t>
            </a:r>
            <a:r>
              <a:rPr sz="1000" spc="-30" dirty="0">
                <a:latin typeface="Lucida Sans Unicode"/>
                <a:cs typeface="Lucida Sans Unicode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but</a:t>
            </a:r>
            <a:r>
              <a:rPr sz="1000" spc="-60" dirty="0">
                <a:latin typeface="Lucida Sans Unicode"/>
                <a:cs typeface="Lucida Sans Unicode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under</a:t>
            </a:r>
            <a:r>
              <a:rPr sz="1000" spc="-30" dirty="0">
                <a:latin typeface="Lucida Sans Unicode"/>
                <a:cs typeface="Lucida Sans Unicode"/>
              </a:rPr>
              <a:t> </a:t>
            </a:r>
            <a:r>
              <a:rPr sz="1000" spc="-65" dirty="0">
                <a:latin typeface="Lucida Sans Unicode"/>
                <a:cs typeface="Lucida Sans Unicode"/>
              </a:rPr>
              <a:t>"No".</a:t>
            </a:r>
            <a:endParaRPr sz="1000">
              <a:latin typeface="Lucida Sans Unicode"/>
              <a:cs typeface="Lucida Sans Unicode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092952" y="0"/>
            <a:ext cx="6099175" cy="6858000"/>
            <a:chOff x="6092952" y="0"/>
            <a:chExt cx="6099175" cy="6858000"/>
          </a:xfrm>
        </p:grpSpPr>
        <p:sp>
          <p:nvSpPr>
            <p:cNvPr id="5" name="object 5"/>
            <p:cNvSpPr/>
            <p:nvPr/>
          </p:nvSpPr>
          <p:spPr>
            <a:xfrm>
              <a:off x="6092952" y="0"/>
              <a:ext cx="6099175" cy="6858000"/>
            </a:xfrm>
            <a:custGeom>
              <a:avLst/>
              <a:gdLst/>
              <a:ahLst/>
              <a:cxnLst/>
              <a:rect l="l" t="t" r="r" b="b"/>
              <a:pathLst>
                <a:path w="6099175" h="6858000">
                  <a:moveTo>
                    <a:pt x="6099048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6099048" y="6858000"/>
                  </a:lnTo>
                  <a:lnTo>
                    <a:pt x="6099048" y="0"/>
                  </a:lnTo>
                  <a:close/>
                </a:path>
              </a:pathLst>
            </a:custGeom>
            <a:solidFill>
              <a:srgbClr val="C7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13576" y="512063"/>
              <a:ext cx="5253228" cy="586435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6577584" y="557783"/>
              <a:ext cx="5130165" cy="5739765"/>
            </a:xfrm>
            <a:custGeom>
              <a:avLst/>
              <a:gdLst/>
              <a:ahLst/>
              <a:cxnLst/>
              <a:rect l="l" t="t" r="r" b="b"/>
              <a:pathLst>
                <a:path w="5130165" h="5739765">
                  <a:moveTo>
                    <a:pt x="5129783" y="0"/>
                  </a:moveTo>
                  <a:lnTo>
                    <a:pt x="0" y="0"/>
                  </a:lnTo>
                  <a:lnTo>
                    <a:pt x="0" y="5739384"/>
                  </a:lnTo>
                  <a:lnTo>
                    <a:pt x="5129783" y="5739384"/>
                  </a:lnTo>
                  <a:lnTo>
                    <a:pt x="51297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577584" y="557783"/>
              <a:ext cx="5130165" cy="5739765"/>
            </a:xfrm>
            <a:custGeom>
              <a:avLst/>
              <a:gdLst/>
              <a:ahLst/>
              <a:cxnLst/>
              <a:rect l="l" t="t" r="r" b="b"/>
              <a:pathLst>
                <a:path w="5130165" h="5739765">
                  <a:moveTo>
                    <a:pt x="0" y="5739384"/>
                  </a:moveTo>
                  <a:lnTo>
                    <a:pt x="5129783" y="5739384"/>
                  </a:lnTo>
                  <a:lnTo>
                    <a:pt x="5129783" y="0"/>
                  </a:lnTo>
                  <a:lnTo>
                    <a:pt x="0" y="0"/>
                  </a:lnTo>
                  <a:lnTo>
                    <a:pt x="0" y="5739384"/>
                  </a:lnTo>
                  <a:close/>
                </a:path>
              </a:pathLst>
            </a:custGeom>
            <a:ln w="9524">
              <a:solidFill>
                <a:srgbClr val="C7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05244" y="1351788"/>
              <a:ext cx="4474463" cy="415137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45151" y="3086480"/>
            <a:ext cx="18992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80808"/>
                </a:solidFill>
              </a:rPr>
              <a:t>Thank</a:t>
            </a:r>
            <a:r>
              <a:rPr sz="3600" spc="-90" dirty="0">
                <a:solidFill>
                  <a:srgbClr val="080808"/>
                </a:solidFill>
              </a:rPr>
              <a:t> </a:t>
            </a:r>
            <a:r>
              <a:rPr sz="3600" spc="-85" dirty="0">
                <a:solidFill>
                  <a:srgbClr val="080808"/>
                </a:solidFill>
              </a:rPr>
              <a:t>You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9051645" y="5044694"/>
            <a:ext cx="3140710" cy="1813560"/>
          </a:xfrm>
          <a:custGeom>
            <a:avLst/>
            <a:gdLst/>
            <a:ahLst/>
            <a:cxnLst/>
            <a:rect l="l" t="t" r="r" b="b"/>
            <a:pathLst>
              <a:path w="3140709" h="1813559">
                <a:moveTo>
                  <a:pt x="3140354" y="1327150"/>
                </a:moveTo>
                <a:lnTo>
                  <a:pt x="1813204" y="0"/>
                </a:lnTo>
                <a:lnTo>
                  <a:pt x="1480781" y="332447"/>
                </a:lnTo>
                <a:lnTo>
                  <a:pt x="1148359" y="0"/>
                </a:lnTo>
                <a:lnTo>
                  <a:pt x="469544" y="678840"/>
                </a:lnTo>
                <a:lnTo>
                  <a:pt x="801979" y="1011288"/>
                </a:lnTo>
                <a:lnTo>
                  <a:pt x="0" y="1813306"/>
                </a:lnTo>
                <a:lnTo>
                  <a:pt x="3140354" y="1813306"/>
                </a:lnTo>
                <a:lnTo>
                  <a:pt x="3140354" y="1327150"/>
                </a:lnTo>
                <a:close/>
              </a:path>
            </a:pathLst>
          </a:custGeom>
          <a:solidFill>
            <a:srgbClr val="FFC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609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MT</vt:lpstr>
      <vt:lpstr>Calibri</vt:lpstr>
      <vt:lpstr>Calibri Light</vt:lpstr>
      <vt:lpstr>Lucida Sans Unicode</vt:lpstr>
      <vt:lpstr>Tahoma</vt:lpstr>
      <vt:lpstr>Office Theme</vt:lpstr>
      <vt:lpstr>PowerPoint Presentation</vt:lpstr>
      <vt:lpstr>Working and  Example of Decision  Tree</vt:lpstr>
      <vt:lpstr>Working of Decision Tree (Cont…)</vt:lpstr>
      <vt:lpstr>PowerPoint Presentation</vt:lpstr>
      <vt:lpstr>Example of a Yes/No  Decision Tree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and Example of Decision Tree</dc:title>
  <dc:creator>Sai Lokesh Gaddam</dc:creator>
  <cp:lastModifiedBy>avyay rao</cp:lastModifiedBy>
  <cp:revision>1</cp:revision>
  <dcterms:created xsi:type="dcterms:W3CDTF">2022-03-27T16:30:43Z</dcterms:created>
  <dcterms:modified xsi:type="dcterms:W3CDTF">2022-03-27T16:31:26Z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2022-02-23T00:00:00Z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2022-03-27T00:00:00Z</vt:filetime>
  </property>
</Properties>
</file>