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ato" panose="020F0502020204030203" pitchFamily="34" charset="0"/>
      <p:regular r:id="rId9"/>
      <p:bold r:id="rId10"/>
      <p:italic r:id="rId11"/>
      <p:boldItalic r:id="rId12"/>
    </p:embeddedFont>
    <p:embeddedFont>
      <p:font typeface="Raleway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99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49290dd71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49290dd71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49290dd71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49290dd71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49290dd7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49290dd7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605ea04d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605ea04d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605ea04d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605ea04d3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44"/>
              <a:t>Attribute Selection For Decision Tree</a:t>
            </a:r>
            <a:endParaRPr sz="3644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for Decision Trees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545950" y="2078875"/>
            <a:ext cx="4026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Decision making is a critical skill in everyday life</a:t>
            </a:r>
            <a:br>
              <a:rPr lang="en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 Decision making is a systematic process that involves choosing between all courses of actions to find the best fit.</a:t>
            </a:r>
            <a:br>
              <a:rPr lang="en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Decision tree is an excellent tool to evaluate your options that eventually leads to problem solving and revealing potential opportunities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1725" y="1717000"/>
            <a:ext cx="3164097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Terminologies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3842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Attribute:</a:t>
            </a:r>
            <a:r>
              <a:rPr lang="en"/>
              <a:t>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Properties of objects in data set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Represented by Column in a table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Decision Nodes:</a:t>
            </a:r>
            <a:endParaRPr b="1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Attributes used for decision tree construction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Root Node:</a:t>
            </a:r>
            <a:endParaRPr b="1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Best attribute of decision tree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Leaf Nodes:</a:t>
            </a:r>
            <a:endParaRPr b="1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Class label / decision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2006250"/>
            <a:ext cx="4267050" cy="2356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Construction of a Decision Tree</a:t>
            </a: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006250"/>
            <a:ext cx="4381499" cy="298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672350" y="2006250"/>
            <a:ext cx="3574800" cy="26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92929"/>
              </a:buClr>
              <a:buSzPts val="1300"/>
              <a:buAutoNum type="arabicPeriod"/>
            </a:pPr>
            <a:r>
              <a:rPr lang="en" sz="1300">
                <a:solidFill>
                  <a:srgbClr val="29292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Place the best attribute of the dataset at the </a:t>
            </a:r>
            <a:r>
              <a:rPr lang="en" sz="1300" b="1">
                <a:solidFill>
                  <a:srgbClr val="29292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root</a:t>
            </a:r>
            <a:r>
              <a:rPr lang="en" sz="1300">
                <a:solidFill>
                  <a:srgbClr val="29292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of the tree.</a:t>
            </a:r>
            <a:endParaRPr sz="1300">
              <a:solidFill>
                <a:srgbClr val="292929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300"/>
              <a:buAutoNum type="arabicPeriod"/>
            </a:pPr>
            <a:r>
              <a:rPr lang="en" sz="1300">
                <a:solidFill>
                  <a:srgbClr val="29292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Split the training set into </a:t>
            </a:r>
            <a:r>
              <a:rPr lang="en" sz="1300" b="1">
                <a:solidFill>
                  <a:srgbClr val="29292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subsets</a:t>
            </a:r>
            <a:r>
              <a:rPr lang="en" sz="1300">
                <a:solidFill>
                  <a:srgbClr val="29292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. Subsets should be made in such a way that each subset contains data with the same value for an attribute.</a:t>
            </a:r>
            <a:endParaRPr sz="1300">
              <a:solidFill>
                <a:srgbClr val="292929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300"/>
              <a:buAutoNum type="arabicPeriod"/>
            </a:pPr>
            <a:r>
              <a:rPr lang="en" sz="1300">
                <a:solidFill>
                  <a:srgbClr val="29292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Repeat step 1 and step 2 on each subset until you find </a:t>
            </a:r>
            <a:r>
              <a:rPr lang="en" sz="1300" b="1">
                <a:solidFill>
                  <a:srgbClr val="29292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leaf nodes</a:t>
            </a:r>
            <a:r>
              <a:rPr lang="en" sz="1300">
                <a:solidFill>
                  <a:srgbClr val="29292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in all the branches of the tree.</a:t>
            </a:r>
            <a:endParaRPr sz="1300">
              <a:solidFill>
                <a:srgbClr val="292929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300"/>
              <a:buFont typeface="Lato"/>
              <a:buAutoNum type="arabicPeriod"/>
            </a:pPr>
            <a:r>
              <a:rPr lang="en" sz="1300">
                <a:solidFill>
                  <a:srgbClr val="29292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Once constructed, test on unknown or test data.</a:t>
            </a:r>
            <a:endParaRPr sz="1300">
              <a:solidFill>
                <a:srgbClr val="292929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Attribute Selection Criteria 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4697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decision tree, we select an attribute to be the decision node if it is the dominant attribute.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This attribute divides the data points in most distinct possible manner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If the attributes are selected in correct order it results in a compact tree which is easier to traverse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Improper selection results in a complex tree which is difficult tot traverse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This process of finding out strongest attribute amongst the set of available attributes therefore becomes very important part of the decision tree construction</a:t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9250" y="2006250"/>
            <a:ext cx="3412350" cy="2481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r="44215"/>
          <a:stretch/>
        </p:blipFill>
        <p:spPr>
          <a:xfrm>
            <a:off x="494375" y="1926625"/>
            <a:ext cx="3003575" cy="216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1550" y="638000"/>
            <a:ext cx="3558701" cy="14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6475" y="2520025"/>
            <a:ext cx="4228850" cy="2249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/>
          <p:nvPr/>
        </p:nvSpPr>
        <p:spPr>
          <a:xfrm rot="-1394233">
            <a:off x="3723125" y="1867799"/>
            <a:ext cx="818171" cy="565511"/>
          </a:xfrm>
          <a:prstGeom prst="rightArrow">
            <a:avLst>
              <a:gd name="adj1" fmla="val 50115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/>
          <p:nvPr/>
        </p:nvSpPr>
        <p:spPr>
          <a:xfrm rot="1019583">
            <a:off x="3723163" y="2973412"/>
            <a:ext cx="818119" cy="56559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"/>
          <p:cNvSpPr txBox="1"/>
          <p:nvPr/>
        </p:nvSpPr>
        <p:spPr>
          <a:xfrm>
            <a:off x="3594925" y="1095325"/>
            <a:ext cx="1074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Correct Attribute Choice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3658375" y="3646200"/>
            <a:ext cx="1074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Wrong Attribute Choice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On-screen Show (16:9)</PresentationFormat>
  <Paragraphs>29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Raleway</vt:lpstr>
      <vt:lpstr>Arial</vt:lpstr>
      <vt:lpstr>Lato</vt:lpstr>
      <vt:lpstr>Streamline</vt:lpstr>
      <vt:lpstr>Attribute Selection For Decision Tree </vt:lpstr>
      <vt:lpstr>Need for Decision Trees</vt:lpstr>
      <vt:lpstr>Basic Terminologies</vt:lpstr>
      <vt:lpstr>Construction of a Decision Tree</vt:lpstr>
      <vt:lpstr>Attribute Selection Criteria 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Attribute Selection For Decision Tree </dc:title>
  <cp:lastModifiedBy>avyay rao</cp:lastModifiedBy>
  <cp:revision>1</cp:revision>
  <dcterms:modified xsi:type="dcterms:W3CDTF">2022-03-27T16:26:50Z</dcterms:modified>
</cp:coreProperties>
</file>