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9" r:id="rId4"/>
    <p:sldId id="258" r:id="rId5"/>
    <p:sldId id="269" r:id="rId6"/>
    <p:sldId id="273" r:id="rId7"/>
    <p:sldId id="271"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omic Sans MS" panose="030F0702030302020204" pitchFamily="66"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2" d="100"/>
          <a:sy n="72" d="100"/>
        </p:scale>
        <p:origin x="6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f820812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ef820812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def00a40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edef00a40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def00a4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edef00a4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56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p:nvPr/>
        </p:nvSpPr>
        <p:spPr>
          <a:xfrm>
            <a:off x="1524000" y="1122363"/>
            <a:ext cx="9144000" cy="2387700"/>
          </a:xfrm>
          <a:prstGeom prst="rect">
            <a:avLst/>
          </a:prstGeom>
          <a:noFill/>
          <a:ln>
            <a:noFill/>
          </a:ln>
        </p:spPr>
        <p:txBody>
          <a:bodyPr spcFirstLastPara="1" wrap="square" lIns="91425" tIns="45700" rIns="91425" bIns="45700" anchor="ctr" anchorCtr="0">
            <a:normAutofit/>
          </a:bodyPr>
          <a:lstStyle/>
          <a:p>
            <a:pPr lvl="0" algn="ctr">
              <a:lnSpc>
                <a:spcPct val="90000"/>
              </a:lnSpc>
              <a:buClr>
                <a:schemeClr val="lt1"/>
              </a:buClr>
              <a:buSzPts val="8000"/>
            </a:pPr>
            <a:r>
              <a:rPr lang="en" sz="8000" dirty="0">
                <a:solidFill>
                  <a:schemeClr val="bg1"/>
                </a:solidFill>
              </a:rPr>
              <a:t>Action Rules</a:t>
            </a:r>
            <a:endParaRPr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2" name="TextBox 1">
            <a:extLst>
              <a:ext uri="{FF2B5EF4-FFF2-40B4-BE49-F238E27FC236}">
                <a16:creationId xmlns:a16="http://schemas.microsoft.com/office/drawing/2014/main" id="{363E1CCD-AAAD-4775-A0C4-A767C16FE100}"/>
              </a:ext>
            </a:extLst>
          </p:cNvPr>
          <p:cNvSpPr txBox="1"/>
          <p:nvPr/>
        </p:nvSpPr>
        <p:spPr>
          <a:xfrm>
            <a:off x="4226016" y="619862"/>
            <a:ext cx="4288353" cy="707886"/>
          </a:xfrm>
          <a:prstGeom prst="rect">
            <a:avLst/>
          </a:prstGeom>
          <a:noFill/>
        </p:spPr>
        <p:txBody>
          <a:bodyPr wrap="none" rtlCol="0">
            <a:spAutoFit/>
          </a:bodyPr>
          <a:lstStyle/>
          <a:p>
            <a:r>
              <a:rPr lang="en" sz="4000" b="1" dirty="0">
                <a:solidFill>
                  <a:schemeClr val="bg2">
                    <a:lumMod val="75000"/>
                  </a:schemeClr>
                </a:solidFill>
                <a:latin typeface="+mj-lt"/>
                <a:ea typeface="Times New Roman"/>
                <a:cs typeface="Times New Roman"/>
                <a:sym typeface="Times New Roman"/>
              </a:rPr>
              <a:t>What Are Rules?</a:t>
            </a:r>
            <a:endParaRPr lang="en-US" sz="4000" b="1" dirty="0">
              <a:solidFill>
                <a:schemeClr val="bg2">
                  <a:lumMod val="75000"/>
                </a:schemeClr>
              </a:solidFill>
              <a:latin typeface="+mj-lt"/>
            </a:endParaRPr>
          </a:p>
        </p:txBody>
      </p:sp>
      <p:sp>
        <p:nvSpPr>
          <p:cNvPr id="3" name="TextBox 2">
            <a:extLst>
              <a:ext uri="{FF2B5EF4-FFF2-40B4-BE49-F238E27FC236}">
                <a16:creationId xmlns:a16="http://schemas.microsoft.com/office/drawing/2014/main" id="{04AF8843-C05D-4B3A-99CA-D11EADC97B4D}"/>
              </a:ext>
            </a:extLst>
          </p:cNvPr>
          <p:cNvSpPr txBox="1"/>
          <p:nvPr/>
        </p:nvSpPr>
        <p:spPr>
          <a:xfrm>
            <a:off x="2230905" y="1855558"/>
            <a:ext cx="9864296" cy="3990836"/>
          </a:xfrm>
          <a:prstGeom prst="rect">
            <a:avLst/>
          </a:prstGeom>
          <a:noFill/>
        </p:spPr>
        <p:txBody>
          <a:bodyPr wrap="square" rtlCol="0">
            <a:spAutoFit/>
          </a:bodyPr>
          <a:lstStyle/>
          <a:p>
            <a:r>
              <a:rPr lang="en-US" altLang="en-US" sz="2000" b="1" dirty="0">
                <a:solidFill>
                  <a:srgbClr val="233A44"/>
                </a:solidFill>
              </a:rPr>
              <a:t>Rule is:</a:t>
            </a:r>
          </a:p>
          <a:p>
            <a:pPr lvl="1"/>
            <a:r>
              <a:rPr lang="en-US" altLang="en-US" sz="2000" b="1" i="1" dirty="0">
                <a:solidFill>
                  <a:srgbClr val="233A44"/>
                </a:solidFill>
              </a:rPr>
              <a:t>unexpected</a:t>
            </a:r>
            <a:r>
              <a:rPr lang="en-US" altLang="en-US" sz="2000" dirty="0">
                <a:solidFill>
                  <a:srgbClr val="233A44"/>
                </a:solidFill>
              </a:rPr>
              <a:t>,  if it contradicts the user belief about the domain and therefore surprises the user</a:t>
            </a:r>
          </a:p>
          <a:p>
            <a:pPr lvl="1"/>
            <a:r>
              <a:rPr lang="en-US" altLang="en-US" sz="2000" b="1" i="1" dirty="0">
                <a:solidFill>
                  <a:srgbClr val="233A44"/>
                </a:solidFill>
              </a:rPr>
              <a:t>novel</a:t>
            </a:r>
            <a:r>
              <a:rPr lang="en-US" altLang="en-US" sz="2000" dirty="0">
                <a:solidFill>
                  <a:srgbClr val="233A44"/>
                </a:solidFill>
              </a:rPr>
              <a:t>, if to some extent contributes to new knowledge</a:t>
            </a:r>
          </a:p>
          <a:p>
            <a:pPr lvl="1"/>
            <a:r>
              <a:rPr lang="en-US" altLang="en-US" sz="2000" b="1" i="1" dirty="0">
                <a:solidFill>
                  <a:srgbClr val="233A44"/>
                </a:solidFill>
              </a:rPr>
              <a:t>actionable</a:t>
            </a:r>
            <a:r>
              <a:rPr lang="en-US" altLang="en-US" sz="2000" dirty="0">
                <a:solidFill>
                  <a:srgbClr val="233A44"/>
                </a:solidFill>
              </a:rPr>
              <a:t>,  if the user can take an action to his/her advantage based on this rule</a:t>
            </a:r>
          </a:p>
          <a:p>
            <a:pPr lvl="1">
              <a:buFont typeface="Wingdings" panose="05000000000000000000" pitchFamily="2" charset="2"/>
              <a:buNone/>
            </a:pPr>
            <a:endParaRPr lang="en-US" altLang="en-US" sz="2000" dirty="0">
              <a:solidFill>
                <a:srgbClr val="233A44"/>
              </a:solidFill>
            </a:endParaRPr>
          </a:p>
          <a:p>
            <a:r>
              <a:rPr lang="en-US" altLang="en-US" sz="2000" dirty="0">
                <a:solidFill>
                  <a:srgbClr val="233A44"/>
                </a:solidFill>
              </a:rPr>
              <a:t>In the data mining literature the actionability has been quantified in terms of unexpectedness. For example:</a:t>
            </a:r>
          </a:p>
          <a:p>
            <a:pPr>
              <a:buFont typeface="Wingdings" panose="05000000000000000000" pitchFamily="2" charset="2"/>
              <a:buNone/>
            </a:pPr>
            <a:r>
              <a:rPr lang="en-US" altLang="en-US" sz="2000" dirty="0">
                <a:solidFill>
                  <a:srgbClr val="233A44"/>
                </a:solidFill>
              </a:rPr>
              <a:t> -	the most of actionable knowledge is unexpected.</a:t>
            </a:r>
          </a:p>
          <a:p>
            <a:pPr>
              <a:buFont typeface="Wingdings" panose="05000000000000000000" pitchFamily="2" charset="2"/>
              <a:buNone/>
            </a:pPr>
            <a:r>
              <a:rPr lang="en-US" altLang="en-US" sz="2000" dirty="0">
                <a:solidFill>
                  <a:srgbClr val="233A44"/>
                </a:solidFill>
              </a:rPr>
              <a:t> -	the most of unexpected knowledge is actionable.</a:t>
            </a:r>
          </a:p>
          <a:p>
            <a:pPr marL="457200" lvl="0">
              <a:spcAft>
                <a:spcPts val="1600"/>
              </a:spcAft>
            </a:pPr>
            <a:endParaRPr lang="en-US" sz="2000" dirty="0">
              <a:latin typeface="Times New Roman"/>
              <a:ea typeface="Times New Roman"/>
              <a:cs typeface="Times New Roman"/>
              <a:sym typeface="Times New Roman"/>
            </a:endParaRPr>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4" name="Rectangle 3">
            <a:extLst>
              <a:ext uri="{FF2B5EF4-FFF2-40B4-BE49-F238E27FC236}">
                <a16:creationId xmlns:a16="http://schemas.microsoft.com/office/drawing/2014/main" id="{01F6D397-22AB-494F-A10C-912FFAD97628}"/>
              </a:ext>
            </a:extLst>
          </p:cNvPr>
          <p:cNvSpPr>
            <a:spLocks noGrp="1" noChangeArrowheads="1"/>
          </p:cNvSpPr>
          <p:nvPr/>
        </p:nvSpPr>
        <p:spPr bwMode="auto">
          <a:xfrm>
            <a:off x="2509683" y="1295400"/>
            <a:ext cx="886623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60000"/>
              <a:buFont typeface="Wingdings" panose="05000000000000000000" pitchFamily="2" charset="2"/>
              <a:buChar char="t"/>
              <a:defRPr sz="32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100000"/>
              <a:buChar char="•"/>
              <a:defRPr sz="32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100000"/>
              <a:buChar char="–"/>
              <a:defRPr sz="32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Clr>
                <a:schemeClr val="bg2"/>
              </a:buClr>
            </a:pPr>
            <a:r>
              <a:rPr lang="en-US" altLang="en-US" sz="2400" dirty="0">
                <a:solidFill>
                  <a:schemeClr val="bg2">
                    <a:lumMod val="75000"/>
                  </a:schemeClr>
                </a:solidFill>
                <a:effectLst/>
                <a:cs typeface="Times New Roman" panose="02020603050405020304" pitchFamily="18" charset="0"/>
              </a:rPr>
              <a:t>Actionable rule mining deals with benefit-driven actions required for decision making </a:t>
            </a:r>
          </a:p>
          <a:p>
            <a:pPr>
              <a:lnSpc>
                <a:spcPct val="90000"/>
              </a:lnSpc>
            </a:pPr>
            <a:endParaRPr lang="en-US" altLang="en-US" sz="2400" dirty="0">
              <a:solidFill>
                <a:schemeClr val="bg2">
                  <a:lumMod val="75000"/>
                </a:schemeClr>
              </a:solidFill>
              <a:effectLst/>
              <a:cs typeface="Times New Roman" panose="02020603050405020304" pitchFamily="18" charset="0"/>
            </a:endParaRPr>
          </a:p>
          <a:p>
            <a:pPr>
              <a:lnSpc>
                <a:spcPct val="90000"/>
              </a:lnSpc>
              <a:buClr>
                <a:schemeClr val="bg2"/>
              </a:buClr>
            </a:pPr>
            <a:r>
              <a:rPr lang="en-US" altLang="en-US" sz="2400" dirty="0">
                <a:solidFill>
                  <a:schemeClr val="bg2">
                    <a:lumMod val="75000"/>
                  </a:schemeClr>
                </a:solidFill>
                <a:effectLst/>
                <a:cs typeface="Times New Roman" panose="02020603050405020304" pitchFamily="18" charset="0"/>
              </a:rPr>
              <a:t>Rules are unexpected if they "surprise" the user, and rules are actionable if the user can do something with them to his/her advantage </a:t>
            </a:r>
            <a:r>
              <a:rPr lang="en-US" altLang="en-US" sz="2400" dirty="0">
                <a:solidFill>
                  <a:schemeClr val="bg2">
                    <a:lumMod val="75000"/>
                  </a:schemeClr>
                </a:solidFill>
                <a:effectLst/>
              </a:rPr>
              <a:t> </a:t>
            </a:r>
            <a:br>
              <a:rPr lang="en-US" altLang="en-US" sz="2400" dirty="0">
                <a:solidFill>
                  <a:schemeClr val="bg2">
                    <a:lumMod val="75000"/>
                  </a:schemeClr>
                </a:solidFill>
                <a:effectLst/>
              </a:rPr>
            </a:br>
            <a:endParaRPr lang="en-US" altLang="en-US" sz="2400" dirty="0">
              <a:solidFill>
                <a:schemeClr val="bg2">
                  <a:lumMod val="75000"/>
                </a:schemeClr>
              </a:solidFill>
              <a:effectLst/>
            </a:endParaRPr>
          </a:p>
          <a:p>
            <a:pPr>
              <a:lnSpc>
                <a:spcPct val="90000"/>
              </a:lnSpc>
              <a:buClr>
                <a:schemeClr val="bg2"/>
              </a:buClr>
            </a:pPr>
            <a:r>
              <a:rPr lang="en-US" altLang="en-US" sz="2400" dirty="0">
                <a:solidFill>
                  <a:schemeClr val="bg2">
                    <a:lumMod val="75000"/>
                  </a:schemeClr>
                </a:solidFill>
                <a:effectLst/>
                <a:cs typeface="Times New Roman" panose="02020603050405020304" pitchFamily="18" charset="0"/>
              </a:rPr>
              <a:t>For example, a user may be able to change the </a:t>
            </a:r>
            <a:r>
              <a:rPr lang="en-US" altLang="en-US" sz="2400" dirty="0" err="1">
                <a:solidFill>
                  <a:schemeClr val="bg2">
                    <a:lumMod val="75000"/>
                  </a:schemeClr>
                </a:solidFill>
                <a:effectLst/>
                <a:cs typeface="Times New Roman" panose="02020603050405020304" pitchFamily="18" charset="0"/>
              </a:rPr>
              <a:t>nondesirable</a:t>
            </a:r>
            <a:r>
              <a:rPr lang="en-US" altLang="en-US" sz="2400" dirty="0">
                <a:solidFill>
                  <a:schemeClr val="bg2">
                    <a:lumMod val="75000"/>
                  </a:schemeClr>
                </a:solidFill>
                <a:effectLst/>
                <a:cs typeface="Times New Roman" panose="02020603050405020304" pitchFamily="18" charset="0"/>
              </a:rPr>
              <a:t>/non-profitable patterns to desirable/profitable patterns </a:t>
            </a:r>
            <a:br>
              <a:rPr lang="en-US" altLang="en-US" sz="2400" dirty="0">
                <a:solidFill>
                  <a:schemeClr val="bg2">
                    <a:lumMod val="75000"/>
                  </a:schemeClr>
                </a:solidFill>
                <a:effectLst/>
                <a:cs typeface="Times New Roman" panose="02020603050405020304" pitchFamily="18" charset="0"/>
              </a:rPr>
            </a:br>
            <a:endParaRPr lang="en-US" altLang="en-US" sz="2400" dirty="0">
              <a:solidFill>
                <a:schemeClr val="bg2">
                  <a:lumMod val="75000"/>
                </a:schemeClr>
              </a:solidFill>
              <a:effectLst/>
            </a:endParaRPr>
          </a:p>
          <a:p>
            <a:pPr>
              <a:lnSpc>
                <a:spcPct val="90000"/>
              </a:lnSpc>
            </a:pPr>
            <a:endParaRPr lang="en-US" altLang="en-US" sz="2400" dirty="0">
              <a:solidFill>
                <a:schemeClr val="bg2">
                  <a:lumMod val="75000"/>
                </a:schemeClr>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2" name="TextBox 1">
            <a:extLst>
              <a:ext uri="{FF2B5EF4-FFF2-40B4-BE49-F238E27FC236}">
                <a16:creationId xmlns:a16="http://schemas.microsoft.com/office/drawing/2014/main" id="{1E33B931-538D-4687-832A-3C3029C94D97}"/>
              </a:ext>
            </a:extLst>
          </p:cNvPr>
          <p:cNvSpPr txBox="1"/>
          <p:nvPr/>
        </p:nvSpPr>
        <p:spPr>
          <a:xfrm>
            <a:off x="2026763" y="1923068"/>
            <a:ext cx="9722786" cy="4544834"/>
          </a:xfrm>
          <a:prstGeom prst="rect">
            <a:avLst/>
          </a:prstGeom>
          <a:noFill/>
        </p:spPr>
        <p:txBody>
          <a:bodyPr wrap="square" rtlCol="0">
            <a:spAutoFit/>
          </a:bodyPr>
          <a:lstStyle/>
          <a:p>
            <a:pPr>
              <a:buFont typeface="Symbol" panose="05050102010706020507" pitchFamily="18" charset="2"/>
              <a:buChar char="¨"/>
            </a:pPr>
            <a:r>
              <a:rPr lang="en-US" altLang="en-US" sz="2000" dirty="0">
                <a:solidFill>
                  <a:srgbClr val="233A44"/>
                </a:solidFill>
                <a:latin typeface="+mn-lt"/>
                <a:cs typeface="Times New Roman"/>
              </a:rPr>
              <a:t> So, if we are able to calculate the actionability of a rule (like the way we are able to calculate support and confidence) then, we have a way of knowing whether our rule is unexpected and interesting</a:t>
            </a:r>
            <a:endParaRPr lang="bg-BG" altLang="en-US" sz="2000" dirty="0">
              <a:solidFill>
                <a:srgbClr val="233A44"/>
              </a:solidFill>
              <a:latin typeface="+mn-lt"/>
              <a:cs typeface="Times New Roman"/>
            </a:endParaRPr>
          </a:p>
          <a:p>
            <a:pPr algn="just">
              <a:buFont typeface="Symbol" panose="05050102010706020507" pitchFamily="18" charset="2"/>
              <a:buChar char="¨"/>
            </a:pPr>
            <a:endParaRPr lang="en-US" altLang="en-US" sz="2000" dirty="0">
              <a:solidFill>
                <a:srgbClr val="233A44"/>
              </a:solidFill>
              <a:latin typeface="+mn-lt"/>
              <a:cs typeface="Times New Roman"/>
            </a:endParaRPr>
          </a:p>
          <a:p>
            <a:pPr>
              <a:buFont typeface="Symbol" panose="05050102010706020507" pitchFamily="18" charset="2"/>
              <a:buChar char="¨"/>
            </a:pPr>
            <a:r>
              <a:rPr lang="en-US" altLang="en-US" sz="2000" dirty="0">
                <a:solidFill>
                  <a:srgbClr val="233A44"/>
                </a:solidFill>
                <a:latin typeface="+mn-lt"/>
                <a:cs typeface="Times New Roman"/>
              </a:rPr>
              <a:t> In the data mining literature, data mining is viewed as the process of turning data into information, information into action, and action into value or profit.</a:t>
            </a:r>
          </a:p>
          <a:p>
            <a:pPr>
              <a:buFont typeface="Symbol" panose="05050102010706020507" pitchFamily="18" charset="2"/>
              <a:buChar char="¨"/>
            </a:pPr>
            <a:endParaRPr lang="bg-BG" altLang="en-US" sz="2000" dirty="0">
              <a:solidFill>
                <a:srgbClr val="233A44"/>
              </a:solidFill>
              <a:latin typeface="+mn-lt"/>
              <a:cs typeface="Times New Roman"/>
            </a:endParaRPr>
          </a:p>
          <a:p>
            <a:pPr>
              <a:buFont typeface="Symbol" panose="05050102010706020507" pitchFamily="18" charset="2"/>
              <a:buChar char="¨"/>
            </a:pPr>
            <a:r>
              <a:rPr lang="en-US" altLang="en-US" sz="2000" dirty="0">
                <a:solidFill>
                  <a:srgbClr val="233A44"/>
                </a:solidFill>
                <a:latin typeface="+mn-lt"/>
                <a:cs typeface="Times New Roman"/>
              </a:rPr>
              <a:t> However, the task of finding actionable rules is not trivial. As actionability is seen as an elusive concept because it is difficult to know the space of all rules and the actions to be attached to them.</a:t>
            </a:r>
          </a:p>
          <a:p>
            <a:pPr>
              <a:lnSpc>
                <a:spcPct val="80000"/>
              </a:lnSpc>
              <a:buFont typeface="Wingdings" panose="05000000000000000000" pitchFamily="2" charset="2"/>
              <a:buNone/>
            </a:pPr>
            <a:endParaRPr lang="en-US" altLang="en-US" sz="2000" dirty="0">
              <a:latin typeface="Comic Sans MS" panose="030F0702030302020204" pitchFamily="66" charset="0"/>
            </a:endParaRPr>
          </a:p>
          <a:p>
            <a:pPr>
              <a:buFont typeface="Symbol" panose="05050102010706020507" pitchFamily="18" charset="2"/>
              <a:buChar char="¨"/>
            </a:pPr>
            <a:endParaRPr lang="en-US" altLang="en-US" sz="2000" dirty="0">
              <a:latin typeface="Comic Sans MS" panose="030F0702030302020204" pitchFamily="66" charset="0"/>
            </a:endParaRPr>
          </a:p>
          <a:p>
            <a:pPr lvl="0">
              <a:spcAft>
                <a:spcPts val="1600"/>
              </a:spcAft>
            </a:pPr>
            <a:endParaRPr lang="en-US" sz="2000" dirty="0">
              <a:latin typeface="+mn-lt"/>
            </a:endParaRPr>
          </a:p>
          <a:p>
            <a:endParaRPr lang="en-US" sz="20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4" name="TextBox 3">
            <a:extLst>
              <a:ext uri="{FF2B5EF4-FFF2-40B4-BE49-F238E27FC236}">
                <a16:creationId xmlns:a16="http://schemas.microsoft.com/office/drawing/2014/main" id="{9A71BD67-4626-4280-83B9-0EE4D198ED86}"/>
              </a:ext>
            </a:extLst>
          </p:cNvPr>
          <p:cNvSpPr txBox="1"/>
          <p:nvPr/>
        </p:nvSpPr>
        <p:spPr>
          <a:xfrm>
            <a:off x="1818967" y="740055"/>
            <a:ext cx="6676103" cy="707886"/>
          </a:xfrm>
          <a:prstGeom prst="rect">
            <a:avLst/>
          </a:prstGeom>
          <a:noFill/>
        </p:spPr>
        <p:txBody>
          <a:bodyPr wrap="square" rtlCol="0">
            <a:spAutoFit/>
          </a:bodyPr>
          <a:lstStyle/>
          <a:p>
            <a:pPr algn="ctr"/>
            <a:r>
              <a:rPr lang="en-US" sz="4000" b="1" dirty="0">
                <a:solidFill>
                  <a:schemeClr val="bg2">
                    <a:lumMod val="75000"/>
                  </a:schemeClr>
                </a:solidFill>
                <a:latin typeface="+mj-lt"/>
                <a:ea typeface="Times New Roman"/>
                <a:cs typeface="Times New Roman"/>
                <a:sym typeface="Times New Roman"/>
              </a:rPr>
              <a:t>Action Rules Definition</a:t>
            </a:r>
            <a:endParaRPr lang="en-US" sz="4000" b="1" dirty="0">
              <a:solidFill>
                <a:schemeClr val="bg2">
                  <a:lumMod val="75000"/>
                </a:schemeClr>
              </a:solidFill>
              <a:latin typeface="+mj-lt"/>
            </a:endParaRPr>
          </a:p>
        </p:txBody>
      </p:sp>
      <p:sp>
        <p:nvSpPr>
          <p:cNvPr id="7" name="Google Shape;103;p15">
            <a:extLst>
              <a:ext uri="{FF2B5EF4-FFF2-40B4-BE49-F238E27FC236}">
                <a16:creationId xmlns:a16="http://schemas.microsoft.com/office/drawing/2014/main" id="{4A5A7CB1-0282-4DE5-97F5-517FADA933DC}"/>
              </a:ext>
            </a:extLst>
          </p:cNvPr>
          <p:cNvSpPr txBox="1">
            <a:spLocks/>
          </p:cNvSpPr>
          <p:nvPr/>
        </p:nvSpPr>
        <p:spPr>
          <a:xfrm>
            <a:off x="910476" y="1860080"/>
            <a:ext cx="8262716" cy="4729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indent="-342900" algn="just">
              <a:spcBef>
                <a:spcPts val="0"/>
              </a:spcBef>
              <a:buClr>
                <a:srgbClr val="000000"/>
              </a:buClr>
              <a:buSzPts val="1800"/>
              <a:buFont typeface="Arial"/>
              <a:buChar char="●"/>
            </a:pPr>
            <a:r>
              <a:rPr lang="en-US" sz="2000" dirty="0">
                <a:solidFill>
                  <a:srgbClr val="233A44"/>
                </a:solidFill>
                <a:latin typeface="+mn-lt"/>
                <a:cs typeface="Times New Roman"/>
                <a:sym typeface="Arial"/>
              </a:rPr>
              <a:t>An action rule is a rule extracted from an information system that describes a possible transition of objects from one state to another  with respect to a distinguished attribute called a decision attribute</a:t>
            </a:r>
          </a:p>
          <a:p>
            <a:pPr indent="0" algn="just">
              <a:spcBef>
                <a:spcPts val="0"/>
              </a:spcBef>
            </a:pPr>
            <a:endParaRPr lang="en-US" sz="2000" dirty="0">
              <a:solidFill>
                <a:srgbClr val="233A44"/>
              </a:solidFill>
              <a:latin typeface="+mn-lt"/>
              <a:cs typeface="Times New Roman"/>
              <a:sym typeface="Arial"/>
            </a:endParaRPr>
          </a:p>
          <a:p>
            <a:pPr indent="-342900" algn="just">
              <a:spcBef>
                <a:spcPts val="0"/>
              </a:spcBef>
              <a:buClr>
                <a:srgbClr val="000000"/>
              </a:buClr>
              <a:buSzPts val="1800"/>
              <a:buFont typeface="Arial"/>
              <a:buChar char="●"/>
            </a:pPr>
            <a:r>
              <a:rPr lang="en-US" sz="2000" dirty="0">
                <a:solidFill>
                  <a:srgbClr val="233A44"/>
                </a:solidFill>
                <a:latin typeface="+mn-lt"/>
                <a:cs typeface="Times New Roman"/>
                <a:sym typeface="Arial"/>
              </a:rPr>
              <a:t>Action rules can be constructed from certain parts of classification rules, but the construction turns out to be expensive</a:t>
            </a:r>
          </a:p>
          <a:p>
            <a:pPr indent="0" algn="just">
              <a:spcBef>
                <a:spcPts val="0"/>
              </a:spcBef>
            </a:pPr>
            <a:endParaRPr lang="en-US" sz="2000" dirty="0">
              <a:solidFill>
                <a:srgbClr val="233A44"/>
              </a:solidFill>
              <a:latin typeface="+mn-lt"/>
              <a:cs typeface="Times New Roman"/>
              <a:sym typeface="Arial"/>
            </a:endParaRPr>
          </a:p>
          <a:p>
            <a:pPr indent="-342900" algn="just">
              <a:spcBef>
                <a:spcPts val="0"/>
              </a:spcBef>
              <a:buClr>
                <a:srgbClr val="000000"/>
              </a:buClr>
              <a:buSzPts val="1800"/>
              <a:buFont typeface="Arial"/>
              <a:buChar char="●"/>
            </a:pPr>
            <a:r>
              <a:rPr lang="en-US" sz="2000" dirty="0">
                <a:solidFill>
                  <a:srgbClr val="233A44"/>
                </a:solidFill>
                <a:latin typeface="+mn-lt"/>
                <a:cs typeface="Times New Roman"/>
                <a:sym typeface="Arial"/>
              </a:rPr>
              <a:t>Action rules can be seen as logical terms, describing, knowledge about possible actions associated with objects which are hidden in a decision system</a:t>
            </a:r>
          </a:p>
          <a:p>
            <a:pPr indent="0" algn="l">
              <a:spcBef>
                <a:spcPts val="0"/>
              </a:spcBef>
            </a:pPr>
            <a:endParaRPr lang="en-US"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4" name="TextBox 3">
            <a:extLst>
              <a:ext uri="{FF2B5EF4-FFF2-40B4-BE49-F238E27FC236}">
                <a16:creationId xmlns:a16="http://schemas.microsoft.com/office/drawing/2014/main" id="{9A71BD67-4626-4280-83B9-0EE4D198ED86}"/>
              </a:ext>
            </a:extLst>
          </p:cNvPr>
          <p:cNvSpPr txBox="1"/>
          <p:nvPr/>
        </p:nvSpPr>
        <p:spPr>
          <a:xfrm>
            <a:off x="3018808" y="740055"/>
            <a:ext cx="4070250" cy="707886"/>
          </a:xfrm>
          <a:prstGeom prst="rect">
            <a:avLst/>
          </a:prstGeom>
          <a:noFill/>
        </p:spPr>
        <p:txBody>
          <a:bodyPr wrap="square" rtlCol="0">
            <a:spAutoFit/>
          </a:bodyPr>
          <a:lstStyle/>
          <a:p>
            <a:pPr algn="ctr"/>
            <a:r>
              <a:rPr lang="en-US" sz="4000" b="1" dirty="0">
                <a:solidFill>
                  <a:schemeClr val="bg2">
                    <a:lumMod val="75000"/>
                  </a:schemeClr>
                </a:solidFill>
                <a:latin typeface="+mj-lt"/>
                <a:ea typeface="Times New Roman"/>
                <a:cs typeface="Times New Roman"/>
                <a:sym typeface="Times New Roman"/>
              </a:rPr>
              <a:t>Examples</a:t>
            </a:r>
            <a:endParaRPr lang="en-US" sz="4000" b="1" dirty="0">
              <a:solidFill>
                <a:schemeClr val="bg2">
                  <a:lumMod val="75000"/>
                </a:schemeClr>
              </a:solidFill>
              <a:latin typeface="+mj-lt"/>
            </a:endParaRPr>
          </a:p>
        </p:txBody>
      </p:sp>
      <p:pic>
        <p:nvPicPr>
          <p:cNvPr id="5" name="Google Shape;110;p16">
            <a:extLst>
              <a:ext uri="{FF2B5EF4-FFF2-40B4-BE49-F238E27FC236}">
                <a16:creationId xmlns:a16="http://schemas.microsoft.com/office/drawing/2014/main" id="{C7AB79F7-14E5-438D-893A-7EB984D77961}"/>
              </a:ext>
            </a:extLst>
          </p:cNvPr>
          <p:cNvPicPr preferRelativeResize="0"/>
          <p:nvPr/>
        </p:nvPicPr>
        <p:blipFill>
          <a:blip r:embed="rId4">
            <a:alphaModFix/>
          </a:blip>
          <a:stretch>
            <a:fillRect/>
          </a:stretch>
        </p:blipFill>
        <p:spPr>
          <a:xfrm>
            <a:off x="877626" y="1857375"/>
            <a:ext cx="3629025" cy="3143250"/>
          </a:xfrm>
          <a:prstGeom prst="rect">
            <a:avLst/>
          </a:prstGeom>
          <a:noFill/>
          <a:ln>
            <a:noFill/>
          </a:ln>
        </p:spPr>
      </p:pic>
      <p:sp>
        <p:nvSpPr>
          <p:cNvPr id="2" name="TextBox 1">
            <a:extLst>
              <a:ext uri="{FF2B5EF4-FFF2-40B4-BE49-F238E27FC236}">
                <a16:creationId xmlns:a16="http://schemas.microsoft.com/office/drawing/2014/main" id="{B569B404-C2D2-442B-98FE-2D5F9E2692C5}"/>
              </a:ext>
            </a:extLst>
          </p:cNvPr>
          <p:cNvSpPr txBox="1"/>
          <p:nvPr/>
        </p:nvSpPr>
        <p:spPr>
          <a:xfrm>
            <a:off x="5329602" y="1857375"/>
            <a:ext cx="3518912" cy="3391698"/>
          </a:xfrm>
          <a:prstGeom prst="rect">
            <a:avLst/>
          </a:prstGeom>
          <a:noFill/>
        </p:spPr>
        <p:txBody>
          <a:bodyPr wrap="none" rtlCol="0">
            <a:spAutoFit/>
          </a:bodyPr>
          <a:lstStyle/>
          <a:p>
            <a:pPr lvl="0">
              <a:lnSpc>
                <a:spcPct val="115000"/>
              </a:lnSpc>
              <a:buClr>
                <a:schemeClr val="dk1"/>
              </a:buClr>
              <a:buSzPts val="1100"/>
            </a:pPr>
            <a:r>
              <a:rPr lang="en-US" sz="1600" dirty="0">
                <a:solidFill>
                  <a:schemeClr val="bg2">
                    <a:lumMod val="75000"/>
                  </a:schemeClr>
                </a:solidFill>
              </a:rPr>
              <a:t>{a, c} - stable attributes,</a:t>
            </a:r>
          </a:p>
          <a:p>
            <a:pPr lvl="0">
              <a:lnSpc>
                <a:spcPct val="115000"/>
              </a:lnSpc>
              <a:buClr>
                <a:schemeClr val="dk1"/>
              </a:buClr>
              <a:buSzPts val="1100"/>
            </a:pPr>
            <a:r>
              <a:rPr lang="en-US" sz="1600" dirty="0">
                <a:solidFill>
                  <a:schemeClr val="bg2">
                    <a:lumMod val="75000"/>
                  </a:schemeClr>
                </a:solidFill>
              </a:rPr>
              <a:t>{b, d} -  flexible attributes,</a:t>
            </a:r>
          </a:p>
          <a:p>
            <a:pPr lvl="0">
              <a:lnSpc>
                <a:spcPct val="115000"/>
              </a:lnSpc>
              <a:buClr>
                <a:schemeClr val="dk1"/>
              </a:buClr>
              <a:buSzPts val="1100"/>
            </a:pPr>
            <a:r>
              <a:rPr lang="en-US" sz="1600" dirty="0">
                <a:solidFill>
                  <a:schemeClr val="bg2">
                    <a:lumMod val="75000"/>
                  </a:schemeClr>
                </a:solidFill>
              </a:rPr>
              <a:t>d - decision attribute. </a:t>
            </a:r>
          </a:p>
          <a:p>
            <a:pPr lvl="0">
              <a:lnSpc>
                <a:spcPct val="115000"/>
              </a:lnSpc>
              <a:buClr>
                <a:schemeClr val="dk1"/>
              </a:buClr>
              <a:buSzPts val="1100"/>
            </a:pPr>
            <a:endParaRPr lang="en-US" sz="1600" dirty="0">
              <a:solidFill>
                <a:schemeClr val="bg2">
                  <a:lumMod val="75000"/>
                </a:schemeClr>
              </a:solidFill>
            </a:endParaRPr>
          </a:p>
          <a:p>
            <a:pPr lvl="0">
              <a:lnSpc>
                <a:spcPct val="115000"/>
              </a:lnSpc>
              <a:buClr>
                <a:schemeClr val="dk1"/>
              </a:buClr>
              <a:buSzPts val="1100"/>
            </a:pPr>
            <a:r>
              <a:rPr lang="en-US" sz="1600" dirty="0">
                <a:solidFill>
                  <a:schemeClr val="bg2">
                    <a:lumMod val="75000"/>
                  </a:schemeClr>
                </a:solidFill>
              </a:rPr>
              <a:t>Rules discovered:</a:t>
            </a:r>
          </a:p>
          <a:p>
            <a:pPr lvl="0">
              <a:lnSpc>
                <a:spcPct val="115000"/>
              </a:lnSpc>
              <a:buClr>
                <a:schemeClr val="dk1"/>
              </a:buClr>
              <a:buSzPts val="1100"/>
            </a:pPr>
            <a:r>
              <a:rPr lang="en-US" sz="1600" dirty="0">
                <a:solidFill>
                  <a:schemeClr val="bg2">
                    <a:lumMod val="75000"/>
                  </a:schemeClr>
                </a:solidFill>
              </a:rPr>
              <a:t>r1 = [(b, P) à (d, L)] </a:t>
            </a:r>
          </a:p>
          <a:p>
            <a:pPr lvl="0">
              <a:lnSpc>
                <a:spcPct val="115000"/>
              </a:lnSpc>
              <a:buClr>
                <a:schemeClr val="dk1"/>
              </a:buClr>
              <a:buSzPts val="1100"/>
            </a:pPr>
            <a:r>
              <a:rPr lang="en-US" sz="1600" dirty="0">
                <a:solidFill>
                  <a:schemeClr val="bg2">
                    <a:lumMod val="75000"/>
                  </a:schemeClr>
                </a:solidFill>
              </a:rPr>
              <a:t>r2 = [(a, 2) Ù (b, S) à (d, H)]</a:t>
            </a:r>
          </a:p>
          <a:p>
            <a:pPr lvl="0">
              <a:lnSpc>
                <a:spcPct val="115000"/>
              </a:lnSpc>
              <a:buClr>
                <a:schemeClr val="dk1"/>
              </a:buClr>
              <a:buSzPts val="1100"/>
            </a:pPr>
            <a:endParaRPr lang="en-US" sz="1600" dirty="0">
              <a:solidFill>
                <a:schemeClr val="bg2">
                  <a:lumMod val="75000"/>
                </a:schemeClr>
              </a:solidFill>
            </a:endParaRPr>
          </a:p>
          <a:p>
            <a:pPr lvl="0">
              <a:lnSpc>
                <a:spcPct val="115000"/>
              </a:lnSpc>
              <a:buClr>
                <a:schemeClr val="dk1"/>
              </a:buClr>
              <a:buSzPts val="1100"/>
            </a:pPr>
            <a:r>
              <a:rPr lang="en-US" sz="1600" dirty="0">
                <a:solidFill>
                  <a:schemeClr val="bg2">
                    <a:lumMod val="75000"/>
                  </a:schemeClr>
                </a:solidFill>
              </a:rPr>
              <a:t>Action rule:</a:t>
            </a:r>
          </a:p>
          <a:p>
            <a:pPr lvl="0">
              <a:lnSpc>
                <a:spcPct val="115000"/>
              </a:lnSpc>
              <a:buClr>
                <a:schemeClr val="dk1"/>
              </a:buClr>
              <a:buSzPts val="1100"/>
            </a:pPr>
            <a:r>
              <a:rPr lang="en-US" sz="1600" dirty="0">
                <a:solidFill>
                  <a:schemeClr val="bg2">
                    <a:lumMod val="75000"/>
                  </a:schemeClr>
                </a:solidFill>
              </a:rPr>
              <a:t>[(a, 2) Ù (b, P® S)](x) Þ[(d, L® H)](x)</a:t>
            </a:r>
          </a:p>
          <a:p>
            <a:pPr marL="228600" lvl="0" indent="-50800">
              <a:lnSpc>
                <a:spcPct val="90000"/>
              </a:lnSpc>
              <a:buClr>
                <a:schemeClr val="dk1"/>
              </a:buClr>
              <a:buSzPts val="2800"/>
            </a:pPr>
            <a:endParaRPr lang="en-US" sz="1600" dirty="0">
              <a:solidFill>
                <a:schemeClr val="bg2">
                  <a:lumMod val="75000"/>
                </a:schemeClr>
              </a:solidFill>
            </a:endParaRPr>
          </a:p>
          <a:p>
            <a:endParaRPr lang="en-US" sz="1600" dirty="0">
              <a:solidFill>
                <a:schemeClr val="bg2">
                  <a:lumMod val="75000"/>
                </a:schemeClr>
              </a:solidFill>
            </a:endParaRPr>
          </a:p>
        </p:txBody>
      </p:sp>
    </p:spTree>
    <p:extLst>
      <p:ext uri="{BB962C8B-B14F-4D97-AF65-F5344CB8AC3E}">
        <p14:creationId xmlns:p14="http://schemas.microsoft.com/office/powerpoint/2010/main" val="309159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ctrTitle"/>
          </p:nvPr>
        </p:nvSpPr>
        <p:spPr>
          <a:xfrm>
            <a:off x="1524000" y="1122363"/>
            <a:ext cx="804013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b="1" dirty="0">
                <a:latin typeface="Arial"/>
                <a:ea typeface="Arial"/>
                <a:cs typeface="Arial"/>
                <a:sym typeface="Arial"/>
              </a:rPr>
              <a:t>Thank You</a:t>
            </a:r>
            <a:endParaRPr b="1"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438</Words>
  <Application>Microsoft Office PowerPoint</Application>
  <PresentationFormat>Widescreen</PresentationFormat>
  <Paragraphs>39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Times New Roman</vt:lpstr>
      <vt:lpstr>Symbol</vt:lpstr>
      <vt:lpstr>Wingdings</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dc:creator>
  <cp:lastModifiedBy>avyay rao</cp:lastModifiedBy>
  <cp:revision>4</cp:revision>
  <dcterms:modified xsi:type="dcterms:W3CDTF">2022-02-13T04:11:24Z</dcterms:modified>
</cp:coreProperties>
</file>