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Lato" panose="020F0502020204030203" pitchFamily="34" charset="0"/>
      <p:regular r:id="rId9"/>
      <p:bold r:id="rId10"/>
      <p:italic r:id="rId11"/>
      <p:boldItalic r:id="rId12"/>
    </p:embeddedFont>
    <p:embeddedFont>
      <p:font typeface="Raleway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AE749E9-E0CA-45E3-A172-C9014C46B6EE}">
  <a:tblStyle styleId="{2AE749E9-E0CA-45E3-A172-C9014C46B6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99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fff931f62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0fff931f62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0fff931f62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0fff931f62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0fff931f62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0fff931f62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0fff931f62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0fff931f62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0fff931f62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0fff931f62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51/matecconf/20181891001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53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Improvement of FP-Growth algorithm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773700" y="2944688"/>
            <a:ext cx="1841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Approaches</a:t>
            </a:r>
            <a:endParaRPr sz="16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32050" y="3465350"/>
            <a:ext cx="29313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Lato"/>
              <a:buChar char="●"/>
            </a:pPr>
            <a:r>
              <a:rPr lang="en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Adjacency table</a:t>
            </a:r>
            <a:endParaRPr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Lato"/>
              <a:buChar char="●"/>
            </a:pPr>
            <a:r>
              <a:rPr lang="en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Parallel FP-growth</a:t>
            </a:r>
            <a:endParaRPr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Lato"/>
              <a:buChar char="●"/>
            </a:pPr>
            <a:r>
              <a:rPr lang="en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Multiple minimum support</a:t>
            </a:r>
            <a:endParaRPr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improvement?</a:t>
            </a:r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6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FP-Growth algorithm:</a:t>
            </a:r>
            <a:endParaRPr sz="1600" b="1"/>
          </a:p>
          <a:p>
            <a:pPr marL="914400" lvl="0" indent="-33020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Scans database twice</a:t>
            </a:r>
            <a:endParaRPr sz="1600"/>
          </a:p>
          <a:p>
            <a:pPr marL="9144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Create FP-Tree that contains all the itemsets</a:t>
            </a:r>
            <a:endParaRPr sz="1600"/>
          </a:p>
          <a:p>
            <a:pPr marL="9144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Require lots of memory</a:t>
            </a:r>
            <a:endParaRPr sz="1600"/>
          </a:p>
          <a:p>
            <a:pPr marL="9144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Makes algorithm inefficient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Approach - Improve using adjacency table</a:t>
            </a:r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9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Scan the original transaction database once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Form association relationship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Adopt storage method combining the adjacency table with the hash table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Remove itemsets that are less than minimum support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Mining of frequent itemsets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- Generation of adjacency table</a:t>
            </a:r>
            <a:endParaRPr/>
          </a:p>
        </p:txBody>
      </p:sp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4825" y="1853850"/>
            <a:ext cx="5797325" cy="31588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8" name="Google Shape;108;p16"/>
          <p:cNvGraphicFramePr/>
          <p:nvPr/>
        </p:nvGraphicFramePr>
        <p:xfrm>
          <a:off x="451225" y="2044650"/>
          <a:ext cx="2284000" cy="2682200"/>
        </p:xfrm>
        <a:graphic>
          <a:graphicData uri="http://schemas.openxmlformats.org/drawingml/2006/table">
            <a:tbl>
              <a:tblPr>
                <a:noFill/>
                <a:tableStyleId>{2AE749E9-E0CA-45E3-A172-C9014C46B6EE}</a:tableStyleId>
              </a:tblPr>
              <a:tblGrid>
                <a:gridCol w="74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0000FF"/>
                          </a:solidFill>
                        </a:rPr>
                        <a:t>TId</a:t>
                      </a:r>
                      <a:endParaRPr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19050" marB="1905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0000FF"/>
                          </a:solidFill>
                        </a:rPr>
                        <a:t>Items</a:t>
                      </a:r>
                      <a:endParaRPr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19050" marB="190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T1</a:t>
                      </a:r>
                      <a:endParaRPr b="1"/>
                    </a:p>
                  </a:txBody>
                  <a:tcPr marL="91425" marR="91425" marT="19050" marB="1905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/>
                        <a:t>I</a:t>
                      </a:r>
                      <a:r>
                        <a:rPr lang="en" sz="1800" b="1" baseline="-25000"/>
                        <a:t>2</a:t>
                      </a:r>
                      <a:r>
                        <a:rPr lang="en" sz="1800" b="1"/>
                        <a:t>, I</a:t>
                      </a:r>
                      <a:r>
                        <a:rPr lang="en" sz="1800" b="1" baseline="-25000"/>
                        <a:t>3</a:t>
                      </a:r>
                      <a:r>
                        <a:rPr lang="en" sz="1800" b="1"/>
                        <a:t>, I</a:t>
                      </a:r>
                      <a:r>
                        <a:rPr lang="en" sz="1800" b="1" baseline="-25000"/>
                        <a:t>5</a:t>
                      </a:r>
                      <a:endParaRPr sz="1800" b="1" baseline="-25000"/>
                    </a:p>
                  </a:txBody>
                  <a:tcPr marL="91425" marR="91425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T2</a:t>
                      </a:r>
                      <a:endParaRPr b="1"/>
                    </a:p>
                  </a:txBody>
                  <a:tcPr marL="91425" marR="91425" marT="19050" marB="1905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/>
                        <a:t>I</a:t>
                      </a:r>
                      <a:r>
                        <a:rPr lang="en" sz="1800" b="1" baseline="-25000"/>
                        <a:t>6</a:t>
                      </a:r>
                      <a:r>
                        <a:rPr lang="en" sz="1800" b="1"/>
                        <a:t>, I</a:t>
                      </a:r>
                      <a:r>
                        <a:rPr lang="en" sz="1800" b="1" baseline="-25000"/>
                        <a:t>2</a:t>
                      </a:r>
                      <a:endParaRPr sz="1800" b="1" baseline="-25000"/>
                    </a:p>
                  </a:txBody>
                  <a:tcPr marL="91425" marR="91425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T3</a:t>
                      </a:r>
                      <a:endParaRPr b="1"/>
                    </a:p>
                  </a:txBody>
                  <a:tcPr marL="91425" marR="91425" marT="19050" marB="1905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/>
                        <a:t>I</a:t>
                      </a:r>
                      <a:r>
                        <a:rPr lang="en" sz="1800" b="1" baseline="-25000"/>
                        <a:t>3</a:t>
                      </a:r>
                      <a:r>
                        <a:rPr lang="en" sz="1800" b="1"/>
                        <a:t>, I</a:t>
                      </a:r>
                      <a:r>
                        <a:rPr lang="en" sz="1800" b="1" baseline="-25000"/>
                        <a:t>1</a:t>
                      </a:r>
                      <a:r>
                        <a:rPr lang="en" sz="1800" b="1"/>
                        <a:t>, I</a:t>
                      </a:r>
                      <a:r>
                        <a:rPr lang="en" sz="1800" b="1" baseline="-25000"/>
                        <a:t>4</a:t>
                      </a:r>
                      <a:endParaRPr sz="1800" b="1" baseline="-25000"/>
                    </a:p>
                  </a:txBody>
                  <a:tcPr marL="91425" marR="91425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T4</a:t>
                      </a:r>
                      <a:endParaRPr b="1"/>
                    </a:p>
                  </a:txBody>
                  <a:tcPr marL="91425" marR="91425" marT="19050" marB="1905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/>
                        <a:t>I</a:t>
                      </a:r>
                      <a:r>
                        <a:rPr lang="en" sz="1800" b="1" baseline="-25000"/>
                        <a:t>4</a:t>
                      </a:r>
                      <a:r>
                        <a:rPr lang="en" sz="1800" b="1"/>
                        <a:t>, I</a:t>
                      </a:r>
                      <a:r>
                        <a:rPr lang="en" sz="1800" b="1" baseline="-25000"/>
                        <a:t>2</a:t>
                      </a:r>
                      <a:r>
                        <a:rPr lang="en" sz="1800" b="1"/>
                        <a:t>, I</a:t>
                      </a:r>
                      <a:r>
                        <a:rPr lang="en" sz="1800" b="1" baseline="-25000"/>
                        <a:t>3</a:t>
                      </a:r>
                      <a:r>
                        <a:rPr lang="en" sz="1800" b="1"/>
                        <a:t>, I</a:t>
                      </a:r>
                      <a:r>
                        <a:rPr lang="en" sz="1800" b="1" baseline="-25000"/>
                        <a:t>1</a:t>
                      </a:r>
                      <a:r>
                        <a:rPr lang="en" sz="1800" b="1"/>
                        <a:t>, I</a:t>
                      </a:r>
                      <a:r>
                        <a:rPr lang="en" sz="1800" b="1" baseline="-25000"/>
                        <a:t>5</a:t>
                      </a:r>
                      <a:endParaRPr sz="1800" b="1" baseline="-25000"/>
                    </a:p>
                  </a:txBody>
                  <a:tcPr marL="91425" marR="91425" marT="19050" marB="190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T5</a:t>
                      </a:r>
                      <a:endParaRPr b="1"/>
                    </a:p>
                  </a:txBody>
                  <a:tcPr marL="91425" marR="91425" marT="19050" marB="1905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/>
                        <a:t>I</a:t>
                      </a:r>
                      <a:r>
                        <a:rPr lang="en" sz="1800" b="1" baseline="-25000"/>
                        <a:t>3</a:t>
                      </a:r>
                      <a:r>
                        <a:rPr lang="en" sz="1800" b="1"/>
                        <a:t>, I</a:t>
                      </a:r>
                      <a:r>
                        <a:rPr lang="en" sz="1800" b="1" baseline="-25000"/>
                        <a:t>5</a:t>
                      </a:r>
                      <a:r>
                        <a:rPr lang="en" sz="1800" b="1"/>
                        <a:t>, I</a:t>
                      </a:r>
                      <a:r>
                        <a:rPr lang="en" sz="1800" b="1" baseline="-25000"/>
                        <a:t>4</a:t>
                      </a:r>
                      <a:endParaRPr sz="1800" b="1" baseline="-25000"/>
                    </a:p>
                  </a:txBody>
                  <a:tcPr marL="91425" marR="91425" marT="19050" marB="190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T6</a:t>
                      </a:r>
                      <a:endParaRPr b="1"/>
                    </a:p>
                  </a:txBody>
                  <a:tcPr marL="91425" marR="91425" marT="19050" marB="1905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/>
                        <a:t>I</a:t>
                      </a:r>
                      <a:r>
                        <a:rPr lang="en" sz="1800" b="1" baseline="-25000"/>
                        <a:t>5</a:t>
                      </a:r>
                      <a:r>
                        <a:rPr lang="en" sz="1800" b="1"/>
                        <a:t>, I</a:t>
                      </a:r>
                      <a:r>
                        <a:rPr lang="en" sz="1800" b="1" baseline="-25000"/>
                        <a:t>6</a:t>
                      </a:r>
                      <a:endParaRPr sz="1800" b="1" baseline="-25000"/>
                    </a:p>
                  </a:txBody>
                  <a:tcPr marL="91425" marR="91425" marT="19050" marB="190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9" name="Google Shape;109;p16"/>
          <p:cNvSpPr txBox="1"/>
          <p:nvPr/>
        </p:nvSpPr>
        <p:spPr>
          <a:xfrm>
            <a:off x="3821459" y="341190"/>
            <a:ext cx="52416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Char char="➔"/>
            </a:pPr>
            <a:r>
              <a:rPr lang="en" sz="1600" b="1" dirty="0">
                <a:solidFill>
                  <a:srgbClr val="FF0000"/>
                </a:solidFill>
              </a:rPr>
              <a:t>{(I</a:t>
            </a:r>
            <a:r>
              <a:rPr lang="en" sz="1600" b="1" baseline="-25000" dirty="0">
                <a:solidFill>
                  <a:srgbClr val="FF0000"/>
                </a:solidFill>
              </a:rPr>
              <a:t>1</a:t>
            </a:r>
            <a:r>
              <a:rPr lang="en" sz="1600" b="1" dirty="0">
                <a:solidFill>
                  <a:srgbClr val="FF0000"/>
                </a:solidFill>
              </a:rPr>
              <a:t>,I</a:t>
            </a:r>
            <a:r>
              <a:rPr lang="en" sz="1600" b="1" baseline="-25000" dirty="0">
                <a:solidFill>
                  <a:srgbClr val="FF0000"/>
                </a:solidFill>
              </a:rPr>
              <a:t>3</a:t>
            </a:r>
            <a:r>
              <a:rPr lang="en" sz="1600" b="1" dirty="0">
                <a:solidFill>
                  <a:srgbClr val="FF0000"/>
                </a:solidFill>
              </a:rPr>
              <a:t>:2), (I</a:t>
            </a:r>
            <a:r>
              <a:rPr lang="en" sz="1600" b="1" baseline="-25000" dirty="0">
                <a:solidFill>
                  <a:srgbClr val="FF0000"/>
                </a:solidFill>
              </a:rPr>
              <a:t>1</a:t>
            </a:r>
            <a:r>
              <a:rPr lang="en" sz="1600" b="1" dirty="0">
                <a:solidFill>
                  <a:srgbClr val="FF0000"/>
                </a:solidFill>
              </a:rPr>
              <a:t>,I</a:t>
            </a:r>
            <a:r>
              <a:rPr lang="en" sz="1600" b="1" baseline="-25000" dirty="0">
                <a:solidFill>
                  <a:srgbClr val="FF0000"/>
                </a:solidFill>
              </a:rPr>
              <a:t>4</a:t>
            </a:r>
            <a:r>
              <a:rPr lang="en" sz="1600" b="1" dirty="0">
                <a:solidFill>
                  <a:srgbClr val="FF0000"/>
                </a:solidFill>
              </a:rPr>
              <a:t>:2), (I</a:t>
            </a:r>
            <a:r>
              <a:rPr lang="en" sz="1600" b="1" baseline="-25000" dirty="0">
                <a:solidFill>
                  <a:srgbClr val="FF0000"/>
                </a:solidFill>
              </a:rPr>
              <a:t>2</a:t>
            </a:r>
            <a:r>
              <a:rPr lang="en" sz="1600" b="1" dirty="0">
                <a:solidFill>
                  <a:srgbClr val="FF0000"/>
                </a:solidFill>
              </a:rPr>
              <a:t>,I</a:t>
            </a:r>
            <a:r>
              <a:rPr lang="en" sz="1600" b="1" baseline="-25000" dirty="0">
                <a:solidFill>
                  <a:srgbClr val="FF0000"/>
                </a:solidFill>
              </a:rPr>
              <a:t>5</a:t>
            </a:r>
            <a:r>
              <a:rPr lang="en" sz="1600" b="1" dirty="0">
                <a:solidFill>
                  <a:srgbClr val="FF0000"/>
                </a:solidFill>
              </a:rPr>
              <a:t>:2), (I</a:t>
            </a:r>
            <a:r>
              <a:rPr lang="en" sz="1600" b="1" baseline="-25000" dirty="0">
                <a:solidFill>
                  <a:srgbClr val="FF0000"/>
                </a:solidFill>
              </a:rPr>
              <a:t>4</a:t>
            </a:r>
            <a:r>
              <a:rPr lang="en" sz="1600" b="1" dirty="0">
                <a:solidFill>
                  <a:srgbClr val="FF0000"/>
                </a:solidFill>
              </a:rPr>
              <a:t>,I</a:t>
            </a:r>
            <a:r>
              <a:rPr lang="en" sz="1600" b="1" baseline="-25000" dirty="0">
                <a:solidFill>
                  <a:srgbClr val="FF0000"/>
                </a:solidFill>
              </a:rPr>
              <a:t>3</a:t>
            </a:r>
            <a:r>
              <a:rPr lang="en" sz="1600" b="1" dirty="0">
                <a:solidFill>
                  <a:srgbClr val="FF0000"/>
                </a:solidFill>
              </a:rPr>
              <a:t>:3), (I</a:t>
            </a:r>
            <a:r>
              <a:rPr lang="en" sz="1600" b="1" baseline="-25000" dirty="0">
                <a:solidFill>
                  <a:srgbClr val="FF0000"/>
                </a:solidFill>
              </a:rPr>
              <a:t>4</a:t>
            </a:r>
            <a:r>
              <a:rPr lang="en" sz="1600" b="1" dirty="0">
                <a:solidFill>
                  <a:srgbClr val="FF0000"/>
                </a:solidFill>
              </a:rPr>
              <a:t>,I</a:t>
            </a:r>
            <a:r>
              <a:rPr lang="en" sz="1600" b="1" baseline="-25000" dirty="0">
                <a:solidFill>
                  <a:srgbClr val="FF0000"/>
                </a:solidFill>
              </a:rPr>
              <a:t>5</a:t>
            </a:r>
            <a:r>
              <a:rPr lang="en" sz="1600" b="1" dirty="0">
                <a:solidFill>
                  <a:srgbClr val="FF0000"/>
                </a:solidFill>
              </a:rPr>
              <a:t>:2), (I</a:t>
            </a:r>
            <a:r>
              <a:rPr lang="en" sz="1600" b="1" baseline="-25000" dirty="0">
                <a:solidFill>
                  <a:srgbClr val="FF0000"/>
                </a:solidFill>
              </a:rPr>
              <a:t>5</a:t>
            </a:r>
            <a:r>
              <a:rPr lang="en" sz="1600" b="1" dirty="0">
                <a:solidFill>
                  <a:srgbClr val="FF0000"/>
                </a:solidFill>
              </a:rPr>
              <a:t>,I</a:t>
            </a:r>
            <a:r>
              <a:rPr lang="en" sz="1600" b="1" baseline="-25000" dirty="0">
                <a:solidFill>
                  <a:srgbClr val="FF0000"/>
                </a:solidFill>
              </a:rPr>
              <a:t>3</a:t>
            </a:r>
            <a:r>
              <a:rPr lang="en" sz="1600" b="1" dirty="0">
                <a:solidFill>
                  <a:srgbClr val="FF0000"/>
                </a:solidFill>
              </a:rPr>
              <a:t>:3)}</a:t>
            </a:r>
            <a:endParaRPr sz="1600" b="1" dirty="0">
              <a:solidFill>
                <a:srgbClr val="FF0000"/>
              </a:solidFill>
            </a:endParaRPr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Char char="➔"/>
            </a:pPr>
            <a:r>
              <a:rPr lang="en" sz="1600" b="1" dirty="0">
                <a:solidFill>
                  <a:srgbClr val="FF0000"/>
                </a:solidFill>
              </a:rPr>
              <a:t>{(I</a:t>
            </a:r>
            <a:r>
              <a:rPr lang="en" sz="1600" b="1" baseline="-25000" dirty="0">
                <a:solidFill>
                  <a:srgbClr val="FF0000"/>
                </a:solidFill>
              </a:rPr>
              <a:t>1</a:t>
            </a:r>
            <a:r>
              <a:rPr lang="en" sz="1600" b="1" dirty="0">
                <a:solidFill>
                  <a:srgbClr val="FF0000"/>
                </a:solidFill>
              </a:rPr>
              <a:t>,I</a:t>
            </a:r>
            <a:r>
              <a:rPr lang="en" sz="1600" b="1" baseline="-25000" dirty="0">
                <a:solidFill>
                  <a:srgbClr val="FF0000"/>
                </a:solidFill>
              </a:rPr>
              <a:t>3</a:t>
            </a:r>
            <a:r>
              <a:rPr lang="en" sz="1600" b="1" dirty="0">
                <a:solidFill>
                  <a:srgbClr val="FF0000"/>
                </a:solidFill>
              </a:rPr>
              <a:t>,I</a:t>
            </a:r>
            <a:r>
              <a:rPr lang="en" sz="1600" b="1" baseline="-25000" dirty="0">
                <a:solidFill>
                  <a:srgbClr val="FF0000"/>
                </a:solidFill>
              </a:rPr>
              <a:t>4</a:t>
            </a:r>
            <a:r>
              <a:rPr lang="en" sz="1600" b="1" dirty="0">
                <a:solidFill>
                  <a:srgbClr val="FF0000"/>
                </a:solidFill>
              </a:rPr>
              <a:t>:2), (I</a:t>
            </a:r>
            <a:r>
              <a:rPr lang="en" sz="1600" b="1" baseline="-25000" dirty="0">
                <a:solidFill>
                  <a:srgbClr val="FF0000"/>
                </a:solidFill>
              </a:rPr>
              <a:t>2</a:t>
            </a:r>
            <a:r>
              <a:rPr lang="en" sz="1600" b="1" dirty="0">
                <a:solidFill>
                  <a:srgbClr val="FF0000"/>
                </a:solidFill>
              </a:rPr>
              <a:t>,I</a:t>
            </a:r>
            <a:r>
              <a:rPr lang="en" sz="1600" b="1" baseline="-25000" dirty="0">
                <a:solidFill>
                  <a:srgbClr val="FF0000"/>
                </a:solidFill>
              </a:rPr>
              <a:t>3</a:t>
            </a:r>
            <a:r>
              <a:rPr lang="en" sz="1600" b="1" dirty="0">
                <a:solidFill>
                  <a:srgbClr val="FF0000"/>
                </a:solidFill>
              </a:rPr>
              <a:t>,I</a:t>
            </a:r>
            <a:r>
              <a:rPr lang="en" sz="1600" b="1" baseline="-25000" dirty="0">
                <a:solidFill>
                  <a:srgbClr val="FF0000"/>
                </a:solidFill>
              </a:rPr>
              <a:t>5</a:t>
            </a:r>
            <a:r>
              <a:rPr lang="en" sz="1600" b="1" dirty="0">
                <a:solidFill>
                  <a:srgbClr val="FF0000"/>
                </a:solidFill>
              </a:rPr>
              <a:t> :2), (I</a:t>
            </a:r>
            <a:r>
              <a:rPr lang="en" sz="1600" b="1" baseline="-25000" dirty="0">
                <a:solidFill>
                  <a:srgbClr val="FF0000"/>
                </a:solidFill>
              </a:rPr>
              <a:t>4</a:t>
            </a:r>
            <a:r>
              <a:rPr lang="en" sz="1600" b="1" dirty="0">
                <a:solidFill>
                  <a:srgbClr val="FF0000"/>
                </a:solidFill>
              </a:rPr>
              <a:t>,I</a:t>
            </a:r>
            <a:r>
              <a:rPr lang="en" sz="1600" b="1" baseline="-25000" dirty="0">
                <a:solidFill>
                  <a:srgbClr val="FF0000"/>
                </a:solidFill>
              </a:rPr>
              <a:t>3</a:t>
            </a:r>
            <a:r>
              <a:rPr lang="en" sz="1600" b="1" dirty="0">
                <a:solidFill>
                  <a:srgbClr val="FF0000"/>
                </a:solidFill>
              </a:rPr>
              <a:t>,I</a:t>
            </a:r>
            <a:r>
              <a:rPr lang="en" sz="1600" b="1" baseline="-25000" dirty="0">
                <a:solidFill>
                  <a:srgbClr val="FF0000"/>
                </a:solidFill>
              </a:rPr>
              <a:t>5</a:t>
            </a:r>
            <a:r>
              <a:rPr lang="en" sz="1600" b="1" dirty="0">
                <a:solidFill>
                  <a:srgbClr val="FF0000"/>
                </a:solidFill>
              </a:rPr>
              <a:t> :2)}</a:t>
            </a:r>
            <a:endParaRPr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Experimental results</a:t>
            </a:r>
            <a:endParaRPr/>
          </a:p>
        </p:txBody>
      </p:sp>
      <p:pic>
        <p:nvPicPr>
          <p:cNvPr id="115" name="Google Shape;11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006250"/>
            <a:ext cx="4184700" cy="298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28400" y="2006250"/>
            <a:ext cx="4502101" cy="298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Advantages and future growth</a:t>
            </a:r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1"/>
          </p:nvPr>
        </p:nvSpPr>
        <p:spPr>
          <a:xfrm>
            <a:off x="729450" y="1915400"/>
            <a:ext cx="7688700" cy="24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Reduces the I/O operations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Low complexity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Hash table for the fast lookup and avoids recursive mining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Reduce time and memory consumption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Future - Improve in parallelization</a:t>
            </a:r>
            <a:endParaRPr sz="1600"/>
          </a:p>
        </p:txBody>
      </p:sp>
      <p:sp>
        <p:nvSpPr>
          <p:cNvPr id="123" name="Google Shape;123;p18"/>
          <p:cNvSpPr txBox="1"/>
          <p:nvPr/>
        </p:nvSpPr>
        <p:spPr>
          <a:xfrm>
            <a:off x="926275" y="4544150"/>
            <a:ext cx="649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Reference</a:t>
            </a:r>
            <a:r>
              <a:rPr lang="en" b="1">
                <a:latin typeface="Lato"/>
                <a:ea typeface="Lato"/>
                <a:cs typeface="Lato"/>
                <a:sym typeface="Lato"/>
              </a:rPr>
              <a:t>: </a:t>
            </a:r>
            <a:r>
              <a:rPr lang="en" u="sng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https://doi.org/10.1051/matecconf/201818910012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On-screen Show (16:9)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Lato</vt:lpstr>
      <vt:lpstr>Arial</vt:lpstr>
      <vt:lpstr>Raleway</vt:lpstr>
      <vt:lpstr>Streamline</vt:lpstr>
      <vt:lpstr>Improvement of FP-Growth algorithm</vt:lpstr>
      <vt:lpstr>Why improvement?</vt:lpstr>
      <vt:lpstr>Approach - Improve using adjacency table</vt:lpstr>
      <vt:lpstr>Implementation - Generation of adjacency table</vt:lpstr>
      <vt:lpstr>Experimental results</vt:lpstr>
      <vt:lpstr>Advantages and future growth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Improvement of FP-Growth algorithm</dc:title>
  <dc:creator>Rakesh Hebsur</dc:creator>
  <cp:lastModifiedBy>avyay rao</cp:lastModifiedBy>
  <cp:revision>2</cp:revision>
  <dcterms:modified xsi:type="dcterms:W3CDTF">2022-02-13T03:41:35Z</dcterms:modified>
</cp:coreProperties>
</file>