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010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1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9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112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8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9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9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3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A white 3D rendering of triangles as background">
            <a:extLst>
              <a:ext uri="{FF2B5EF4-FFF2-40B4-BE49-F238E27FC236}">
                <a16:creationId xmlns:a16="http://schemas.microsoft.com/office/drawing/2014/main" id="{175031D5-A3B5-4E0E-89B7-E5EF1AF848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2"/>
          <a:stretch/>
        </p:blipFill>
        <p:spPr>
          <a:xfrm>
            <a:off x="20" y="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1F0FB2-970E-4EE1-8C5E-815395C06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2425763"/>
            <a:ext cx="9921626" cy="2006473"/>
          </a:xfrm>
        </p:spPr>
        <p:txBody>
          <a:bodyPr anchor="t">
            <a:normAutofit fontScale="90000"/>
          </a:bodyPr>
          <a:lstStyle/>
          <a:p>
            <a:r>
              <a:rPr lang="en-US" sz="5300" b="1" i="0" dirty="0">
                <a:solidFill>
                  <a:srgbClr val="292929"/>
                </a:solidFill>
                <a:effectLst/>
                <a:latin typeface="sohne"/>
              </a:rPr>
              <a:t>Steps</a:t>
            </a:r>
            <a:r>
              <a:rPr lang="en-US" sz="4800" b="1" i="0" dirty="0">
                <a:solidFill>
                  <a:srgbClr val="292929"/>
                </a:solidFill>
                <a:effectLst/>
                <a:latin typeface="sohne"/>
              </a:rPr>
              <a:t> involved in  Association Rule Mining</a:t>
            </a:r>
            <a:br>
              <a:rPr lang="en-US" b="1" i="0" dirty="0">
                <a:solidFill>
                  <a:srgbClr val="292929"/>
                </a:solidFill>
                <a:effectLst/>
                <a:latin typeface="sohne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D03C6-7399-4445-8F7F-28DE83FA7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0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7459-C77B-4AAF-90A2-B4DC094B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6DB95-FCDA-48BD-903D-9DC1027E4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0" dirty="0">
                <a:solidFill>
                  <a:srgbClr val="292929"/>
                </a:solidFill>
                <a:effectLst/>
                <a:latin typeface="sohne"/>
              </a:rPr>
              <a:t>Step 1: Find all frequent </a:t>
            </a:r>
            <a:r>
              <a:rPr lang="en-US" sz="2800" b="1" i="0" dirty="0" err="1">
                <a:solidFill>
                  <a:srgbClr val="292929"/>
                </a:solidFill>
                <a:effectLst/>
                <a:latin typeface="sohne"/>
              </a:rPr>
              <a:t>itemsets</a:t>
            </a:r>
            <a:r>
              <a:rPr lang="en-US" sz="2800" b="1" i="0" dirty="0">
                <a:solidFill>
                  <a:srgbClr val="292929"/>
                </a:solidFill>
                <a:effectLst/>
                <a:latin typeface="sohne"/>
              </a:rPr>
              <a:t>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 itemset is a set of items that occurs in a shopping basket.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example, [bread, butter, eggs] is an itemset from a supermarket database.: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support count: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support count of an item is defined as the frequency of the item in the dataset.</a:t>
            </a:r>
          </a:p>
        </p:txBody>
      </p:sp>
    </p:spTree>
    <p:extLst>
      <p:ext uri="{BB962C8B-B14F-4D97-AF65-F5344CB8AC3E}">
        <p14:creationId xmlns:p14="http://schemas.microsoft.com/office/powerpoint/2010/main" val="13604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B603-0538-4392-8ECC-71368D54D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4089400"/>
            <a:ext cx="9692640" cy="1325562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rgbClr val="75757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  <a:r>
              <a:rPr lang="en-US" sz="2000" b="0" i="0" dirty="0" err="1">
                <a:solidFill>
                  <a:srgbClr val="75757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Itemsets</a:t>
            </a:r>
            <a:r>
              <a:rPr lang="en-US" sz="2000" b="0" i="0" dirty="0">
                <a:solidFill>
                  <a:srgbClr val="75757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their respective support counts.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3F4F72-A19A-4CE2-A5CF-0CB1DEFDB8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56" y="592138"/>
            <a:ext cx="9971459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740DB-5AE0-4333-A427-003BAD25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Support </a:t>
            </a:r>
            <a:r>
              <a:rPr lang="en-US" sz="2000" b="0" i="1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an itemset is the frequency of the itemset with respect to the number of transactions.</a:t>
            </a:r>
            <a:br>
              <a:rPr lang="en-US" i="1" dirty="0">
                <a:solidFill>
                  <a:srgbClr val="292929"/>
                </a:solidFill>
                <a:latin typeface="char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860B-E494-4C21-91D5-5FFAE3515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772" y="3429000"/>
            <a:ext cx="8595360" cy="429253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6383903-453B-41F0-8E78-6FBF61EA4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268" y="1492250"/>
            <a:ext cx="59340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97B6BA84-C726-4985-9E7F-AE408514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218" y="3029903"/>
            <a:ext cx="59531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58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EBD5-8FA8-402D-963B-9C67B7737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172" y="353060"/>
            <a:ext cx="9692640" cy="1325562"/>
          </a:xfrm>
        </p:spPr>
        <p:txBody>
          <a:bodyPr>
            <a:normAutofit fontScale="90000"/>
          </a:bodyPr>
          <a:lstStyle/>
          <a:p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br>
              <a:rPr lang="en-US" sz="2000" b="1" i="0" dirty="0">
                <a:solidFill>
                  <a:srgbClr val="292929"/>
                </a:solidFill>
                <a:effectLst/>
                <a:latin typeface="sohne"/>
              </a:rPr>
            </a:br>
            <a:r>
              <a:rPr lang="en-US" sz="2200" b="1" i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Step 2: Generate strong association rules from the frequent </a:t>
            </a:r>
            <a:r>
              <a:rPr lang="en-US" sz="2200" b="1" i="0" dirty="0" err="1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itemsets</a:t>
            </a:r>
            <a:r>
              <a:rPr lang="en-US" sz="2200" b="1" i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1000" b="1" i="0" dirty="0">
                <a:solidFill>
                  <a:srgbClr val="292929"/>
                </a:solidFill>
                <a:effectLst/>
                <a:latin typeface="sohne"/>
              </a:rPr>
            </a:b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6ECB-2B39-4732-AED4-ECD1DB5F6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endParaRPr lang="en-US" sz="2000" b="0" i="0" dirty="0">
              <a:solidFill>
                <a:srgbClr val="2929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2929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0" i="0" dirty="0">
              <a:solidFill>
                <a:srgbClr val="2929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0" i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Association rules are generated by building associations from frequent </a:t>
            </a:r>
            <a:r>
              <a:rPr lang="en-US" sz="2000" b="0" i="0" dirty="0" err="1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itemsets</a:t>
            </a:r>
            <a:r>
              <a:rPr lang="en-US" sz="2000" b="0" i="0" dirty="0">
                <a:solidFill>
                  <a:srgbClr val="2929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generated in step 1. This uses a measure called confidence to find strong associations. This has been covered in the example section.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2959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34</TotalTime>
  <Words>160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Schoolbook</vt:lpstr>
      <vt:lpstr>charter</vt:lpstr>
      <vt:lpstr>sohne</vt:lpstr>
      <vt:lpstr>Wingdings 2</vt:lpstr>
      <vt:lpstr>View</vt:lpstr>
      <vt:lpstr>Steps involved in  Association Rule Mining </vt:lpstr>
      <vt:lpstr>PowerPoint Presentation</vt:lpstr>
      <vt:lpstr>                                   Itemsets and their respective support counts.</vt:lpstr>
      <vt:lpstr>Support of an itemset is the frequency of the itemset with respect to the number of transactions. </vt:lpstr>
      <vt:lpstr>                 Step 2: Generate strong association rules from the frequent itemsets.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involved in  Association Rule Mining </dc:title>
  <dc:creator>Venkata Bhargavi Aynala</dc:creator>
  <cp:lastModifiedBy>Venkata Bhargavi Aynala</cp:lastModifiedBy>
  <cp:revision>1</cp:revision>
  <dcterms:created xsi:type="dcterms:W3CDTF">2022-01-28T04:35:54Z</dcterms:created>
  <dcterms:modified xsi:type="dcterms:W3CDTF">2022-01-28T05:10:29Z</dcterms:modified>
</cp:coreProperties>
</file>