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2" r:id="rId4"/>
    <p:sldId id="263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C3BB8-27C6-4710-B927-F821F3605875}" v="5" dt="2022-01-29T00:24:00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93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kat Bachu" userId="5be19fddbe27c76d" providerId="LiveId" clId="{D8BC3BB8-27C6-4710-B927-F821F3605875}"/>
    <pc:docChg chg="custSel addSld modSld sldOrd">
      <pc:chgData name="Venkat Bachu" userId="5be19fddbe27c76d" providerId="LiveId" clId="{D8BC3BB8-27C6-4710-B927-F821F3605875}" dt="2022-01-29T00:25:52.481" v="88" actId="478"/>
      <pc:docMkLst>
        <pc:docMk/>
      </pc:docMkLst>
      <pc:sldChg chg="addSp delSp modSp mod delAnim">
        <pc:chgData name="Venkat Bachu" userId="5be19fddbe27c76d" providerId="LiveId" clId="{D8BC3BB8-27C6-4710-B927-F821F3605875}" dt="2022-01-29T00:25:48.797" v="87" actId="478"/>
        <pc:sldMkLst>
          <pc:docMk/>
          <pc:sldMk cId="1344411562" sldId="261"/>
        </pc:sldMkLst>
        <pc:spChg chg="add del mod">
          <ac:chgData name="Venkat Bachu" userId="5be19fddbe27c76d" providerId="LiveId" clId="{D8BC3BB8-27C6-4710-B927-F821F3605875}" dt="2022-01-29T00:23:07.514" v="84" actId="478"/>
          <ac:spMkLst>
            <pc:docMk/>
            <pc:sldMk cId="1344411562" sldId="261"/>
            <ac:spMk id="6" creationId="{4374DE98-7FEA-4986-A70E-958F2DD6F0D2}"/>
          </ac:spMkLst>
        </pc:spChg>
        <pc:inkChg chg="del">
          <ac:chgData name="Venkat Bachu" userId="5be19fddbe27c76d" providerId="LiveId" clId="{D8BC3BB8-27C6-4710-B927-F821F3605875}" dt="2022-01-29T00:25:48.797" v="87" actId="478"/>
          <ac:inkMkLst>
            <pc:docMk/>
            <pc:sldMk cId="1344411562" sldId="261"/>
            <ac:inkMk id="18" creationId="{5EDB1AFA-E36E-4F12-AA5A-134A89529599}"/>
          </ac:inkMkLst>
        </pc:inkChg>
      </pc:sldChg>
      <pc:sldChg chg="delSp mod delAnim">
        <pc:chgData name="Venkat Bachu" userId="5be19fddbe27c76d" providerId="LiveId" clId="{D8BC3BB8-27C6-4710-B927-F821F3605875}" dt="2022-01-29T00:25:52.481" v="88" actId="478"/>
        <pc:sldMkLst>
          <pc:docMk/>
          <pc:sldMk cId="2825026073" sldId="262"/>
        </pc:sldMkLst>
        <pc:inkChg chg="del">
          <ac:chgData name="Venkat Bachu" userId="5be19fddbe27c76d" providerId="LiveId" clId="{D8BC3BB8-27C6-4710-B927-F821F3605875}" dt="2022-01-29T00:25:52.481" v="88" actId="478"/>
          <ac:inkMkLst>
            <pc:docMk/>
            <pc:sldMk cId="2825026073" sldId="262"/>
            <ac:inkMk id="22" creationId="{8127335B-B3FA-426A-B919-19E861624CCB}"/>
          </ac:inkMkLst>
        </pc:inkChg>
      </pc:sldChg>
      <pc:sldChg chg="addSp delSp modSp new mod ord modTransition modAnim">
        <pc:chgData name="Venkat Bachu" userId="5be19fddbe27c76d" providerId="LiveId" clId="{D8BC3BB8-27C6-4710-B927-F821F3605875}" dt="2022-01-29T00:23:51.367" v="86"/>
        <pc:sldMkLst>
          <pc:docMk/>
          <pc:sldMk cId="415824835" sldId="266"/>
        </pc:sldMkLst>
        <pc:spChg chg="mod">
          <ac:chgData name="Venkat Bachu" userId="5be19fddbe27c76d" providerId="LiveId" clId="{D8BC3BB8-27C6-4710-B927-F821F3605875}" dt="2022-01-29T00:21:38.063" v="44" actId="20577"/>
          <ac:spMkLst>
            <pc:docMk/>
            <pc:sldMk cId="415824835" sldId="266"/>
            <ac:spMk id="2" creationId="{5602DD92-FD23-4742-8418-E10FCA806F89}"/>
          </ac:spMkLst>
        </pc:spChg>
        <pc:spChg chg="del">
          <ac:chgData name="Venkat Bachu" userId="5be19fddbe27c76d" providerId="LiveId" clId="{D8BC3BB8-27C6-4710-B927-F821F3605875}" dt="2022-01-29T00:21:20.082" v="4" actId="478"/>
          <ac:spMkLst>
            <pc:docMk/>
            <pc:sldMk cId="415824835" sldId="266"/>
            <ac:spMk id="3" creationId="{1CEA1169-DA4E-46E0-B0B4-99E25FBD8D49}"/>
          </ac:spMkLst>
        </pc:spChg>
        <pc:spChg chg="add mod">
          <ac:chgData name="Venkat Bachu" userId="5be19fddbe27c76d" providerId="LiveId" clId="{D8BC3BB8-27C6-4710-B927-F821F3605875}" dt="2022-01-29T00:22:22.443" v="83" actId="20577"/>
          <ac:spMkLst>
            <pc:docMk/>
            <pc:sldMk cId="415824835" sldId="266"/>
            <ac:spMk id="4" creationId="{A4D06F26-F210-40D9-B4CE-FD8F63BF7488}"/>
          </ac:spMkLst>
        </pc:spChg>
        <pc:picChg chg="add del mod">
          <ac:chgData name="Venkat Bachu" userId="5be19fddbe27c76d" providerId="LiveId" clId="{D8BC3BB8-27C6-4710-B927-F821F3605875}" dt="2022-01-29T00:23:51.367" v="86"/>
          <ac:picMkLst>
            <pc:docMk/>
            <pc:sldMk cId="415824835" sldId="266"/>
            <ac:picMk id="5" creationId="{21EBB6C6-20DC-47B8-A39D-764E423D4040}"/>
          </ac:picMkLst>
        </pc:picChg>
      </pc:sldChg>
    </pc:docChg>
  </pc:docChgLst>
</pc:chgInfo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2-01-28T06:02:15.6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950">
    <iact:property name="dataType"/>
    <iact:actionData xml:id="d0">
      <inkml:trace xmlns:inkml="http://www.w3.org/2003/InkML" xml:id="stk0" contextRef="#ctx0" brushRef="#br0">2866 8016 0,'25'0'266,"1"0"-259,-1 0 6,26 0-12,50 0 15,-25 0 1,1 0 0,-27 0-1,1 0 1,0 0 0,25 0 0,51 0 0,-77 0-2,103 0 2,-27 26-1,1-26 2,-25 0-2,-52 0 1,27 0 0,49 0-1,103 0 0,-102 0 2,25 0-2,51 0 0,-51 0 1,76 0 0,-25 0 0,-51 0-1,127 0 1,-101 0 0,-26 0-1,26 0 1,-77 0 0,52 0-1,-52 0 1,-25 0 0,0 0 0,-50 0-1,50 0 0,0 0 1</inkml:trace>
    </iact:actionData>
  </iact:action>
  <iact:action type="add" startTime="7701">
    <iact:property name="dataType"/>
    <iact:actionData xml:id="d1">
      <inkml:trace xmlns:inkml="http://www.w3.org/2003/InkML" xml:id="stk1" contextRef="#ctx0" brushRef="#br0">18493 8930 0,'25'0'205,"77"0"-186,-26 0-2,0 25-17,127-25 16,25 0 1,77 0-1,-77 0 1,-25 0 0,25 0-1,-126 0 1,50 0-1,-25 0 2,0 0-1,152 0-1,-127 0 1,127 0-1,-76 0 1,-51 0-1,152 0 1,-126 0 0,25 0 0,76 0-1,-101 0 1,101 0-1,-178-25-15,102-1 15,0 1 1,76-1 0,-51 1-2,51 25 2,26-51 0,-102 51 0,-76 0 0,-1 0-1,27 0 1,24 0 0,-50 0 0,0 0-1,76-25 1,-76 25 0,126 0-1,-50-25 1,-50 25 0,-1 0-1,-127 0 1,0 0-1,1 0 2,50 0 215,51 0-232,25 0 15,-25 0 1,-26 0-1,-75 0 1,177 0 260,76 0-270,25 0 8,-25 0 3,-101-26-2,-153 26 1</inkml:trace>
    </iact:actionData>
  </iact:action>
  <iact:action type="add" startTime="9109">
    <iact:property name="dataType"/>
    <iact:actionData xml:id="d2">
      <inkml:trace xmlns:inkml="http://www.w3.org/2003/InkML" xml:id="stk2" contextRef="#ctx0" brushRef="#br0">20979 7560 0,'0'51'267,"0"50"-251,0-50 2,25 101-16,-25-101 13,0-26 19,0 26-7,0 76-19,0-1 6,0-24 3,0-51 0,0-26 32,0 0-14,0 1 80</inkml:trace>
    </iact:actionData>
  </iact:action>
  <iact:action type="add" startTime="12182">
    <iact:property name="dataType"/>
    <iact:actionData xml:id="d3">
      <inkml:trace xmlns:inkml="http://www.w3.org/2003/InkML" xml:id="stk3" contextRef="#ctx0" brushRef="#br0">21004 7560 0,'0'-51'261,"0"-25"-261,0 51 34,0-1-33,0-24 15,26 24 1,24 1 0,-24-1-1,-1 1 2,1 25-3,-1-25 1,26 25 0,-26 0 1,26 0 0,25 0 0,-51 25 0,26 0 0,-26-25-1,26 26 1,-26 50-1,1 0 1,-1-51-1,1 1 2,-26 50-2,0 25 2,0-75-3,0 24 2,-26 26 0,1 1-1,25-52 1,-51 51 0,26-25-1,-1-26 1,1-25-16,0 25 15,25 26 1,-26-51-1,1 26 1,-1-26-1,-24 25 1,24-25-17,1 25 17,-76-25 0,24 0-1,52 0 1,0 0 0,-1 0 66,1 0-62</inkml:trace>
    </iact:actionData>
  </iact:action>
  <iact:action type="add" startTime="14415">
    <iact:property name="dataType"/>
    <iact:actionData xml:id="d4">
      <inkml:trace xmlns:inkml="http://www.w3.org/2003/InkML" xml:id="stk4" contextRef="#ctx0" brushRef="#br0">21004 8448 0,'0'25'262,"0"51"-245,0-51 0,0 1-1,0-1-15,0 1 17,0-1 29,0 0 37,0 1 66,0-1-100,0 0-16,0 1 65,0-1-48,0 0 36</inkml:trace>
    </iact:actionData>
  </iact:action>
  <iact:action type="add" startTime="16753">
    <iact:property name="dataType"/>
    <iact:actionData xml:id="d5">
      <inkml:trace xmlns:inkml="http://www.w3.org/2003/InkML" xml:id="stk5" contextRef="#ctx0" brushRef="#br0">22349 7027 0,'-26'25'275,"1"-25"-274,0 26 15,-26 25 2,26-26-4,-1 51 3,1-25 0,0-26 0,-1 1-1,26 24 1,-51 26 0,26 26 0,0 25-1,25-102-16,-26 26 17,1-26 0,25 26-1,0-26 0,0 26 1,0 25 0,0-25 0,0-26 0,0 0 9,-25-25-18,25 51 7,0 0 2,0-26 0,0 1 0,0-1 0,0 0-1,0 26 0,0-25 1,25 100 0,0-75 0,1-26 0,-26 1-1,50-1 2,-24 1 14,-26-1-30,25 0 13,1 1 1,-1-1 2,0-25-2,1 0 0,-1 0 1,0 51-1,1-26 2,-1-25-2,-25 25 0,25-25 2,1 0-2,-26 26 0,25-26 1,1 0 0,-1 0 49,0 0-49,1 0 0,-1 0-15,0 0 13</inkml:trace>
    </iact:actionData>
  </iact:action>
  <iact:action type="remove" startTime="28597">
    <iact:property name="style" value="instant"/>
    <iact:actionData xml:id="d6" ref="#d3"/>
  </iact:action>
  <iact:action type="remove" startTime="28629">
    <iact:property name="style" value="instant"/>
    <iact:actionData xml:id="d7" ref="#d5"/>
  </iact:action>
  <iact:action type="remove" startTime="28779">
    <iact:property name="style" value="instant"/>
    <iact:actionData xml:id="d8" ref="#d1"/>
  </iact:action>
  <iact:action type="remove" startTime="29296">
    <iact:property name="style" value="instant"/>
    <iact:actionData xml:id="d9" ref="#d2"/>
  </iact:action>
  <iact:action type="remove" startTime="30433">
    <iact:property name="style" value="instant"/>
    <iact:actionData xml:id="d10" ref="#d4"/>
  </iact:action>
  <iact:action type="add" startTime="28347">
    <iact:property name="dataType" value="strokeEraser"/>
    <iact:actionData xml:id="d11">
      <inkml:trace xmlns:inkml="http://www.w3.org/2003/InkML" xml:id="stk6" contextRef="#ctx0" brushRef="#br1">27753 11034 0,'76'102'198,"76"-1"-180,127 204-16,127-1 13,-127-25 19,127 76-17,-152-177-3,-26 25 3,51 76 0,-101-127 50,532 583-32,-558-582-4,-253-229 303,-26 50-317,-127-50-16,-304-101 16,228 24-1,26 1 1,-127-51 0,228 76-2,25 26 3,102-1-3,-25 26 4,-52-50-5,128 126 5,25-26-3,-25 26 406,-1 26-410,-75 126 4,75 0 1,26 102-1,102 50 0,-26-126 1,-51-77 1,-25-76-3,26-25 4,-26 26 24,0-1-2,0-50 256,0-1-263,0-24-17,0-103 0,0 103-1,0 24 34,0 1-34,0 0 1,0-77 0,0-50-2,0-26 35,0 52-16,0 100-16,0 1 16,0 50 231,0 51-248,50-25 1,-50 76-2,0-76 0,0-1 2,51 128-3,0-51 4,-51-26-5,0-75 0,0-52 123,0-50-121,25-25-15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914E-C2A1-443C-B8FB-0337310A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0AC73-1ABE-4829-8F9E-54DB6C823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1043E-A5BC-4DF8-A1B4-3150D1A2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158DE-1AF5-4312-925E-5D62D0D9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62C00-5929-4294-BFD1-A3566E3E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5957-00F3-4D72-AF4C-0B1D48F1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23598-36BF-45BE-A942-C6A4210E8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0759A-87CE-4649-8232-3BF2E998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7B92-8ED9-4455-A202-DE0B6D1F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18E6A-E95E-4DD6-83D4-7920FA8A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7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9C810-C46C-443B-8A79-59D611F57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69BE1-1D06-4D22-94A3-BF4392CDC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FF455-09DE-46B3-B854-C3199FF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31BB6-1C96-45A8-96C2-BD7E12D5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324DA-4697-41AD-A4CF-72E94CDB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3BA8-1264-4AB5-87F7-494C6307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5CCF6-B711-4A16-B967-199F45569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86ACF-AD96-464F-8ABE-E28E9DC3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7A4B9-C291-437D-811E-A23330A3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E6D3F-A5A1-43DF-B202-2AF17449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3142-CE67-4E7B-954B-B6ECC591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54C6-A200-49C8-B300-EE2A267F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6BFDD-01A0-41AD-88FD-B1C251C8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1FB3-2ADE-49E3-89D8-89C871DF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4C1C8-6A49-4F92-B755-FE29B5E6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2D7D-025B-482D-9A17-09EFAF4B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62F4-2C0F-4C5C-86DA-A48DCB944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E8E68-FA86-4112-A07E-BB060EE5D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996EA-09C4-4E47-B3CF-3A805F9D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6530D-FBE9-452F-B388-C443ACC8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18AF0-9D46-47C1-861A-FCC36959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302C-5996-473C-AD84-63C19C63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D0F0C-C45B-457B-B3C5-5F1ACFD0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5F782-CE70-42F0-A2DF-DC3B42D53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08F1E-E334-4813-82DB-533A3EFE4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84ED5-B4F1-4370-844E-1F75330EA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54360-DE83-4BD3-8904-7CF965CD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CB1ED-79F6-49EE-9C78-783CC924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7D52E-3ECF-4666-80ED-8D9726BF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7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1BC7-FC97-47F1-834A-89111F81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94B07-CEAD-4344-80E1-ED04F77AD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13F0C-DE56-46E1-812E-DEB48F85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A684D-BC71-4598-A0BA-4AF3AC59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8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8AA09-333A-4E0F-9FC4-41467BF1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AB5B4-4524-432E-9DFD-EF6FBE84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9D68B-6FD2-45AD-B7DA-134A93B1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6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C96C-69BC-4E0C-8749-90BBA006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2FA14-E38C-4488-8E75-8FB3C4972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C604E-32E2-41B6-B47C-C05B279EB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1CC38-63B8-4BB3-8EF7-6F4BC342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4553D-1009-482E-916C-69D7358D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DC953-08D5-46A4-A3DE-19E62602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1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2043-80C3-4070-875A-EF39A50B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0EBF4-CDAD-429D-B0F0-ADF99A4A5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31049-BE71-4ED2-86B5-1348532C7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711BF-4483-4BC1-AFFE-F15C37C1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852BE-3FE8-4EE1-9756-57E40A55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EFC00-0CB8-4B38-8946-C274F660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B634E-F521-4AF0-B390-F6D37AC0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BA6DD-3E56-4303-90E5-112110A48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B03DC-D39A-4B98-9057-C066BFED6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EDC7-80BB-4074-858D-107CE8A1C8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4743-CD4D-4C76-A117-1F5ACB4A3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4004-135B-4AAB-AC4A-1D9CD707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FC414-052A-49E1-B496-6E34A3FB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microsoft.com/office/2011/relationships/inkAction" Target="../ink/inkAction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DD92-FD23-4742-8418-E10FCA80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353"/>
            <a:ext cx="10515600" cy="1325563"/>
          </a:xfrm>
        </p:spPr>
        <p:txBody>
          <a:bodyPr/>
          <a:lstStyle/>
          <a:p>
            <a:r>
              <a:rPr lang="en-US" dirty="0"/>
              <a:t>Association Rule Mining – Part 2</a:t>
            </a:r>
          </a:p>
        </p:txBody>
      </p:sp>
    </p:spTree>
    <p:extLst>
      <p:ext uri="{BB962C8B-B14F-4D97-AF65-F5344CB8AC3E}">
        <p14:creationId xmlns:p14="http://schemas.microsoft.com/office/powerpoint/2010/main" val="4158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"/>
    </mc:Choice>
    <mc:Fallback xmlns="">
      <p:transition spd="slow" advTm="17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BA52-5C3D-41F0-BF33-A551DAEB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vs Collaborative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E5F7-6EC4-49C6-8F49-F4109326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74" y="2091962"/>
            <a:ext cx="6903720" cy="3396615"/>
          </a:xfrm>
        </p:spPr>
        <p:txBody>
          <a:bodyPr>
            <a:normAutofit/>
          </a:bodyPr>
          <a:lstStyle/>
          <a:p>
            <a:pPr marL="0" marR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292929"/>
                </a:solidFill>
                <a:effectLst/>
                <a:latin typeface="charter"/>
              </a:rPr>
              <a:t>Rules</a:t>
            </a:r>
            <a:r>
              <a:rPr lang="en-US" sz="2500" dirty="0">
                <a:solidFill>
                  <a:srgbClr val="292929"/>
                </a:solidFill>
                <a:effectLst/>
                <a:latin typeface="charter"/>
              </a:rPr>
              <a:t> do not tie back a users’ different transactions over time to identify relationships. List of items with unique transaction IDs (from all users) are studied as one group. </a:t>
            </a:r>
            <a:r>
              <a:rPr lang="en-US" sz="2500" i="1" dirty="0">
                <a:solidFill>
                  <a:srgbClr val="292929"/>
                </a:solidFill>
                <a:effectLst/>
                <a:latin typeface="charter"/>
              </a:rPr>
              <a:t>This is helpful in placement of products on aisles. </a:t>
            </a:r>
            <a:endParaRPr lang="en-US" sz="2500" dirty="0">
              <a:solidFill>
                <a:srgbClr val="292929"/>
              </a:solidFill>
              <a:effectLst/>
              <a:latin typeface="charter"/>
            </a:endParaRPr>
          </a:p>
          <a:p>
            <a:pPr marL="0" marR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292929"/>
                </a:solidFill>
                <a:effectLst/>
                <a:latin typeface="charter"/>
              </a:rPr>
              <a:t>On the other hand, collaborative filtering</a:t>
            </a:r>
            <a:r>
              <a:rPr lang="en-US" sz="2500" dirty="0">
                <a:solidFill>
                  <a:srgbClr val="292929"/>
                </a:solidFill>
                <a:effectLst/>
                <a:latin typeface="charter"/>
              </a:rPr>
              <a:t> ties back all transactions corresponding to a user ID to identify similarity between users’ preferences. </a:t>
            </a:r>
            <a:r>
              <a:rPr lang="en-US" sz="2500" i="1" dirty="0">
                <a:solidFill>
                  <a:srgbClr val="292929"/>
                </a:solidFill>
                <a:effectLst/>
                <a:latin typeface="charter"/>
              </a:rPr>
              <a:t>This is helpful in recommending items on e-commerce websites, recommending songs on </a:t>
            </a:r>
            <a:r>
              <a:rPr lang="en-US" sz="2500" i="1" dirty="0" err="1">
                <a:solidFill>
                  <a:srgbClr val="292929"/>
                </a:solidFill>
                <a:effectLst/>
                <a:latin typeface="charter"/>
              </a:rPr>
              <a:t>spotify</a:t>
            </a:r>
            <a:r>
              <a:rPr lang="en-US" sz="2500" i="1" dirty="0">
                <a:solidFill>
                  <a:srgbClr val="292929"/>
                </a:solidFill>
                <a:effectLst/>
                <a:latin typeface="charter"/>
              </a:rPr>
              <a:t>, etc.</a:t>
            </a:r>
            <a:endParaRPr lang="en-US" sz="2500" dirty="0">
              <a:solidFill>
                <a:srgbClr val="292929"/>
              </a:solidFill>
              <a:effectLst/>
              <a:latin typeface="charter"/>
            </a:endParaRPr>
          </a:p>
          <a:p>
            <a:pPr algn="just"/>
            <a:endParaRPr lang="en-US" sz="2500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F192654C-DB30-4D2C-A426-B61C48CAC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92"/>
    </mc:Choice>
    <mc:Fallback xmlns="">
      <p:transition spd="slow" advTm="4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CCDC-0FC7-4125-B145-4F479EFF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Measures of Effectiveness of the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673C-BBF4-4417-8F88-1B569E59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340" y="2706052"/>
            <a:ext cx="3449320" cy="14458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Confidence</a:t>
            </a: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9635C5C3-FD1F-49BE-9A40-D44DC1396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7"/>
    </mc:Choice>
    <mc:Fallback xmlns="">
      <p:transition spd="slow" advTm="9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0752-0578-4770-AAFC-5F2407C2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Measures of Effectiveness of the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10E6B-D3E0-4B61-8004-0D36B4BD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374265"/>
            <a:ext cx="5623560" cy="246189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Dotum" panose="020B0600000101010101" pitchFamily="34" charset="-127"/>
                <a:ea typeface="Dotum" panose="020B0600000101010101" pitchFamily="34" charset="-127"/>
              </a:rPr>
              <a:t>Support:</a:t>
            </a:r>
          </a:p>
          <a:p>
            <a:pPr marL="457200" lvl="1" indent="0">
              <a:buNone/>
            </a:pPr>
            <a:r>
              <a:rPr lang="en-US" sz="3000" b="0" i="0" dirty="0">
                <a:solidFill>
                  <a:srgbClr val="292929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Support means how much historical data supports your rule</a:t>
            </a:r>
            <a:endParaRPr lang="en-US" sz="3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785091DF-9BDF-49E2-B091-95AD64FCE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91"/>
    </mc:Choice>
    <mc:Fallback xmlns="">
      <p:transition spd="slow" advTm="20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0752-0578-4770-AAFC-5F2407C2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Measures of Effectiveness of the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10E6B-D3E0-4B61-8004-0D36B4BD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2455545"/>
            <a:ext cx="5816600" cy="246189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Dotum" panose="020B0600000101010101" pitchFamily="34" charset="-127"/>
                <a:ea typeface="Dotum" panose="020B0600000101010101" pitchFamily="34" charset="-127"/>
              </a:rPr>
              <a:t>Confidence:</a:t>
            </a:r>
          </a:p>
          <a:p>
            <a:pPr marL="457200" lvl="1" indent="0">
              <a:buNone/>
            </a:pPr>
            <a:r>
              <a:rPr lang="en-US" sz="3000" b="0" i="0" dirty="0">
                <a:solidFill>
                  <a:srgbClr val="292929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Confidence means how confident are we that the rule holds</a:t>
            </a:r>
            <a:endParaRPr lang="en-US" sz="3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7E5C8E0-E261-46F7-A3A0-BD1B3E63181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31760" y="2885760"/>
              <a:ext cx="160776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7E5C8E0-E261-46F7-A3A0-BD1B3E6318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2400" y="2876400"/>
                <a:ext cx="1626480" cy="284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69DD13B-0BC2-41F6-885E-0BB7CD5D6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58"/>
    </mc:Choice>
    <mc:Fallback xmlns="">
      <p:transition spd="slow" advTm="14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524B-3FBC-45D2-A688-EE7A0AC1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Association Rule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2FEC5-D947-4265-BBE0-38625464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4585"/>
            <a:ext cx="6710680" cy="250253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rgbClr val="292929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People who visit webpage X are likely to visit webpage 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rgbClr val="292929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People who have age-group [30,40] &amp; income [&gt;$100k] are likely to own home</a:t>
            </a:r>
          </a:p>
          <a:p>
            <a:endParaRPr lang="en-US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8D06E7CC-2533-4BD0-BD4E-C1D6F2B8A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15"/>
    </mc:Choice>
    <mc:Fallback xmlns="">
      <p:transition spd="slow" advTm="24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171</Words>
  <Application>Microsoft Office PowerPoint</Application>
  <PresentationFormat>Widescreen</PresentationFormat>
  <Paragraphs>16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Dotum</vt:lpstr>
      <vt:lpstr>Arial</vt:lpstr>
      <vt:lpstr>Calibri</vt:lpstr>
      <vt:lpstr>Calibri Light</vt:lpstr>
      <vt:lpstr>charter</vt:lpstr>
      <vt:lpstr>sohne</vt:lpstr>
      <vt:lpstr>Office Theme</vt:lpstr>
      <vt:lpstr>Association Rule Mining – Part 2</vt:lpstr>
      <vt:lpstr>Rules vs Collaborative filtering</vt:lpstr>
      <vt:lpstr>Measures of Effectiveness of the Rule</vt:lpstr>
      <vt:lpstr>Measures of Effectiveness of the Rule</vt:lpstr>
      <vt:lpstr>Measures of Effectiveness of the Rule</vt:lpstr>
      <vt:lpstr>Examples of Association Rule Mining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vs Collaborative filtering</dc:title>
  <dc:creator>Venkat Bachu</dc:creator>
  <cp:lastModifiedBy>avyay rao</cp:lastModifiedBy>
  <cp:revision>4</cp:revision>
  <dcterms:created xsi:type="dcterms:W3CDTF">2022-01-28T20:08:07Z</dcterms:created>
  <dcterms:modified xsi:type="dcterms:W3CDTF">2022-01-31T04:56:07Z</dcterms:modified>
</cp:coreProperties>
</file>