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vsdx" ContentType="application/vnd.ms-visio.drawi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515" r:id="rId2"/>
    <p:sldId id="516" r:id="rId3"/>
    <p:sldId id="545" r:id="rId4"/>
    <p:sldId id="517" r:id="rId5"/>
    <p:sldId id="518" r:id="rId6"/>
    <p:sldId id="519" r:id="rId7"/>
    <p:sldId id="520" r:id="rId8"/>
    <p:sldId id="521" r:id="rId9"/>
    <p:sldId id="522" r:id="rId10"/>
    <p:sldId id="550" r:id="rId11"/>
    <p:sldId id="523" r:id="rId12"/>
    <p:sldId id="524" r:id="rId13"/>
    <p:sldId id="525" r:id="rId14"/>
    <p:sldId id="526" r:id="rId15"/>
    <p:sldId id="554" r:id="rId16"/>
    <p:sldId id="552" r:id="rId17"/>
    <p:sldId id="553" r:id="rId18"/>
    <p:sldId id="551" r:id="rId19"/>
    <p:sldId id="555" r:id="rId20"/>
    <p:sldId id="556" r:id="rId21"/>
    <p:sldId id="654" r:id="rId22"/>
    <p:sldId id="658" r:id="rId23"/>
    <p:sldId id="557" r:id="rId24"/>
    <p:sldId id="561" r:id="rId25"/>
    <p:sldId id="558" r:id="rId26"/>
    <p:sldId id="647" r:id="rId27"/>
    <p:sldId id="648" r:id="rId28"/>
    <p:sldId id="649" r:id="rId29"/>
    <p:sldId id="650" r:id="rId30"/>
    <p:sldId id="651" r:id="rId31"/>
    <p:sldId id="652" r:id="rId32"/>
    <p:sldId id="653" r:id="rId33"/>
    <p:sldId id="659" r:id="rId34"/>
    <p:sldId id="660" r:id="rId35"/>
    <p:sldId id="661" r:id="rId36"/>
    <p:sldId id="662" r:id="rId37"/>
    <p:sldId id="564" r:id="rId38"/>
    <p:sldId id="565" r:id="rId39"/>
    <p:sldId id="566" r:id="rId40"/>
    <p:sldId id="567" r:id="rId41"/>
    <p:sldId id="568" r:id="rId42"/>
    <p:sldId id="569" r:id="rId43"/>
    <p:sldId id="674" r:id="rId44"/>
    <p:sldId id="641" r:id="rId45"/>
    <p:sldId id="570" r:id="rId46"/>
    <p:sldId id="571" r:id="rId47"/>
    <p:sldId id="572" r:id="rId48"/>
    <p:sldId id="573" r:id="rId49"/>
    <p:sldId id="574" r:id="rId50"/>
    <p:sldId id="663" r:id="rId51"/>
    <p:sldId id="664" r:id="rId52"/>
    <p:sldId id="665" r:id="rId53"/>
    <p:sldId id="668" r:id="rId54"/>
    <p:sldId id="586" r:id="rId55"/>
    <p:sldId id="587" r:id="rId56"/>
    <p:sldId id="588" r:id="rId57"/>
    <p:sldId id="589" r:id="rId58"/>
    <p:sldId id="590" r:id="rId59"/>
    <p:sldId id="591" r:id="rId60"/>
    <p:sldId id="592" r:id="rId61"/>
    <p:sldId id="593" r:id="rId62"/>
    <p:sldId id="594" r:id="rId63"/>
    <p:sldId id="669" r:id="rId64"/>
    <p:sldId id="642" r:id="rId65"/>
    <p:sldId id="643" r:id="rId66"/>
    <p:sldId id="644" r:id="rId67"/>
    <p:sldId id="645" r:id="rId68"/>
    <p:sldId id="646" r:id="rId69"/>
    <p:sldId id="601" r:id="rId70"/>
    <p:sldId id="602" r:id="rId71"/>
    <p:sldId id="670" r:id="rId72"/>
    <p:sldId id="604" r:id="rId73"/>
    <p:sldId id="605" r:id="rId74"/>
    <p:sldId id="606" r:id="rId75"/>
    <p:sldId id="607" r:id="rId76"/>
    <p:sldId id="671" r:id="rId77"/>
    <p:sldId id="672" r:id="rId78"/>
    <p:sldId id="608" r:id="rId79"/>
    <p:sldId id="609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23" r:id="rId92"/>
    <p:sldId id="624" r:id="rId93"/>
    <p:sldId id="625" r:id="rId94"/>
    <p:sldId id="626" r:id="rId95"/>
    <p:sldId id="627" r:id="rId96"/>
    <p:sldId id="628" r:id="rId97"/>
    <p:sldId id="629" r:id="rId98"/>
    <p:sldId id="630" r:id="rId99"/>
    <p:sldId id="631" r:id="rId100"/>
    <p:sldId id="632" r:id="rId101"/>
    <p:sldId id="633" r:id="rId102"/>
    <p:sldId id="634" r:id="rId103"/>
    <p:sldId id="635" r:id="rId104"/>
    <p:sldId id="636" r:id="rId105"/>
    <p:sldId id="637" r:id="rId106"/>
    <p:sldId id="638" r:id="rId107"/>
    <p:sldId id="639" r:id="rId108"/>
    <p:sldId id="640" r:id="rId109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1" autoAdjust="0"/>
    <p:restoredTop sz="94551" autoAdjust="0"/>
  </p:normalViewPr>
  <p:slideViewPr>
    <p:cSldViewPr>
      <p:cViewPr varScale="1">
        <p:scale>
          <a:sx n="101" d="100"/>
          <a:sy n="101" d="100"/>
        </p:scale>
        <p:origin x="968" y="20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168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4" Type="http://schemas.openxmlformats.org/officeDocument/2006/relationships/slide" Target="slides/slide17.xml"/><Relationship Id="rId15" Type="http://schemas.openxmlformats.org/officeDocument/2006/relationships/slide" Target="slides/slide20.xml"/><Relationship Id="rId16" Type="http://schemas.openxmlformats.org/officeDocument/2006/relationships/slide" Target="slides/slide21.xml"/><Relationship Id="rId17" Type="http://schemas.openxmlformats.org/officeDocument/2006/relationships/slide" Target="slides/slide22.xml"/><Relationship Id="rId18" Type="http://schemas.openxmlformats.org/officeDocument/2006/relationships/slide" Target="slides/slide23.xml"/><Relationship Id="rId19" Type="http://schemas.openxmlformats.org/officeDocument/2006/relationships/slide" Target="slides/slide24.xml"/><Relationship Id="rId63" Type="http://schemas.openxmlformats.org/officeDocument/2006/relationships/slide" Target="slides/slide84.xml"/><Relationship Id="rId64" Type="http://schemas.openxmlformats.org/officeDocument/2006/relationships/slide" Target="slides/slide85.xml"/><Relationship Id="rId65" Type="http://schemas.openxmlformats.org/officeDocument/2006/relationships/slide" Target="slides/slide86.xml"/><Relationship Id="rId50" Type="http://schemas.openxmlformats.org/officeDocument/2006/relationships/slide" Target="slides/slide60.xml"/><Relationship Id="rId51" Type="http://schemas.openxmlformats.org/officeDocument/2006/relationships/slide" Target="slides/slide61.xml"/><Relationship Id="rId52" Type="http://schemas.openxmlformats.org/officeDocument/2006/relationships/slide" Target="slides/slide62.xml"/><Relationship Id="rId53" Type="http://schemas.openxmlformats.org/officeDocument/2006/relationships/slide" Target="slides/slide64.xml"/><Relationship Id="rId54" Type="http://schemas.openxmlformats.org/officeDocument/2006/relationships/slide" Target="slides/slide65.xml"/><Relationship Id="rId55" Type="http://schemas.openxmlformats.org/officeDocument/2006/relationships/slide" Target="slides/slide66.xml"/><Relationship Id="rId56" Type="http://schemas.openxmlformats.org/officeDocument/2006/relationships/slide" Target="slides/slide68.xml"/><Relationship Id="rId57" Type="http://schemas.openxmlformats.org/officeDocument/2006/relationships/slide" Target="slides/slide69.xml"/><Relationship Id="rId58" Type="http://schemas.openxmlformats.org/officeDocument/2006/relationships/slide" Target="slides/slide70.xml"/><Relationship Id="rId59" Type="http://schemas.openxmlformats.org/officeDocument/2006/relationships/slide" Target="slides/slide72.xml"/><Relationship Id="rId40" Type="http://schemas.openxmlformats.org/officeDocument/2006/relationships/slide" Target="slides/slide45.xml"/><Relationship Id="rId41" Type="http://schemas.openxmlformats.org/officeDocument/2006/relationships/slide" Target="slides/slide46.xml"/><Relationship Id="rId42" Type="http://schemas.openxmlformats.org/officeDocument/2006/relationships/slide" Target="slides/slide47.xml"/><Relationship Id="rId43" Type="http://schemas.openxmlformats.org/officeDocument/2006/relationships/slide" Target="slides/slide48.xml"/><Relationship Id="rId44" Type="http://schemas.openxmlformats.org/officeDocument/2006/relationships/slide" Target="slides/slide49.xml"/><Relationship Id="rId45" Type="http://schemas.openxmlformats.org/officeDocument/2006/relationships/slide" Target="slides/slide50.xml"/><Relationship Id="rId46" Type="http://schemas.openxmlformats.org/officeDocument/2006/relationships/slide" Target="slides/slide52.xml"/><Relationship Id="rId47" Type="http://schemas.openxmlformats.org/officeDocument/2006/relationships/slide" Target="slides/slide53.xml"/><Relationship Id="rId48" Type="http://schemas.openxmlformats.org/officeDocument/2006/relationships/slide" Target="slides/slide58.xml"/><Relationship Id="rId49" Type="http://schemas.openxmlformats.org/officeDocument/2006/relationships/slide" Target="slides/slide59.xml"/><Relationship Id="rId1" Type="http://schemas.openxmlformats.org/officeDocument/2006/relationships/slide" Target="slides/slide2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6.xml"/><Relationship Id="rId5" Type="http://schemas.openxmlformats.org/officeDocument/2006/relationships/slide" Target="slides/slide7.xml"/><Relationship Id="rId6" Type="http://schemas.openxmlformats.org/officeDocument/2006/relationships/slide" Target="slides/slide8.xml"/><Relationship Id="rId7" Type="http://schemas.openxmlformats.org/officeDocument/2006/relationships/slide" Target="slides/slide9.xml"/><Relationship Id="rId8" Type="http://schemas.openxmlformats.org/officeDocument/2006/relationships/slide" Target="slides/slide11.xml"/><Relationship Id="rId9" Type="http://schemas.openxmlformats.org/officeDocument/2006/relationships/slide" Target="slides/slide12.xml"/><Relationship Id="rId30" Type="http://schemas.openxmlformats.org/officeDocument/2006/relationships/slide" Target="slides/slide35.xml"/><Relationship Id="rId31" Type="http://schemas.openxmlformats.org/officeDocument/2006/relationships/slide" Target="slides/slide36.xml"/><Relationship Id="rId32" Type="http://schemas.openxmlformats.org/officeDocument/2006/relationships/slide" Target="slides/slide37.xml"/><Relationship Id="rId33" Type="http://schemas.openxmlformats.org/officeDocument/2006/relationships/slide" Target="slides/slide38.xml"/><Relationship Id="rId34" Type="http://schemas.openxmlformats.org/officeDocument/2006/relationships/slide" Target="slides/slide39.xml"/><Relationship Id="rId35" Type="http://schemas.openxmlformats.org/officeDocument/2006/relationships/slide" Target="slides/slide40.xml"/><Relationship Id="rId36" Type="http://schemas.openxmlformats.org/officeDocument/2006/relationships/slide" Target="slides/slide41.xml"/><Relationship Id="rId37" Type="http://schemas.openxmlformats.org/officeDocument/2006/relationships/slide" Target="slides/slide42.xml"/><Relationship Id="rId38" Type="http://schemas.openxmlformats.org/officeDocument/2006/relationships/slide" Target="slides/slide43.xml"/><Relationship Id="rId39" Type="http://schemas.openxmlformats.org/officeDocument/2006/relationships/slide" Target="slides/slide44.xml"/><Relationship Id="rId20" Type="http://schemas.openxmlformats.org/officeDocument/2006/relationships/slide" Target="slides/slide25.xml"/><Relationship Id="rId21" Type="http://schemas.openxmlformats.org/officeDocument/2006/relationships/slide" Target="slides/slide26.xml"/><Relationship Id="rId22" Type="http://schemas.openxmlformats.org/officeDocument/2006/relationships/slide" Target="slides/slide27.xml"/><Relationship Id="rId23" Type="http://schemas.openxmlformats.org/officeDocument/2006/relationships/slide" Target="slides/slide28.xml"/><Relationship Id="rId24" Type="http://schemas.openxmlformats.org/officeDocument/2006/relationships/slide" Target="slides/slide29.xml"/><Relationship Id="rId25" Type="http://schemas.openxmlformats.org/officeDocument/2006/relationships/slide" Target="slides/slide30.xml"/><Relationship Id="rId26" Type="http://schemas.openxmlformats.org/officeDocument/2006/relationships/slide" Target="slides/slide31.xml"/><Relationship Id="rId27" Type="http://schemas.openxmlformats.org/officeDocument/2006/relationships/slide" Target="slides/slide32.xml"/><Relationship Id="rId28" Type="http://schemas.openxmlformats.org/officeDocument/2006/relationships/slide" Target="slides/slide33.xml"/><Relationship Id="rId29" Type="http://schemas.openxmlformats.org/officeDocument/2006/relationships/slide" Target="slides/slide34.xml"/><Relationship Id="rId60" Type="http://schemas.openxmlformats.org/officeDocument/2006/relationships/slide" Target="slides/slide80.xml"/><Relationship Id="rId61" Type="http://schemas.openxmlformats.org/officeDocument/2006/relationships/slide" Target="slides/slide81.xml"/><Relationship Id="rId62" Type="http://schemas.openxmlformats.org/officeDocument/2006/relationships/slide" Target="slides/slide83.xml"/><Relationship Id="rId10" Type="http://schemas.openxmlformats.org/officeDocument/2006/relationships/slide" Target="slides/slide13.xml"/><Relationship Id="rId11" Type="http://schemas.openxmlformats.org/officeDocument/2006/relationships/slide" Target="slides/slide14.xml"/><Relationship Id="rId12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Relationship Id="rId2" Type="http://schemas.openxmlformats.org/officeDocument/2006/relationships/image" Target="../media/image10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Relationship Id="rId2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4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904" tIns="47955" rIns="95904" bIns="47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587875" cy="344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2707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4400"/>
          </a:xfrm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19" tIns="45356" rIns="90719" bIns="4535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80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261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2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0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0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9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2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87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6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381000" y="6400800"/>
            <a:ext cx="85344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pitchFamily="34" charset="0"/>
              </a:rPr>
              <a:t>02/14/2018		</a:t>
            </a:r>
            <a:r>
              <a:rPr lang="en-US" baseline="0" dirty="0" smtClean="0">
                <a:latin typeface="Arial" pitchFamily="34" charset="0"/>
              </a:rPr>
              <a:t>      </a:t>
            </a:r>
            <a:r>
              <a:rPr lang="en-US" dirty="0" smtClean="0">
                <a:latin typeface="Arial" pitchFamily="34" charset="0"/>
              </a:rPr>
              <a:t>Introduction </a:t>
            </a:r>
            <a:r>
              <a:rPr lang="en-US" dirty="0">
                <a:latin typeface="Arial" pitchFamily="34" charset="0"/>
              </a:rPr>
              <a:t>to Data </a:t>
            </a:r>
            <a:r>
              <a:rPr lang="en-US" dirty="0" smtClean="0">
                <a:latin typeface="Arial" pitchFamily="34" charset="0"/>
              </a:rPr>
              <a:t>Mining,</a:t>
            </a:r>
            <a:r>
              <a:rPr lang="en-US" baseline="0" dirty="0" smtClean="0">
                <a:latin typeface="Arial" pitchFamily="34" charset="0"/>
              </a:rPr>
              <a:t> 2</a:t>
            </a:r>
            <a:r>
              <a:rPr lang="en-US" baseline="30000" dirty="0" smtClean="0">
                <a:latin typeface="Arial" pitchFamily="34" charset="0"/>
              </a:rPr>
              <a:t>nd</a:t>
            </a:r>
            <a:r>
              <a:rPr lang="en-US" baseline="0" dirty="0" smtClean="0">
                <a:latin typeface="Arial" pitchFamily="34" charset="0"/>
              </a:rPr>
              <a:t> Edition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		                        </a:t>
            </a:r>
            <a:r>
              <a:rPr lang="en-US" dirty="0" smtClean="0">
                <a:latin typeface="Arial" pitchFamily="34" charset="0"/>
              </a:rPr>
              <a:t>      </a:t>
            </a:r>
            <a:fld id="{223BB232-E4C6-4DE5-AAB0-9F2D87481F8B}" type="slidenum">
              <a:rPr lang="en-US">
                <a:latin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wmf"/><Relationship Id="rId3" Type="http://schemas.openxmlformats.org/officeDocument/2006/relationships/image" Target="../media/image93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05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10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07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08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package" Target="../embeddings/Microsoft_Visio_Drawing1111.vsdx"/><Relationship Id="rId5" Type="http://schemas.openxmlformats.org/officeDocument/2006/relationships/image" Target="../media/image10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10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wmf"/><Relationship Id="rId3" Type="http://schemas.openxmlformats.org/officeDocument/2006/relationships/image" Target="../media/image6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wmf"/><Relationship Id="rId3" Type="http://schemas.openxmlformats.org/officeDocument/2006/relationships/image" Target="../media/image7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wmf"/><Relationship Id="rId3" Type="http://schemas.openxmlformats.org/officeDocument/2006/relationships/image" Target="../media/image7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75.wmf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85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86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wmf"/><Relationship Id="rId3" Type="http://schemas.openxmlformats.org/officeDocument/2006/relationships/image" Target="../media/image90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wmf"/><Relationship Id="rId3" Type="http://schemas.openxmlformats.org/officeDocument/2006/relationships/image" Target="../media/image94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wmf"/><Relationship Id="rId3" Type="http://schemas.openxmlformats.org/officeDocument/2006/relationships/image" Target="../media/image91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wmf"/><Relationship Id="rId3" Type="http://schemas.openxmlformats.org/officeDocument/2006/relationships/image" Target="../media/image90.w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wmf"/><Relationship Id="rId3" Type="http://schemas.openxmlformats.org/officeDocument/2006/relationships/image" Target="../media/image97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wmf"/><Relationship Id="rId3" Type="http://schemas.openxmlformats.org/officeDocument/2006/relationships/image" Target="../media/image99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wmf"/><Relationship Id="rId3" Type="http://schemas.openxmlformats.org/officeDocument/2006/relationships/image" Target="../media/image101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wmf"/><Relationship Id="rId3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 smtClean="0"/>
              <a:t>Data Mining</a:t>
            </a:r>
            <a:br>
              <a:rPr lang="en-US" altLang="en-US" smtClean="0"/>
            </a:br>
            <a:r>
              <a:rPr lang="en-US" altLang="en-US" smtClean="0"/>
              <a:t>Cluster Analysis: Basic Concepts </a:t>
            </a:r>
            <a:br>
              <a:rPr lang="en-US" altLang="en-US" smtClean="0"/>
            </a:br>
            <a:r>
              <a:rPr lang="en-US" altLang="en-US" smtClean="0"/>
              <a:t>and Algorithms</a:t>
            </a:r>
            <a:endParaRPr lang="en-US" altLang="en-US" sz="280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073275"/>
            <a:ext cx="82296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Lecture Notes for Chapter </a:t>
            </a:r>
            <a:r>
              <a:rPr lang="en-US" altLang="en-US" sz="3200" b="0" dirty="0" smtClean="0"/>
              <a:t>7</a:t>
            </a: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Introduction to Data </a:t>
            </a:r>
            <a:r>
              <a:rPr lang="en-US" altLang="en-US" sz="3200" b="0" dirty="0" smtClean="0"/>
              <a:t>Mining, 2</a:t>
            </a:r>
            <a:r>
              <a:rPr lang="en-US" altLang="en-US" sz="3200" b="0" baseline="30000" dirty="0" smtClean="0"/>
              <a:t>nd</a:t>
            </a:r>
            <a:r>
              <a:rPr lang="en-US" altLang="en-US" sz="3200" b="0" dirty="0" smtClean="0"/>
              <a:t> Edition</a:t>
            </a: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Tan, Steinbach, </a:t>
            </a:r>
            <a:r>
              <a:rPr lang="en-US" altLang="en-US" sz="2800" b="0" dirty="0" smtClean="0"/>
              <a:t>Karpatne, Kumar</a:t>
            </a:r>
            <a:endParaRPr lang="en-US" altLang="en-US" sz="2800" b="0" dirty="0"/>
          </a:p>
          <a:p>
            <a:pPr algn="ctr"/>
            <a:endParaRPr lang="en-US" altLang="en-US" sz="1600" b="0" dirty="0"/>
          </a:p>
          <a:p>
            <a:pPr algn="ctr"/>
            <a:endParaRPr lang="en-US" altLang="en-US" sz="1600" b="0" dirty="0"/>
          </a:p>
          <a:p>
            <a:endParaRPr lang="en-US" altLang="en-US" sz="2000" b="0" dirty="0"/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2053" name="Rectangle 8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4" name="Rectangle 9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Clusters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 Well-separated clusters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 Center-based clusters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 Contiguous clusters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 Density-based clusters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Property or Conceptual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Described by an Objective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altLang="en-US" sz="2400" smtClean="0"/>
              <a:t>Need a framework to interpret any measure. </a:t>
            </a:r>
          </a:p>
          <a:p>
            <a:pPr marL="990600" lvl="1" indent="-533400"/>
            <a:r>
              <a:rPr lang="en-US" altLang="en-US" sz="1800" smtClean="0"/>
              <a:t>For example, if our measure of evaluation has the value, 10, is that good, fair, or poor?</a:t>
            </a:r>
          </a:p>
          <a:p>
            <a:pPr marL="533400" indent="-533400"/>
            <a:r>
              <a:rPr lang="en-US" altLang="en-US" sz="2400" smtClean="0"/>
              <a:t>Statistics provide a framework for cluster validity</a:t>
            </a:r>
          </a:p>
          <a:p>
            <a:pPr marL="990600" lvl="1" indent="-533400"/>
            <a:r>
              <a:rPr lang="en-US" altLang="en-US" sz="1800" smtClean="0"/>
              <a:t>The more “atypical” a clustering result is, the more likely it represents valid structure in the data</a:t>
            </a:r>
          </a:p>
          <a:p>
            <a:pPr marL="990600" lvl="1" indent="-533400"/>
            <a:r>
              <a:rPr lang="en-US" altLang="en-US" sz="1800" smtClean="0"/>
              <a:t>Can compare the values of an index that result from random data or clusterings to those of a clustering result.</a:t>
            </a:r>
          </a:p>
          <a:p>
            <a:pPr marL="1371600" lvl="2" indent="-457200"/>
            <a:r>
              <a:rPr lang="en-US" altLang="en-US" sz="1600" smtClean="0"/>
              <a:t>If the value of the index is unlikely, then the cluster results are valid</a:t>
            </a:r>
          </a:p>
          <a:p>
            <a:pPr marL="990600" lvl="1" indent="-533400"/>
            <a:r>
              <a:rPr lang="en-US" altLang="en-US" sz="1800" smtClean="0"/>
              <a:t>These approaches are more complicated and harder to understand.</a:t>
            </a:r>
          </a:p>
          <a:p>
            <a:pPr marL="533400" indent="-533400"/>
            <a:r>
              <a:rPr lang="en-US" altLang="en-US" sz="2400" smtClean="0"/>
              <a:t>For comparing the results of two different sets of cluster analyses, a framework is less necessary.</a:t>
            </a:r>
          </a:p>
          <a:p>
            <a:pPr marL="990600" lvl="1" indent="-533400"/>
            <a:r>
              <a:rPr lang="en-US" altLang="en-US" sz="1800" smtClean="0"/>
              <a:t>However, there is the question of whether the difference between two index values is significant</a:t>
            </a:r>
          </a:p>
          <a:p>
            <a:pPr marL="533400" indent="-533400"/>
            <a:endParaRPr lang="en-US" altLang="en-US" sz="2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Framework for Cluster Validity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3200" smtClean="0"/>
              <a:t>Example</a:t>
            </a:r>
          </a:p>
          <a:p>
            <a:pPr marL="742950" lvl="1" indent="-285750"/>
            <a:r>
              <a:rPr lang="en-US" altLang="en-US" sz="2000" smtClean="0"/>
              <a:t>Compare SSE of 0.005 against three clusters in random data</a:t>
            </a:r>
          </a:p>
          <a:p>
            <a:pPr marL="742950" lvl="1" indent="-285750"/>
            <a:r>
              <a:rPr lang="en-US" altLang="en-US" sz="2000" smtClean="0"/>
              <a:t>Histogram shows SSE of three clusters in 500 sets of random data points of size 100 distributed over the range 0.2 – 0.8 for x and y values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Statistical Framework for SSE</a:t>
            </a:r>
            <a:endParaRPr lang="en-US" altLang="en-US" smtClean="0"/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457200" y="3200400"/>
            <a:ext cx="7848600" cy="3124200"/>
            <a:chOff x="288" y="1488"/>
            <a:chExt cx="4944" cy="1968"/>
          </a:xfrm>
        </p:grpSpPr>
        <p:pic>
          <p:nvPicPr>
            <p:cNvPr id="1034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600" dirty="0" smtClean="0"/>
              <a:t>Correlation of ideal similarity and proximity matrices for the K-means </a:t>
            </a:r>
            <a:r>
              <a:rPr lang="en-US" altLang="en-US" sz="2600" dirty="0" err="1" smtClean="0"/>
              <a:t>clusterings</a:t>
            </a:r>
            <a:r>
              <a:rPr lang="en-US" altLang="en-US" sz="2600" dirty="0" smtClean="0"/>
              <a:t> of the following two data sets. </a:t>
            </a:r>
          </a:p>
          <a:p>
            <a:pPr marL="342900" indent="-342900"/>
            <a:endParaRPr lang="en-US" altLang="en-US" sz="2600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 sz="2800" smtClean="0"/>
              <a:t>Statistical Framework for Correlation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2388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-0.9235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-0.5810</a:t>
            </a:r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Cluster Cohesion</a:t>
            </a:r>
            <a:r>
              <a:rPr lang="en-US" altLang="en-US" dirty="0" smtClean="0">
                <a:solidFill>
                  <a:srgbClr val="FF9900"/>
                </a:solidFill>
              </a:rPr>
              <a:t>:</a:t>
            </a:r>
            <a:r>
              <a:rPr lang="en-US" altLang="en-US" dirty="0" smtClean="0"/>
              <a:t> Measures how closely related are objects in a cluster</a:t>
            </a:r>
          </a:p>
          <a:p>
            <a:pPr marL="742950" lvl="1" indent="-285750"/>
            <a:r>
              <a:rPr lang="en-US" altLang="en-US" sz="2000" dirty="0" smtClean="0"/>
              <a:t>Example: SSE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Cluster Separation</a:t>
            </a:r>
            <a:r>
              <a:rPr lang="en-US" altLang="en-US" dirty="0" smtClean="0"/>
              <a:t>: Measure how distinct or well-separated a cluster is from other clusters</a:t>
            </a:r>
          </a:p>
          <a:p>
            <a:pPr marL="342900" indent="-342900"/>
            <a:r>
              <a:rPr lang="en-US" altLang="en-US" sz="2400" dirty="0" smtClean="0"/>
              <a:t>Example: Squared Error</a:t>
            </a:r>
          </a:p>
          <a:p>
            <a:pPr marL="742950" lvl="1" indent="-285750"/>
            <a:r>
              <a:rPr lang="en-US" altLang="en-US" sz="2000" dirty="0" smtClean="0"/>
              <a:t>Cohesion is measured by the within cluster sum of squares (SSE)</a:t>
            </a:r>
          </a:p>
          <a:p>
            <a:pPr marL="742950" lvl="1" indent="-285750"/>
            <a:endParaRPr lang="en-US" altLang="en-US" sz="2000" dirty="0" smtClean="0"/>
          </a:p>
          <a:p>
            <a:pPr marL="742950" lvl="1" indent="-285750"/>
            <a:endParaRPr lang="en-US" altLang="en-US" sz="2000" dirty="0" smtClean="0"/>
          </a:p>
          <a:p>
            <a:pPr marL="742950" lvl="1" indent="-285750"/>
            <a:r>
              <a:rPr lang="en-US" altLang="en-US" sz="2000" dirty="0" smtClean="0"/>
              <a:t>Separation is measured by the between cluster sum of squares</a:t>
            </a:r>
          </a:p>
          <a:p>
            <a:pPr marL="742950" lvl="1" indent="-285750"/>
            <a:endParaRPr lang="en-US" altLang="en-US" sz="2000" dirty="0" smtClean="0"/>
          </a:p>
          <a:p>
            <a:pPr marL="1143000" lvl="2" indent="-228600"/>
            <a:endParaRPr lang="en-US" altLang="en-US" sz="1800" dirty="0" smtClean="0"/>
          </a:p>
          <a:p>
            <a:pPr lvl="3"/>
            <a:r>
              <a:rPr lang="en-US" altLang="en-US" sz="1800" dirty="0" smtClean="0"/>
              <a:t>Where |</a:t>
            </a:r>
            <a:r>
              <a:rPr lang="en-US" altLang="en-US" sz="1800" i="1" dirty="0" err="1" smtClean="0"/>
              <a:t>C</a:t>
            </a:r>
            <a:r>
              <a:rPr lang="en-US" altLang="en-US" sz="1800" i="1" baseline="-25000" dirty="0" err="1" smtClean="0"/>
              <a:t>i</a:t>
            </a:r>
            <a:r>
              <a:rPr lang="en-US" altLang="en-US" sz="1800" dirty="0" smtClean="0"/>
              <a:t>| is the size of cluster </a:t>
            </a:r>
            <a:r>
              <a:rPr lang="en-US" altLang="en-US" sz="1800" i="1" dirty="0" err="1" smtClean="0"/>
              <a:t>i</a:t>
            </a:r>
            <a:r>
              <a:rPr lang="en-US" altLang="en-US" sz="1800" dirty="0" smtClean="0"/>
              <a:t>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Internal Measures: Cohesion and Separation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80275"/>
              </p:ext>
            </p:extLst>
          </p:nvPr>
        </p:nvGraphicFramePr>
        <p:xfrm>
          <a:off x="1371600" y="4038600"/>
          <a:ext cx="42910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5" name="Equation" r:id="rId3" imgW="1803240" imgH="368280" progId="Equation.3">
                  <p:embed/>
                </p:oleObj>
              </mc:Choice>
              <mc:Fallback>
                <p:oleObj name="Equation" r:id="rId3" imgW="180324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42910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91246"/>
              </p:ext>
            </p:extLst>
          </p:nvPr>
        </p:nvGraphicFramePr>
        <p:xfrm>
          <a:off x="1630363" y="5257800"/>
          <a:ext cx="33226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Equation" r:id="rId5" imgW="1396394" imgH="342751" progId="Equation.3">
                  <p:embed/>
                </p:oleObj>
              </mc:Choice>
              <mc:Fallback>
                <p:oleObj name="Equation" r:id="rId5" imgW="1396394" imgH="34275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5257800"/>
                        <a:ext cx="33226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Internal Measures: Cohesion and Separation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smtClean="0"/>
              <a:t>Example: SSE</a:t>
            </a:r>
          </a:p>
          <a:p>
            <a:pPr lvl="1"/>
            <a:r>
              <a:rPr lang="en-US" altLang="en-US" sz="2000" smtClean="0"/>
              <a:t>BSS + WSS = constant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914400" y="2681288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914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2438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962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486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7010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62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286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810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334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6858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838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2362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5410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4" name="Oval 18"/>
          <p:cNvSpPr>
            <a:spLocks noChangeArrowheads="1"/>
          </p:cNvSpPr>
          <p:nvPr/>
        </p:nvSpPr>
        <p:spPr bwMode="auto">
          <a:xfrm>
            <a:off x="6934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13716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60960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7338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1371600" y="2757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</a:t>
            </a:r>
            <a:r>
              <a:rPr lang="en-US" altLang="en-US" sz="1800" baseline="-25000"/>
              <a:t>1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6096000" y="2757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</a:t>
            </a:r>
            <a:r>
              <a:rPr lang="en-US" altLang="en-US" sz="1800" baseline="-25000"/>
              <a:t>2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3810000" y="2071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m</a:t>
            </a:r>
            <a:endParaRPr lang="en-US" altLang="en-US" sz="1800" baseline="-25000" dirty="0"/>
          </a:p>
        </p:txBody>
      </p:sp>
      <p:graphicFrame>
        <p:nvGraphicFramePr>
          <p:cNvPr id="106521" name="Object 2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3910386"/>
              </p:ext>
            </p:extLst>
          </p:nvPr>
        </p:nvGraphicFramePr>
        <p:xfrm>
          <a:off x="2667000" y="5097463"/>
          <a:ext cx="58674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2" name="Equation" r:id="rId3" imgW="3708360" imgH="685800" progId="Equation.3">
                  <p:embed/>
                </p:oleObj>
              </mc:Choice>
              <mc:Fallback>
                <p:oleObj name="Equation" r:id="rId3" imgW="3708360" imgH="685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97463"/>
                        <a:ext cx="58674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381000" y="5029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K=2 clusters:</a:t>
            </a:r>
          </a:p>
        </p:txBody>
      </p:sp>
      <p:graphicFrame>
        <p:nvGraphicFramePr>
          <p:cNvPr id="1065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732700"/>
              </p:ext>
            </p:extLst>
          </p:nvPr>
        </p:nvGraphicFramePr>
        <p:xfrm>
          <a:off x="2317750" y="3502025"/>
          <a:ext cx="59817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3" name="Equation" r:id="rId5" imgW="3352680" imgH="685800" progId="Equation.3">
                  <p:embed/>
                </p:oleObj>
              </mc:Choice>
              <mc:Fallback>
                <p:oleObj name="Equation" r:id="rId5" imgW="3352680" imgH="685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3502025"/>
                        <a:ext cx="59817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381000" y="349885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K=1 cluster: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5" grpId="0"/>
      <p:bldP spid="106516" grpId="0"/>
      <p:bldP spid="106517" grpId="0"/>
      <p:bldP spid="106518" grpId="0"/>
      <p:bldP spid="106519" grpId="0"/>
      <p:bldP spid="10652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sz="2200" smtClean="0"/>
              <a:t>A proximity graph based approach can also be used for cohesion and separation.</a:t>
            </a:r>
          </a:p>
          <a:p>
            <a:pPr marL="742950" lvl="1" indent="-285750"/>
            <a:r>
              <a:rPr lang="en-US" altLang="en-US" sz="1800" smtClean="0"/>
              <a:t>Cluster cohesion is the sum of the weight of all links within a cluster.</a:t>
            </a:r>
          </a:p>
          <a:p>
            <a:pPr marL="742950" lvl="1" indent="-285750"/>
            <a:r>
              <a:rPr lang="en-US" altLang="en-US" sz="1800" smtClean="0"/>
              <a:t>Cluster separation is the sum of the weights between nodes in the cluster and nodes outside the cluster.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Internal Measures: Cohesion and Separation</a:t>
            </a:r>
          </a:p>
        </p:txBody>
      </p:sp>
      <p:sp>
        <p:nvSpPr>
          <p:cNvPr id="107524" name="Freeform 4" descr="5%"/>
          <p:cNvSpPr>
            <a:spLocks/>
          </p:cNvSpPr>
          <p:nvPr/>
        </p:nvSpPr>
        <p:spPr bwMode="auto">
          <a:xfrm rot="-5400000">
            <a:off x="3663157" y="3575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 rot="-5400000">
            <a:off x="4953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 rot="-5400000">
            <a:off x="4876800" y="3733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 rot="-5400000">
            <a:off x="4038600" y="4191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 rot="-5400000">
            <a:off x="5103813" y="4037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9" name="Freeform 9" descr="5%"/>
          <p:cNvSpPr>
            <a:spLocks/>
          </p:cNvSpPr>
          <p:nvPr/>
        </p:nvSpPr>
        <p:spPr bwMode="auto">
          <a:xfrm rot="5400000" flipV="1">
            <a:off x="6553200" y="3429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 rot="5400000" flipV="1">
            <a:off x="80772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 rot="5400000" flipV="1">
            <a:off x="6716713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 rot="5400000" flipV="1">
            <a:off x="7239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 rot="5400000" flipV="1">
            <a:off x="72390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5029200" y="4495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5029200" y="3962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V="1">
            <a:off x="5029200" y="3581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V="1">
            <a:off x="5029200" y="3962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5181600" y="4114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 flipV="1">
            <a:off x="5181600" y="3962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 flipV="1">
            <a:off x="5181600" y="3581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V="1">
            <a:off x="5181600" y="3962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4114800" y="4191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V="1">
            <a:off x="4114800" y="3962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V="1">
            <a:off x="4114800" y="3581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V="1">
            <a:off x="4114800" y="3962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>
            <a:off x="4953000" y="3733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4953000" y="3733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V="1">
            <a:off x="4953000" y="3581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4953000" y="3733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Freeform 30" descr="5%"/>
          <p:cNvSpPr>
            <a:spLocks/>
          </p:cNvSpPr>
          <p:nvPr/>
        </p:nvSpPr>
        <p:spPr bwMode="auto">
          <a:xfrm rot="-5400000">
            <a:off x="691357" y="37282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1" name="Oval 31"/>
          <p:cNvSpPr>
            <a:spLocks noChangeArrowheads="1"/>
          </p:cNvSpPr>
          <p:nvPr/>
        </p:nvSpPr>
        <p:spPr bwMode="auto">
          <a:xfrm rot="-5400000">
            <a:off x="1981200" y="464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 rot="-5400000">
            <a:off x="19050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3" name="Oval 33"/>
          <p:cNvSpPr>
            <a:spLocks noChangeArrowheads="1"/>
          </p:cNvSpPr>
          <p:nvPr/>
        </p:nvSpPr>
        <p:spPr bwMode="auto">
          <a:xfrm rot="-5400000">
            <a:off x="10668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4" name="Oval 34"/>
          <p:cNvSpPr>
            <a:spLocks noChangeArrowheads="1"/>
          </p:cNvSpPr>
          <p:nvPr/>
        </p:nvSpPr>
        <p:spPr bwMode="auto">
          <a:xfrm rot="-5400000">
            <a:off x="2132013" y="4189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 flipV="1">
            <a:off x="1143000" y="3962400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H="1" flipV="1">
            <a:off x="1905000" y="3962400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7" name="Line 37"/>
          <p:cNvSpPr>
            <a:spLocks noChangeShapeType="1"/>
          </p:cNvSpPr>
          <p:nvPr/>
        </p:nvSpPr>
        <p:spPr bwMode="auto">
          <a:xfrm>
            <a:off x="1143000" y="4343400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 flipH="1" flipV="1">
            <a:off x="1905000" y="3962400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 flipH="1">
            <a:off x="1143000" y="4267200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 flipH="1">
            <a:off x="1981200" y="4267200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Rectangle 41"/>
          <p:cNvSpPr>
            <a:spLocks noChangeArrowheads="1"/>
          </p:cNvSpPr>
          <p:nvPr/>
        </p:nvSpPr>
        <p:spPr bwMode="auto">
          <a:xfrm>
            <a:off x="990600" y="5486400"/>
            <a:ext cx="1201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cohesion</a:t>
            </a:r>
          </a:p>
        </p:txBody>
      </p: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5029200" y="548640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separation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sz="2000" dirty="0" smtClean="0"/>
              <a:t>Silhouette coefficient combines ideas of both cohesion and separation, but for individual points, as well as clusters and </a:t>
            </a:r>
            <a:r>
              <a:rPr lang="en-US" altLang="en-US" sz="2000" dirty="0" err="1" smtClean="0"/>
              <a:t>clusterings</a:t>
            </a:r>
            <a:endParaRPr lang="en-US" altLang="en-US" sz="2000" dirty="0" smtClean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 smtClean="0"/>
              <a:t>For an individual point, </a:t>
            </a:r>
            <a:r>
              <a:rPr lang="en-US" alt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sz="1800" dirty="0" smtClean="0"/>
              <a:t>Calculate </a:t>
            </a:r>
            <a:r>
              <a:rPr lang="en-US" altLang="en-US" sz="1800" b="1" i="1" dirty="0" smtClean="0"/>
              <a:t>a</a:t>
            </a:r>
            <a:r>
              <a:rPr lang="en-US" altLang="en-US" sz="1800" dirty="0" smtClean="0"/>
              <a:t> = average distance of </a:t>
            </a:r>
            <a:r>
              <a:rPr lang="en-US" alt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 smtClean="0"/>
              <a:t> to the points in its cluster</a:t>
            </a:r>
          </a:p>
          <a:p>
            <a:pPr marL="742950" lvl="1" indent="-285750"/>
            <a:r>
              <a:rPr lang="en-US" altLang="en-US" sz="1800" dirty="0" smtClean="0"/>
              <a:t>Calculate </a:t>
            </a:r>
            <a:r>
              <a:rPr lang="en-US" altLang="en-US" sz="1800" b="1" i="1" dirty="0" smtClean="0"/>
              <a:t>b</a:t>
            </a:r>
            <a:r>
              <a:rPr lang="en-US" altLang="en-US" sz="1800" dirty="0" smtClean="0"/>
              <a:t> = min (average distance of </a:t>
            </a:r>
            <a:r>
              <a:rPr lang="en-US" alt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 to points in another cluster)</a:t>
            </a:r>
          </a:p>
          <a:p>
            <a:pPr marL="742950" lvl="1" indent="-285750"/>
            <a:r>
              <a:rPr lang="en-US" altLang="en-US" sz="1800" dirty="0" smtClean="0"/>
              <a:t>The silhouette coefficient for a point is then given by 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s = (b – a) / max(</a:t>
            </a:r>
            <a:r>
              <a:rPr lang="en-US" altLang="en-US" sz="1800" dirty="0" err="1" smtClean="0"/>
              <a:t>a,b</a:t>
            </a:r>
            <a:r>
              <a:rPr lang="en-US" altLang="en-US" sz="1800" dirty="0" smtClean="0"/>
              <a:t>)  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1800" dirty="0" smtClean="0"/>
          </a:p>
          <a:p>
            <a:pPr marL="742950" lvl="1" indent="-285750"/>
            <a:r>
              <a:rPr lang="en-US" altLang="en-US" sz="1800" dirty="0" smtClean="0"/>
              <a:t>Typically between 0 and 1. </a:t>
            </a:r>
          </a:p>
          <a:p>
            <a:pPr marL="742950" lvl="1" indent="-285750"/>
            <a:r>
              <a:rPr lang="en-US" altLang="en-US" sz="1800" dirty="0" smtClean="0"/>
              <a:t>The closer to 1 the better.</a:t>
            </a:r>
          </a:p>
          <a:p>
            <a:pPr marL="342900" indent="-342900">
              <a:spcBef>
                <a:spcPct val="0"/>
              </a:spcBef>
            </a:pPr>
            <a:endParaRPr lang="en-US" altLang="en-US" sz="2200" dirty="0" smtClean="0"/>
          </a:p>
          <a:p>
            <a:pPr marL="342900" indent="-342900">
              <a:spcBef>
                <a:spcPct val="0"/>
              </a:spcBef>
            </a:pPr>
            <a:endParaRPr lang="en-US" altLang="en-US" sz="2200" dirty="0" smtClean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 smtClean="0"/>
              <a:t>Can calculate the average silhouette coefficient for a cluster or a clustering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Internal Measures: Silhouette Coefficient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018875"/>
              </p:ext>
            </p:extLst>
          </p:nvPr>
        </p:nvGraphicFramePr>
        <p:xfrm>
          <a:off x="4267200" y="3276600"/>
          <a:ext cx="36798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6" name="Visio" r:id="rId4" imgW="3680406" imgH="1440180" progId="Visio.Drawing.15">
                  <p:embed/>
                </p:oleObj>
              </mc:Choice>
              <mc:Fallback>
                <p:oleObj name="Visio" r:id="rId4" imgW="3680406" imgH="14401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3276600"/>
                        <a:ext cx="3679825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smtClean="0"/>
              <a:t>External Measures of Cluster Validity: Entropy and Purity</a:t>
            </a:r>
          </a:p>
        </p:txBody>
      </p:sp>
      <p:graphicFrame>
        <p:nvGraphicFramePr>
          <p:cNvPr id="109571" name="Object 0"/>
          <p:cNvGraphicFramePr>
            <a:graphicFrameLocks noChangeAspect="1"/>
          </p:cNvGraphicFramePr>
          <p:nvPr/>
        </p:nvGraphicFramePr>
        <p:xfrm>
          <a:off x="609600" y="1219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7" name="Bitmap Image" r:id="rId4" imgW="9304826" imgH="6119390" progId="Paint.Picture">
                  <p:embed/>
                </p:oleObj>
              </mc:Choice>
              <mc:Fallback>
                <p:oleObj name="Bitmap Image" r:id="rId4" imgW="9304826" imgH="6119390" progId="Paint.Pictur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altLang="en-US" smtClean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altLang="en-US" smtClean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altLang="en-US" smtClean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altLang="en-US" i="1" smtClean="0"/>
              <a:t>Algorithms for Clustering Data</a:t>
            </a:r>
            <a:r>
              <a:rPr lang="en-US" altLang="en-US" smtClean="0"/>
              <a:t>, Jain and Dubes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Final Comment on Cluster Validity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Well-Separated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 smtClean="0"/>
          </a:p>
        </p:txBody>
      </p:sp>
      <p:sp>
        <p:nvSpPr>
          <p:cNvPr id="12292" name="Oval 4"/>
          <p:cNvSpPr>
            <a:spLocks noChangeAspect="1" noChangeArrowheads="1"/>
          </p:cNvSpPr>
          <p:nvPr/>
        </p:nvSpPr>
        <p:spPr bwMode="auto">
          <a:xfrm>
            <a:off x="1447800" y="4570413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6018213" y="4570413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Oval 6"/>
          <p:cNvSpPr>
            <a:spLocks noChangeAspect="1" noChangeArrowheads="1"/>
          </p:cNvSpPr>
          <p:nvPr/>
        </p:nvSpPr>
        <p:spPr bwMode="auto">
          <a:xfrm>
            <a:off x="3506788" y="2971800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 well-separated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Center-Based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 A cluster is a set of objects such that an object in a cluster is closer (more similar)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The center of a cluster is often a </a:t>
            </a:r>
            <a:r>
              <a:rPr lang="en-US" altLang="en-US" sz="2000" smtClean="0">
                <a:solidFill>
                  <a:srgbClr val="FF0000"/>
                </a:solidFill>
              </a:rPr>
              <a:t>centroid</a:t>
            </a:r>
            <a:r>
              <a:rPr lang="en-US" altLang="en-US" sz="2000" smtClean="0"/>
              <a:t>, the average of all the points in the cluster, or a </a:t>
            </a:r>
            <a:r>
              <a:rPr lang="en-US" altLang="en-US" sz="2000" smtClean="0">
                <a:solidFill>
                  <a:srgbClr val="FF0000"/>
                </a:solidFill>
              </a:rPr>
              <a:t>medoid</a:t>
            </a:r>
            <a:r>
              <a:rPr lang="en-US" altLang="en-US" sz="2000" smtClean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</p:txBody>
      </p:sp>
      <p:sp>
        <p:nvSpPr>
          <p:cNvPr id="13316" name="Oval 4"/>
          <p:cNvSpPr>
            <a:spLocks noChangeAspect="1" noChangeArrowheads="1"/>
          </p:cNvSpPr>
          <p:nvPr/>
        </p:nvSpPr>
        <p:spPr bwMode="auto">
          <a:xfrm>
            <a:off x="1143000" y="4191000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Oval 5"/>
          <p:cNvSpPr>
            <a:spLocks noChangeAspect="1" noChangeArrowheads="1"/>
          </p:cNvSpPr>
          <p:nvPr/>
        </p:nvSpPr>
        <p:spPr bwMode="auto">
          <a:xfrm>
            <a:off x="2514600" y="4191000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Oval 6"/>
          <p:cNvSpPr>
            <a:spLocks noChangeAspect="1" noChangeArrowheads="1"/>
          </p:cNvSpPr>
          <p:nvPr/>
        </p:nvSpPr>
        <p:spPr bwMode="auto">
          <a:xfrm>
            <a:off x="5322888" y="4329113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Oval 7"/>
          <p:cNvSpPr>
            <a:spLocks noChangeAspect="1" noChangeArrowheads="1"/>
          </p:cNvSpPr>
          <p:nvPr/>
        </p:nvSpPr>
        <p:spPr bwMode="auto">
          <a:xfrm>
            <a:off x="6694488" y="4329113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 center-based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Contiguity-Based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 smtClean="0"/>
          </a:p>
        </p:txBody>
      </p:sp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381000" y="3810000"/>
            <a:ext cx="8534400" cy="1219200"/>
            <a:chOff x="950" y="2544"/>
            <a:chExt cx="4106" cy="576"/>
          </a:xfrm>
        </p:grpSpPr>
        <p:sp>
          <p:nvSpPr>
            <p:cNvPr id="14342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8 h 744"/>
                <a:gd name="T10" fmla="*/ 27 w 432"/>
                <a:gd name="T11" fmla="*/ 44 h 744"/>
                <a:gd name="T12" fmla="*/ 27 w 432"/>
                <a:gd name="T13" fmla="*/ 62 h 744"/>
                <a:gd name="T14" fmla="*/ 22 w 432"/>
                <a:gd name="T15" fmla="*/ 63 h 744"/>
                <a:gd name="T16" fmla="*/ 0 w 432"/>
                <a:gd name="T17" fmla="*/ 6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>
              <a:solidFill>
                <a:srgbClr val="99CC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9 h 744"/>
                <a:gd name="T10" fmla="*/ 27 w 432"/>
                <a:gd name="T11" fmla="*/ 45 h 744"/>
                <a:gd name="T12" fmla="*/ 27 w 432"/>
                <a:gd name="T13" fmla="*/ 64 h 744"/>
                <a:gd name="T14" fmla="*/ 22 w 432"/>
                <a:gd name="T15" fmla="*/ 64 h 744"/>
                <a:gd name="T16" fmla="*/ 0 w 432"/>
                <a:gd name="T17" fmla="*/ 67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>
              <a:solidFill>
                <a:srgbClr val="00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8 h 744"/>
                <a:gd name="T10" fmla="*/ 27 w 432"/>
                <a:gd name="T11" fmla="*/ 44 h 744"/>
                <a:gd name="T12" fmla="*/ 27 w 432"/>
                <a:gd name="T13" fmla="*/ 62 h 744"/>
                <a:gd name="T14" fmla="*/ 22 w 432"/>
                <a:gd name="T15" fmla="*/ 63 h 744"/>
                <a:gd name="T16" fmla="*/ 0 w 432"/>
                <a:gd name="T17" fmla="*/ 6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>
              <a:solidFill>
                <a:srgbClr val="FF7C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6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8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 contiguous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Density-Based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Used when the clusters are irregular or intertwined, and when noise and outliers are present. 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366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7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8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0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1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2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3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 density-based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Types of Clusters: Conceptual Clusters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000" smtClean="0"/>
              <a:t>. </a:t>
            </a: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 Overlapping Circles</a:t>
            </a:r>
          </a:p>
        </p:txBody>
      </p:sp>
      <p:sp>
        <p:nvSpPr>
          <p:cNvPr id="16389" name="AutoShape 15"/>
          <p:cNvSpPr>
            <a:spLocks noChangeArrowheads="1"/>
          </p:cNvSpPr>
          <p:nvPr/>
        </p:nvSpPr>
        <p:spPr bwMode="auto">
          <a:xfrm>
            <a:off x="2819400" y="2819400"/>
            <a:ext cx="22860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16"/>
          <p:cNvSpPr>
            <a:spLocks noChangeArrowheads="1"/>
          </p:cNvSpPr>
          <p:nvPr/>
        </p:nvSpPr>
        <p:spPr bwMode="auto">
          <a:xfrm>
            <a:off x="3886200" y="2819400"/>
            <a:ext cx="22860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800" dirty="0" smtClean="0"/>
              <a:t>Types of Clusters: Objective Function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 smtClean="0"/>
              <a:t>Clusters Defined by an Objective Function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 smtClean="0"/>
              <a:t>Finds clusters that minimize or maximize an objective function. </a:t>
            </a:r>
          </a:p>
          <a:p>
            <a:pPr lvl="1"/>
            <a:r>
              <a:rPr lang="en-US" altLang="en-US" sz="2000" dirty="0" smtClean="0"/>
              <a:t>Enumerate all possible ways of dividing the points into clusters and evaluate the `goodness' of each potential set of clusters by using the given objective function.  (NP Hard)</a:t>
            </a:r>
          </a:p>
          <a:p>
            <a:pPr lvl="1"/>
            <a:r>
              <a:rPr lang="en-US" altLang="en-US" sz="2000" dirty="0" smtClean="0"/>
              <a:t> Can have global or local objectives.</a:t>
            </a:r>
          </a:p>
          <a:p>
            <a:pPr lvl="2"/>
            <a:r>
              <a:rPr lang="en-US" altLang="en-US" sz="1800" dirty="0" smtClean="0"/>
              <a:t> Hierarchical clustering algorithms typically have local objectives</a:t>
            </a:r>
          </a:p>
          <a:p>
            <a:pPr lvl="2"/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Partitional</a:t>
            </a:r>
            <a:r>
              <a:rPr lang="en-US" altLang="en-US" sz="1800" dirty="0" smtClean="0"/>
              <a:t> algorithms typically have global objectives</a:t>
            </a:r>
          </a:p>
          <a:p>
            <a:pPr lvl="1"/>
            <a:r>
              <a:rPr lang="en-US" altLang="en-US" sz="2000" dirty="0" smtClean="0"/>
              <a:t>A variation of the global objective function approach is to fit the data to a parameterized model. </a:t>
            </a:r>
          </a:p>
          <a:p>
            <a:pPr lvl="2"/>
            <a:r>
              <a:rPr lang="en-US" altLang="en-US" sz="1800" dirty="0" smtClean="0"/>
              <a:t> Parameters for the model are determined from the data. </a:t>
            </a:r>
          </a:p>
          <a:p>
            <a:pPr marL="1147763" lvl="2" indent="-233363"/>
            <a:r>
              <a:rPr lang="en-US" altLang="en-US" sz="1800" dirty="0" smtClean="0"/>
              <a:t>Mixture models assume that the data is a ‘mixture' of a number of statistical distributions.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533400"/>
          </a:xfrm>
        </p:spPr>
        <p:txBody>
          <a:bodyPr/>
          <a:lstStyle/>
          <a:p>
            <a:r>
              <a:rPr lang="en-US" altLang="en-US" sz="2800" smtClean="0"/>
              <a:t>Map Clustering Problem to a Different Problem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Map the clustering problem to a different domain and solve a related problem in that domain</a:t>
            </a:r>
          </a:p>
          <a:p>
            <a:pPr lvl="1"/>
            <a:r>
              <a:rPr lang="en-US" altLang="en-US" dirty="0" smtClean="0"/>
              <a:t>Proximity matrix defines a weighted graph, where the nodes are the points being clustered, and the weighted edges represent the proximities between points</a:t>
            </a:r>
          </a:p>
          <a:p>
            <a:pPr lvl="3" indent="-52388"/>
            <a:endParaRPr lang="en-US" altLang="en-US" dirty="0" smtClean="0"/>
          </a:p>
          <a:p>
            <a:pPr lvl="1"/>
            <a:r>
              <a:rPr lang="en-US" altLang="en-US" dirty="0" smtClean="0"/>
              <a:t>Clustering is equivalent to breaking the graph into connected components, one for each cluster. 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Want to minimize the edge weight between clusters and maximize the edge weight within clusters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/>
              <a:t>Characteristics of the Input Data Are Important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Type of proximity or density measure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Central to clustering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Depends on data and application 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Data characteristics that affect proximity and/or density are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Dimensionality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altLang="en-US" sz="1400" dirty="0"/>
              <a:t>Sparseness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Attribute type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Special relationships in the data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altLang="en-US" sz="1400" dirty="0" smtClean="0"/>
              <a:t>For example, autocorrelation</a:t>
            </a:r>
            <a:endParaRPr lang="en-US" altLang="en-US" sz="1400" dirty="0"/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Distribution of the data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Noise and Outliers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Often interfere with the operation of the clustering algorithm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 Algorithms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K-means and its variants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Hierarchical clustering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Density-based clustering</a:t>
            </a:r>
          </a:p>
          <a:p>
            <a:pPr lvl="4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Cluster Analysis?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1295400"/>
          </a:xfrm>
        </p:spPr>
        <p:txBody>
          <a:bodyPr/>
          <a:lstStyle/>
          <a:p>
            <a:r>
              <a:rPr lang="en-US" altLang="en-US" sz="2400" smtClean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3087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1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4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5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6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7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8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9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0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1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2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3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4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5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6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7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8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9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0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1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2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3085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3082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3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4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3080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K-means Clustering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2514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err="1" smtClean="0"/>
              <a:t>Partitional</a:t>
            </a:r>
            <a:r>
              <a:rPr lang="en-US" altLang="en-US" sz="2200" dirty="0" smtClean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smtClean="0"/>
              <a:t>Number of clusters, K, must be 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smtClean="0"/>
              <a:t>Each cluster is associated with a </a:t>
            </a:r>
            <a:r>
              <a:rPr lang="en-US" altLang="en-US" sz="2200" dirty="0" smtClean="0">
                <a:solidFill>
                  <a:srgbClr val="FFCC00"/>
                </a:solidFill>
              </a:rPr>
              <a:t>centroid</a:t>
            </a:r>
            <a:r>
              <a:rPr lang="en-US" altLang="en-US" sz="2200" dirty="0" smtClean="0"/>
              <a:t> 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smtClean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smtClean="0"/>
              <a:t>The basic algorithm is very simple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/>
        </p:nvGraphicFramePr>
        <p:xfrm>
          <a:off x="457200" y="413385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13385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Example of K-means Clustering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Example of K-means Clustering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K-means Clustering – Details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99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smtClean="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‘Closeness’ 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K-means will converge for common similarity measures mentioned above.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smtClean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smtClean="0"/>
              <a:t>n = number of points, K = number of clusters, </a:t>
            </a:r>
            <a:br>
              <a:rPr lang="en-US" altLang="en-US" sz="1800" smtClean="0"/>
            </a:br>
            <a:r>
              <a:rPr lang="en-US" altLang="en-US" sz="1800" smtClean="0"/>
              <a:t>I = number of iterations, d = number of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Evaluating K-means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Most common measure is 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For each point, the error is the distance to the nearest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r>
              <a:rPr lang="en-US" altLang="en-US" sz="2000" i="1" smtClean="0"/>
              <a:t>x </a:t>
            </a:r>
            <a:r>
              <a:rPr lang="en-US" altLang="en-US" sz="2000" smtClean="0"/>
              <a:t>is a data point in cluster </a:t>
            </a:r>
            <a:r>
              <a:rPr lang="en-US" altLang="en-US" sz="2000" i="1" smtClean="0"/>
              <a:t>C</a:t>
            </a:r>
            <a:r>
              <a:rPr lang="en-US" altLang="en-US" sz="2000" baseline="-25000" smtClean="0"/>
              <a:t>i </a:t>
            </a:r>
            <a:r>
              <a:rPr lang="en-US" altLang="en-US" sz="2000" smtClean="0"/>
              <a:t>and </a:t>
            </a:r>
            <a:r>
              <a:rPr lang="en-US" altLang="en-US" sz="2000" i="1" smtClean="0"/>
              <a:t>m</a:t>
            </a:r>
            <a:r>
              <a:rPr lang="en-US" altLang="en-US" sz="2000" i="1" baseline="-25000" smtClean="0"/>
              <a:t>i</a:t>
            </a:r>
            <a:r>
              <a:rPr lang="en-US" altLang="en-US" sz="2000" smtClean="0"/>
              <a:t> is the representative point for cluster </a:t>
            </a:r>
            <a:r>
              <a:rPr lang="en-US" altLang="en-US" sz="2000" i="1" smtClean="0"/>
              <a:t>C</a:t>
            </a:r>
            <a:r>
              <a:rPr lang="en-US" altLang="en-US" sz="2000" baseline="-25000" smtClean="0"/>
              <a:t>i</a:t>
            </a:r>
            <a:r>
              <a:rPr lang="en-US" altLang="en-US" sz="2000" smtClean="0"/>
              <a:t> </a:t>
            </a:r>
          </a:p>
          <a:p>
            <a:pPr marL="1146175" lvl="2" indent="-231775">
              <a:lnSpc>
                <a:spcPct val="90000"/>
              </a:lnSpc>
            </a:pPr>
            <a:r>
              <a:rPr lang="en-US" altLang="en-US" sz="1800" smtClean="0"/>
              <a:t> can show that </a:t>
            </a:r>
            <a:r>
              <a:rPr lang="en-US" altLang="en-US" sz="1800" i="1" smtClean="0"/>
              <a:t>m</a:t>
            </a:r>
            <a:r>
              <a:rPr lang="en-US" altLang="en-US" sz="1800" i="1" baseline="-25000" smtClean="0"/>
              <a:t>i</a:t>
            </a:r>
            <a:r>
              <a:rPr lang="en-US" altLang="en-US" sz="1800" baseline="-25000" smtClean="0"/>
              <a:t> </a:t>
            </a:r>
            <a:r>
              <a:rPr lang="en-US" altLang="en-US" sz="1800" smtClean="0"/>
              <a:t>corresponds to the center (mean) of the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Given two sets of clusters, we prefer the one with the smallest error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One easy way to reduce SSE is to increase K, the number of clusters</a:t>
            </a:r>
          </a:p>
          <a:p>
            <a:pPr marL="1146175" lvl="2" indent="-231775">
              <a:lnSpc>
                <a:spcPct val="90000"/>
              </a:lnSpc>
            </a:pPr>
            <a:r>
              <a:rPr lang="en-US" altLang="en-US" sz="1800" smtClean="0"/>
              <a:t>A good clustering with smaller K can have a lower SSE than a poor clustering with higher K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98700" y="2362200"/>
          <a:ext cx="31750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362200"/>
                        <a:ext cx="31750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Two different K-means Clusterings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410200" y="58816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Sub-optimal Clustering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1447800" y="58816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Optimal Clustering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K-means has problems when clusters are of differing </a:t>
            </a:r>
          </a:p>
          <a:p>
            <a:pPr lvl="1"/>
            <a:r>
              <a:rPr lang="en-US" altLang="en-US" smtClean="0"/>
              <a:t>Sizes</a:t>
            </a:r>
          </a:p>
          <a:p>
            <a:pPr lvl="1"/>
            <a:r>
              <a:rPr lang="en-US" altLang="en-US" smtClean="0"/>
              <a:t>Densities</a:t>
            </a:r>
          </a:p>
          <a:p>
            <a:pPr lvl="1"/>
            <a:r>
              <a:rPr lang="en-US" altLang="en-US" smtClean="0"/>
              <a:t>Non-globular shapes</a:t>
            </a:r>
          </a:p>
          <a:p>
            <a:endParaRPr lang="en-US" altLang="en-US" smtClean="0"/>
          </a:p>
          <a:p>
            <a:r>
              <a:rPr lang="en-US" altLang="en-US" smtClean="0"/>
              <a:t>K-means has problems when the data contains outliers.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Limitations of K-means: Differing Sizes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0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62000" y="4953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1690631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(3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6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Limitations of K-means: Differing Density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1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1655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(3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6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altLang="en-US" sz="2800" smtClean="0"/>
              <a:t>Limitations of K-means: Non-globular Shapes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2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2679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(2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6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Cluster Analysis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b="1" smtClean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altLang="en-US" sz="2000" smtClean="0"/>
              <a:t>Group related documents for browsing, group genes and proteins that have similar functionality, or group stocks with similar price fluctuations</a:t>
            </a:r>
            <a:endParaRPr lang="en-US" altLang="en-US" sz="2000" b="1" smtClean="0"/>
          </a:p>
          <a:p>
            <a:pPr>
              <a:spcBef>
                <a:spcPct val="20000"/>
              </a:spcBef>
            </a:pPr>
            <a:endParaRPr lang="en-US" altLang="en-US" sz="2400" b="1" smtClean="0"/>
          </a:p>
          <a:p>
            <a:pPr>
              <a:spcBef>
                <a:spcPct val="20000"/>
              </a:spcBef>
            </a:pPr>
            <a:r>
              <a:rPr lang="en-US" altLang="en-US" sz="2400" b="1" smtClean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 smtClean="0"/>
              <a:t>Reduce the size of large data sets</a:t>
            </a:r>
          </a:p>
          <a:p>
            <a:endParaRPr lang="en-US" altLang="en-US" sz="2400" smtClean="0"/>
          </a:p>
        </p:txBody>
      </p:sp>
      <p:graphicFrame>
        <p:nvGraphicFramePr>
          <p:cNvPr id="4100" name="Object 10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3400" y="11938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938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4953000" y="3886200"/>
            <a:ext cx="3657600" cy="2474913"/>
          </a:xfrm>
          <a:noFill/>
        </p:spPr>
      </p:pic>
      <p:sp>
        <p:nvSpPr>
          <p:cNvPr id="4102" name="Text Box 1032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Clustering precipitation in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52450"/>
          </a:xfrm>
        </p:spPr>
        <p:txBody>
          <a:bodyPr/>
          <a:lstStyle/>
          <a:p>
            <a:r>
              <a:rPr lang="en-US" altLang="en-US" sz="2800" smtClean="0"/>
              <a:t>Overcoming K-means Limitations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One solution is to use many clusters.</a:t>
            </a:r>
          </a:p>
          <a:p>
            <a:pPr lvl="1"/>
            <a:r>
              <a:rPr lang="en-US" altLang="en-US" sz="2000" b="0"/>
              <a:t>Find parts of clusters, but need to put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Overcoming K-means Limitations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altLang="en-US" sz="2800" smtClean="0"/>
              <a:t>Overcoming K-means 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19200"/>
            <a:ext cx="42687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Importance of Choosing Initial Centroids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4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4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4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4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49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Importance of Choosing Initial Centroids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Importance of Choosing Initial Centroids …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Importance of Choosing Initial Centroids …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Problems with Selecting Initial Points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/>
              <a:t>If there are K ‘real’ clusters then the chance of selecting one centroid from each cluster is small.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Chance is relatively small when K is large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If clusters are the same size, n, then</a:t>
            </a:r>
            <a:br>
              <a:rPr lang="en-US" altLang="en-US" sz="2000" smtClean="0"/>
            </a:b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For example, if K = 10, then probability = 10!/10</a:t>
            </a:r>
            <a:r>
              <a:rPr lang="en-US" altLang="en-US" sz="2000" baseline="30000" smtClean="0"/>
              <a:t>10</a:t>
            </a:r>
            <a:r>
              <a:rPr lang="en-US" altLang="en-US" sz="2000" smtClean="0"/>
              <a:t> = 0.00036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Sometimes the initial centroids will readjust themselves in ‘right’ way, and sometimes they don’t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Consider an example of five pairs of clusters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62000" y="2857500"/>
          <a:ext cx="8001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Bitmap Image" r:id="rId3" imgW="9259102" imgH="960203" progId="Paint.Picture">
                  <p:embed/>
                </p:oleObj>
              </mc:Choice>
              <mc:Fallback>
                <p:oleObj name="Bitmap Image" r:id="rId3" imgW="9259102" imgH="96020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57500"/>
                        <a:ext cx="80010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10 Clusters Example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15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10 Clusters Example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36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36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20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20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2567" name="Text Box 7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6025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What is not Cluster Analysis?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7772400" cy="510698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Simple segmentation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Dividing students into different registration groups alphabetically, by last name</a:t>
            </a:r>
          </a:p>
          <a:p>
            <a:pPr lvl="4">
              <a:lnSpc>
                <a:spcPct val="80000"/>
              </a:lnSpc>
            </a:pPr>
            <a:endParaRPr lang="en-US" altLang="en-US" sz="18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Results of a query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Groupings are a result of an external specification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Clustering is a grouping of objects based on the data</a:t>
            </a:r>
          </a:p>
          <a:p>
            <a:pPr lvl="4">
              <a:lnSpc>
                <a:spcPct val="80000"/>
              </a:lnSpc>
            </a:pPr>
            <a:endParaRPr lang="en-US" altLang="en-US" sz="18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Supervised classification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Have class label information</a:t>
            </a:r>
          </a:p>
          <a:p>
            <a:pPr lvl="4">
              <a:lnSpc>
                <a:spcPct val="80000"/>
              </a:lnSpc>
            </a:pPr>
            <a:endParaRPr lang="en-US" altLang="en-US" sz="18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Association Analysis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Local vs. global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10 Clusters Example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some pairs of clusters having three initial centroids, while other have only one.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359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10 Clusters Example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5957888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Starting with some pairs of clusters having three initial centroids, while other have only one.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990600"/>
            <a:ext cx="33543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Solutions to Initial Centroids 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Multiple runs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Helps, but probability is not on your side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Sample and use hierarchical clustering to determine initial centroids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Select more than k initial centroids and then select among these initial centroids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Select most widely separated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Postprocessing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Generate a larger number of clusters and then perform a hierarchical clustering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Bisecting K-means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Not as susceptible to initialization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K-means++</a:t>
            </a:r>
            <a:endParaRPr lang="en-US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9763" y="1143000"/>
                <a:ext cx="8001000" cy="2057400"/>
              </a:xfrm>
            </p:spPr>
            <p:txBody>
              <a:bodyPr/>
              <a:lstStyle/>
              <a:p>
                <a:pPr marL="533400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200" dirty="0" smtClean="0"/>
                  <a:t>This approach can be slower than random initialization, but very consistently produces better results in terms of SSE</a:t>
                </a:r>
              </a:p>
              <a:p>
                <a:pPr marL="1041400" lvl="1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1800" dirty="0" smtClean="0"/>
                  <a:t>The k-means</a:t>
                </a:r>
                <a:r>
                  <a:rPr lang="en-US" altLang="en-US" sz="1800" dirty="0"/>
                  <a:t>++ algorithm guarantees an approximation ratio </a:t>
                </a:r>
                <a:r>
                  <a:rPr lang="en-US" altLang="en-US" sz="1800" dirty="0" smtClean="0"/>
                  <a:t/>
                </a:r>
                <a:br>
                  <a:rPr lang="en-US" altLang="en-US" sz="1800" dirty="0" smtClean="0"/>
                </a:br>
                <a:r>
                  <a:rPr lang="en-US" altLang="en-US" sz="1800" dirty="0" smtClean="0"/>
                  <a:t>O(log </a:t>
                </a:r>
                <a:r>
                  <a:rPr lang="en-US" altLang="en-US" sz="1800" dirty="0"/>
                  <a:t>k) in </a:t>
                </a:r>
                <a:r>
                  <a:rPr lang="en-US" altLang="en-US" sz="1800" dirty="0" smtClean="0"/>
                  <a:t>expectation, where k is the number of centers</a:t>
                </a:r>
                <a:endParaRPr lang="en-US" altLang="en-US" sz="1800" dirty="0"/>
              </a:p>
              <a:p>
                <a:pPr marL="533400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200" dirty="0" smtClean="0"/>
                  <a:t>To select a set of initial centroids, </a:t>
                </a:r>
                <a:r>
                  <a:rPr lang="en-US" altLang="en-US" sz="2200" i="1" dirty="0" smtClean="0"/>
                  <a:t>C</a:t>
                </a:r>
                <a:r>
                  <a:rPr lang="en-US" altLang="en-US" sz="2200" dirty="0" smtClean="0"/>
                  <a:t>, perform the following</a:t>
                </a:r>
                <a:br>
                  <a:rPr lang="en-US" altLang="en-US" sz="2200" dirty="0" smtClean="0"/>
                </a:br>
                <a:endParaRPr lang="en-US" altLang="en-US" sz="1000" dirty="0" smtClean="0"/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 smtClean="0"/>
                  <a:t>Select an initial point at random to be the first centroid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 smtClean="0"/>
                  <a:t>For k – 1 steps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altLang="en-US" sz="1800" dirty="0" smtClean="0"/>
                  <a:t>	For each of the N points, x</a:t>
                </a:r>
                <a:r>
                  <a:rPr lang="en-US" altLang="en-US" sz="1800" i="1" baseline="-25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1800" i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≤ </a:t>
                </a:r>
                <a:r>
                  <a:rPr lang="en-US" altLang="en-US" sz="1800" i="1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i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≤ N, </a:t>
                </a:r>
                <a:r>
                  <a:rPr lang="en-US" altLang="en-US" sz="1800" dirty="0" smtClean="0"/>
                  <a:t>find the minimum squared</a:t>
                </a:r>
                <a:br>
                  <a:rPr lang="en-US" altLang="en-US" sz="1800" dirty="0" smtClean="0"/>
                </a:br>
                <a:r>
                  <a:rPr lang="en-US" altLang="en-US" sz="1800" dirty="0" smtClean="0"/>
                  <a:t>	distance to the currently selected centroids, </a:t>
                </a:r>
                <a:r>
                  <a:rPr lang="en-US" altLang="en-US" sz="1800" i="1" dirty="0"/>
                  <a:t>C</a:t>
                </a:r>
                <a:r>
                  <a:rPr lang="en-US" altLang="en-US" sz="1800" i="1" baseline="-25000" dirty="0"/>
                  <a:t>1</a:t>
                </a:r>
                <a:r>
                  <a:rPr lang="en-US" altLang="en-US" sz="1800" i="1" dirty="0"/>
                  <a:t>, …, </a:t>
                </a:r>
                <a:r>
                  <a:rPr lang="en-US" altLang="en-US" sz="1800" i="1" dirty="0" err="1"/>
                  <a:t>C</a:t>
                </a:r>
                <a:r>
                  <a:rPr lang="en-US" altLang="en-US" sz="1800" i="1" baseline="-25000" dirty="0" err="1"/>
                  <a:t>j</a:t>
                </a:r>
                <a:r>
                  <a:rPr lang="en-US" altLang="en-US" sz="1800" baseline="-25000" dirty="0"/>
                  <a:t>,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≤ 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&lt; k</a:t>
                </a:r>
                <a:r>
                  <a:rPr lang="en-US" altLang="en-US" sz="1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1800" dirty="0" smtClean="0"/>
                  <a:t> </a:t>
                </a:r>
                <a:br>
                  <a:rPr lang="en-US" altLang="en-US" sz="1800" dirty="0" smtClean="0"/>
                </a:br>
                <a:r>
                  <a:rPr lang="en-US" altLang="en-US" sz="1800" dirty="0" smtClean="0"/>
                  <a:t>	i.e.,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en-US" sz="1800" i="1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altLang="en-US" sz="18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18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( </m:t>
                        </m:r>
                        <m:r>
                          <m:rPr>
                            <m:nor/>
                          </m:rPr>
                          <a:rPr lang="en-US" altLang="en-US" sz="1800" i="1" dirty="0"/>
                          <m:t>C</m:t>
                        </m:r>
                        <m:r>
                          <m:rPr>
                            <m:nor/>
                          </m:rPr>
                          <a:rPr lang="en-US" altLang="en-US" sz="1800" i="1" baseline="-25000" dirty="0"/>
                          <m:t>j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, </m:t>
                        </m:r>
                        <m:r>
                          <m:rPr>
                            <m:nor/>
                          </m:rPr>
                          <a:rPr lang="en-US" altLang="en-US" sz="1800" b="0" i="1" dirty="0" smtClean="0"/>
                          <m:t>x</m:t>
                        </m:r>
                        <m:r>
                          <m:rPr>
                            <m:nor/>
                          </m:rPr>
                          <a:rPr lang="en-US" altLang="en-US" sz="18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 )</m:t>
                        </m:r>
                      </m:e>
                    </m:func>
                    <m:r>
                      <m:rPr>
                        <m:nor/>
                      </m:rPr>
                      <a:rPr lang="en-US" altLang="en-US" sz="1800">
                        <a:latin typeface="Cambria Math"/>
                      </a:rPr>
                      <m:t> </m:t>
                    </m:r>
                  </m:oMath>
                </a14:m>
                <a:endParaRPr lang="en-US" altLang="en-US" sz="1800" baseline="30000" dirty="0" smtClean="0"/>
              </a:p>
              <a:p>
                <a:pPr marL="3429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 smtClean="0"/>
                  <a:t>	Randomly select a new centroid by choosing a point with probability</a:t>
                </a:r>
                <a:br>
                  <a:rPr lang="en-US" altLang="en-US" sz="1800" dirty="0" smtClean="0"/>
                </a:br>
                <a:r>
                  <a:rPr lang="en-US" altLang="en-US" sz="1800" dirty="0" smtClean="0"/>
                  <a:t>	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1800" i="1"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1800" i="1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1800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en-US" sz="1800" i="1">
                                    <a:latin typeface="Cambria Math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nor/>
                              </m:rPr>
                              <a:rPr lang="en-US" altLang="en-US" sz="1800" dirty="0"/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altLang="en-US" sz="1800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( 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altLang="en-US" sz="1800" i="1" baseline="-25000" dirty="0"/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en-US" sz="1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 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en-US" sz="18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1800" i="1">
                                        <a:latin typeface="Cambria Math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180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1800" i="1">
                                        <a:latin typeface="Cambria Math"/>
                                      </a:rPr>
                                      <m:t>𝑗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baseline="30000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(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baseline="-25000" dirty="0"/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baseline="-250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 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altLang="en-US" sz="1800" dirty="0" smtClean="0"/>
                  <a:t>is </a:t>
                </a:r>
              </a:p>
              <a:p>
                <a:pPr marL="5080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 startAt="5"/>
                </a:pPr>
                <a:r>
                  <a:rPr lang="en-US" altLang="en-US" sz="1800" dirty="0" smtClean="0"/>
                  <a:t>End For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9763" y="1143000"/>
                <a:ext cx="8001000" cy="2057400"/>
              </a:xfrm>
              <a:blipFill rotWithShape="1">
                <a:blip r:embed="rId2"/>
                <a:stretch>
                  <a:fillRect l="-229" t="-3561" r="-152" b="-15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3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Empty Clusters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K-means can yield empty clusters</a:t>
            </a:r>
          </a:p>
          <a:p>
            <a:endParaRPr lang="en-US" altLang="en-US" smtClean="0"/>
          </a:p>
        </p:txBody>
      </p:sp>
      <p:graphicFrame>
        <p:nvGraphicFramePr>
          <p:cNvPr id="168038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47800" y="3919538"/>
          <a:ext cx="6024563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" name="VISIO" r:id="rId3" imgW="6030265" imgH="1260331" progId="Visio.Drawing.6">
                  <p:embed/>
                </p:oleObj>
              </mc:Choice>
              <mc:Fallback>
                <p:oleObj name="VISIO" r:id="rId3" imgW="6030265" imgH="126033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19538"/>
                        <a:ext cx="6024563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0" y="2243138"/>
          <a:ext cx="60325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4" name="VISIO" r:id="rId5" imgW="6030265" imgH="1260331" progId="Visio.Drawing.6">
                  <p:embed/>
                </p:oleObj>
              </mc:Choice>
              <mc:Fallback>
                <p:oleObj name="VISIO" r:id="rId5" imgW="6030265" imgH="1260331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43138"/>
                        <a:ext cx="60325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0390" name="Rectangle 6"/>
          <p:cNvSpPr>
            <a:spLocks noChangeArrowheads="1"/>
          </p:cNvSpPr>
          <p:nvPr/>
        </p:nvSpPr>
        <p:spPr bwMode="auto">
          <a:xfrm>
            <a:off x="1295400" y="2243138"/>
            <a:ext cx="1828800" cy="990600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680391" name="Rectangle 7"/>
          <p:cNvSpPr>
            <a:spLocks noChangeArrowheads="1"/>
          </p:cNvSpPr>
          <p:nvPr/>
        </p:nvSpPr>
        <p:spPr bwMode="auto">
          <a:xfrm>
            <a:off x="3200400" y="2243138"/>
            <a:ext cx="2590800" cy="990600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680392" name="Rectangle 8"/>
          <p:cNvSpPr>
            <a:spLocks noChangeArrowheads="1"/>
          </p:cNvSpPr>
          <p:nvPr/>
        </p:nvSpPr>
        <p:spPr bwMode="auto">
          <a:xfrm>
            <a:off x="5943600" y="2243138"/>
            <a:ext cx="1676400" cy="990600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680393" name="Rectangle 9"/>
          <p:cNvSpPr>
            <a:spLocks noChangeArrowheads="1"/>
          </p:cNvSpPr>
          <p:nvPr/>
        </p:nvSpPr>
        <p:spPr bwMode="auto">
          <a:xfrm>
            <a:off x="1219200" y="3919538"/>
            <a:ext cx="2362200" cy="1066800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680394" name="Rectangle 10"/>
          <p:cNvSpPr>
            <a:spLocks noChangeArrowheads="1"/>
          </p:cNvSpPr>
          <p:nvPr/>
        </p:nvSpPr>
        <p:spPr bwMode="auto">
          <a:xfrm>
            <a:off x="5181600" y="3919538"/>
            <a:ext cx="2286000" cy="1066800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680395" name="AutoShape 11"/>
          <p:cNvSpPr>
            <a:spLocks noChangeArrowheads="1"/>
          </p:cNvSpPr>
          <p:nvPr/>
        </p:nvSpPr>
        <p:spPr bwMode="auto">
          <a:xfrm>
            <a:off x="4495800" y="5334000"/>
            <a:ext cx="1524000" cy="762000"/>
          </a:xfrm>
          <a:prstGeom prst="wedgeRoundRectCallout">
            <a:avLst>
              <a:gd name="adj1" fmla="val -56667"/>
              <a:gd name="adj2" fmla="val -130000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/>
              <a:t>Empty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390" grpId="0" animBg="1"/>
      <p:bldP spid="1680391" grpId="0" animBg="1"/>
      <p:bldP spid="1680392" grpId="0" animBg="1"/>
      <p:bldP spid="1680393" grpId="0" animBg="1"/>
      <p:bldP spid="1680394" grpId="0" animBg="1"/>
      <p:bldP spid="168039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Handling Empty Clusters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Basic K-means algorithm can yield empty clusters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Several strategies</a:t>
            </a:r>
          </a:p>
          <a:p>
            <a:pPr lvl="1"/>
            <a:r>
              <a:rPr lang="en-US" altLang="en-US" smtClean="0"/>
              <a:t>Choose the point that contributes most to SSE</a:t>
            </a:r>
          </a:p>
          <a:p>
            <a:pPr lvl="1"/>
            <a:r>
              <a:rPr lang="en-US" altLang="en-US" smtClean="0"/>
              <a:t>Choose a point from the cluster with the highest SSE</a:t>
            </a:r>
          </a:p>
          <a:p>
            <a:pPr lvl="1"/>
            <a:r>
              <a:rPr lang="en-US" altLang="en-US" smtClean="0"/>
              <a:t>If there are several empty clusters, the above can be repeated several 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Updating Centers Incrementally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 the basic K-means algorithm, centroids are updated after all points are assigned to a centroid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An alternative is to update the centroids after each assignment (incremental approach)</a:t>
            </a:r>
          </a:p>
          <a:p>
            <a:pPr lvl="1"/>
            <a:r>
              <a:rPr lang="en-US" altLang="en-US" smtClean="0"/>
              <a:t>Each assignment updates zero or two centroids</a:t>
            </a:r>
          </a:p>
          <a:p>
            <a:pPr lvl="1"/>
            <a:r>
              <a:rPr lang="en-US" altLang="en-US" smtClean="0"/>
              <a:t>More expensive</a:t>
            </a:r>
          </a:p>
          <a:p>
            <a:pPr lvl="1"/>
            <a:r>
              <a:rPr lang="en-US" altLang="en-US" smtClean="0"/>
              <a:t>Introduces an order dependency</a:t>
            </a:r>
          </a:p>
          <a:p>
            <a:pPr lvl="1"/>
            <a:r>
              <a:rPr lang="en-US" altLang="en-US" smtClean="0"/>
              <a:t>Never get an empty cluster</a:t>
            </a:r>
          </a:p>
          <a:p>
            <a:pPr lvl="1"/>
            <a:r>
              <a:rPr lang="en-US" altLang="en-US" smtClean="0"/>
              <a:t>Can use “weights” to change the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Pre-processing and Post-processing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Pre-processing</a:t>
            </a:r>
          </a:p>
          <a:p>
            <a:pPr lvl="1"/>
            <a:r>
              <a:rPr lang="en-US" altLang="en-US" smtClean="0"/>
              <a:t>Normalize the data</a:t>
            </a:r>
          </a:p>
          <a:p>
            <a:pPr lvl="1"/>
            <a:r>
              <a:rPr lang="en-US" altLang="en-US" smtClean="0"/>
              <a:t>Eliminate outliers</a:t>
            </a:r>
          </a:p>
          <a:p>
            <a:pPr lvl="4"/>
            <a:endParaRPr lang="en-US" altLang="en-US" sz="800" smtClean="0"/>
          </a:p>
          <a:p>
            <a:r>
              <a:rPr lang="en-US" altLang="en-US" smtClean="0"/>
              <a:t>Post-processing</a:t>
            </a:r>
          </a:p>
          <a:p>
            <a:pPr lvl="1"/>
            <a:r>
              <a:rPr lang="en-US" altLang="en-US" smtClean="0"/>
              <a:t>Eliminate small clusters that may represent outliers</a:t>
            </a:r>
          </a:p>
          <a:p>
            <a:pPr lvl="1"/>
            <a:r>
              <a:rPr lang="en-US" altLang="en-US" smtClean="0"/>
              <a:t>Split ‘loose’ clusters, i.e., clusters with relatively high SSE</a:t>
            </a:r>
          </a:p>
          <a:p>
            <a:pPr lvl="1"/>
            <a:r>
              <a:rPr lang="en-US" altLang="en-US" smtClean="0"/>
              <a:t>Merge clusters that are ‘close’ and that have relatively low SSE</a:t>
            </a:r>
          </a:p>
          <a:p>
            <a:pPr lvl="1"/>
            <a:r>
              <a:rPr lang="en-US" altLang="en-US" smtClean="0"/>
              <a:t>Can use these steps during the clustering process</a:t>
            </a:r>
          </a:p>
          <a:p>
            <a:pPr lvl="2"/>
            <a:r>
              <a:rPr lang="en-US" altLang="en-US" smtClean="0"/>
              <a:t> ISODATA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Bisecting K-means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Bisecting K-means algorithm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Variant of K-means that can produce a partitional or a hierarchical clustering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 smtClean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8997"/>
              </p:ext>
            </p:extLst>
          </p:nvPr>
        </p:nvGraphicFramePr>
        <p:xfrm>
          <a:off x="228600" y="2971800"/>
          <a:ext cx="8694738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Bitmap Image" r:id="rId3" imgW="8694360" imgH="3132000" progId="Paint.Picture">
                  <p:embed/>
                </p:oleObj>
              </mc:Choice>
              <mc:Fallback>
                <p:oleObj name="Bitmap Image" r:id="rId3" imgW="8694360" imgH="31320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17029"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8694738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457200" y="5867400"/>
            <a:ext cx="800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CLUTO:  http://glaros.dtc.umn.edu/gkhome/cluto/cluto/overview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Bisecting K-means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Notion of a Cluster can be Ambiguous</a:t>
            </a:r>
          </a:p>
        </p:txBody>
      </p:sp>
      <p:grpSp>
        <p:nvGrpSpPr>
          <p:cNvPr id="6147" name="Group 91"/>
          <p:cNvGrpSpPr>
            <a:grpSpLocks/>
          </p:cNvGrpSpPr>
          <p:nvPr/>
        </p:nvGrpSpPr>
        <p:grpSpPr bwMode="auto">
          <a:xfrm>
            <a:off x="685800" y="1905000"/>
            <a:ext cx="3344863" cy="1509713"/>
            <a:chOff x="432" y="1200"/>
            <a:chExt cx="2107" cy="951"/>
          </a:xfrm>
        </p:grpSpPr>
        <p:grpSp>
          <p:nvGrpSpPr>
            <p:cNvPr id="621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6219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0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1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2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3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4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5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6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7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8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9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0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1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2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3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4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5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6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7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8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18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How many clusters?</a:t>
              </a:r>
              <a:endParaRPr lang="en-US" altLang="en-US" sz="1800" b="0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4960938" y="4114800"/>
            <a:ext cx="3344862" cy="1401763"/>
            <a:chOff x="3125" y="2592"/>
            <a:chExt cx="2107" cy="883"/>
          </a:xfrm>
        </p:grpSpPr>
        <p:grpSp>
          <p:nvGrpSpPr>
            <p:cNvPr id="6195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6197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8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9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0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4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5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6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7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8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9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0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1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2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3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4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5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6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96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Four Clusters</a:t>
              </a:r>
              <a:r>
                <a:rPr lang="en-US" altLang="en-US" sz="1800" b="0"/>
                <a:t> 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685800" y="4114800"/>
            <a:ext cx="3344863" cy="1401763"/>
            <a:chOff x="432" y="2592"/>
            <a:chExt cx="2107" cy="883"/>
          </a:xfrm>
        </p:grpSpPr>
        <p:grpSp>
          <p:nvGrpSpPr>
            <p:cNvPr id="6173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6175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6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7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8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9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0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1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2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3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4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5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6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7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8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9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0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1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2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3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4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74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Two Clusters</a:t>
              </a:r>
              <a:r>
                <a:rPr lang="en-US" altLang="en-US" sz="1800" b="0"/>
                <a:t> </a:t>
              </a: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4960938" y="1905000"/>
            <a:ext cx="3344862" cy="1509713"/>
            <a:chOff x="3125" y="1200"/>
            <a:chExt cx="2107" cy="951"/>
          </a:xfrm>
        </p:grpSpPr>
        <p:grpSp>
          <p:nvGrpSpPr>
            <p:cNvPr id="6151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615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0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3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4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5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6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7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52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Six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Produces a set of nested clusters organized as a hierarchical tree</a:t>
            </a:r>
          </a:p>
          <a:p>
            <a:r>
              <a:rPr lang="en-US" altLang="en-US" smtClean="0"/>
              <a:t>Can be visualized as a dendrogram</a:t>
            </a:r>
          </a:p>
          <a:p>
            <a:pPr lvl="1"/>
            <a:r>
              <a:rPr lang="en-US" altLang="en-US" smtClean="0"/>
              <a:t>A tree like diagram that records the sequences of merges or splits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VISIO" r:id="rId4" imgW="3163511" imgH="3230582" progId="Visio.Drawing.6">
                  <p:embed/>
                </p:oleObj>
              </mc:Choice>
              <mc:Fallback>
                <p:oleObj name="VISIO" r:id="rId4" imgW="3163511" imgH="3230582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Strengths of Hierarchical Clustering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Any desired number of clusters can be obtained by ‘cutting’ the dendrogram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Example in biological sciences (e.g., animal kingdom, phylogeny reconstruction,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Two main types of hierarchical clustering</a:t>
            </a:r>
          </a:p>
          <a:p>
            <a:pPr lvl="1"/>
            <a:r>
              <a:rPr lang="en-US" altLang="en-US" sz="2000" dirty="0" smtClean="0"/>
              <a:t>Agglomerative:  </a:t>
            </a:r>
          </a:p>
          <a:p>
            <a:pPr marL="1146175" lvl="2" indent="-231775"/>
            <a:r>
              <a:rPr lang="en-US" altLang="en-US" sz="1800" dirty="0" smtClean="0"/>
              <a:t>Start with the points as individual clusters</a:t>
            </a:r>
          </a:p>
          <a:p>
            <a:pPr marL="1146175" lvl="2" indent="-231775"/>
            <a:r>
              <a:rPr lang="en-US" altLang="en-US" sz="1800" dirty="0" smtClean="0"/>
              <a:t>At each step, merge the closest pair of clusters until only one cluster (or k clusters) left</a:t>
            </a:r>
          </a:p>
          <a:p>
            <a:pPr lvl="4"/>
            <a:endParaRPr lang="en-US" altLang="en-US" sz="1800" dirty="0" smtClean="0"/>
          </a:p>
          <a:p>
            <a:pPr lvl="1"/>
            <a:r>
              <a:rPr lang="en-US" altLang="en-US" sz="2000" dirty="0" smtClean="0"/>
              <a:t>Divisive:  </a:t>
            </a:r>
          </a:p>
          <a:p>
            <a:pPr marL="1146175" lvl="2" indent="-231775"/>
            <a:r>
              <a:rPr lang="en-US" altLang="en-US" sz="1800" dirty="0" smtClean="0"/>
              <a:t>Start with one, all-inclusive cluster </a:t>
            </a:r>
          </a:p>
          <a:p>
            <a:pPr marL="1146175" lvl="2" indent="-231775"/>
            <a:r>
              <a:rPr lang="en-US" altLang="en-US" sz="1800" dirty="0" smtClean="0"/>
              <a:t>At each step, split a cluster until each cluster contains an individual point (or there are k clusters)</a:t>
            </a:r>
          </a:p>
          <a:p>
            <a:pPr lvl="4"/>
            <a:endParaRPr lang="en-US" altLang="en-US" sz="1800" dirty="0" smtClean="0"/>
          </a:p>
          <a:p>
            <a:r>
              <a:rPr lang="en-US" altLang="en-US" sz="2400" dirty="0" smtClean="0"/>
              <a:t>Traditional hierarchical algorithms use a similarity or distance matrix</a:t>
            </a:r>
          </a:p>
          <a:p>
            <a:pPr lvl="1"/>
            <a:r>
              <a:rPr lang="en-US" altLang="en-US" sz="2000" dirty="0" smtClean="0"/>
              <a:t>Merge or split one cluster at a time</a:t>
            </a:r>
          </a:p>
          <a:p>
            <a:pPr lvl="4"/>
            <a:endParaRPr lang="en-US" alt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Agglomerative Clustering Algorithm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/>
              <a:t>Most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altLang="en-US" sz="800" dirty="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 smtClean="0"/>
              <a:t>Compute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 smtClean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 smtClean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 smtClean="0"/>
              <a:t>	Merge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 smtClean="0"/>
              <a:t>	Update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 smtClean="0"/>
              <a:t>Until</a:t>
            </a:r>
            <a:r>
              <a:rPr lang="en-US" altLang="en-US" sz="2000" dirty="0" smtClean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dirty="0" smtClean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/>
              <a:t>Key operation is the computation of the 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Different approaches to defining the distance between clusters distinguish the different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Starting Situation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Start with clusters of individual points and a proximity matrix</a:t>
            </a:r>
          </a:p>
          <a:p>
            <a:pPr lvl="1"/>
            <a:endParaRPr lang="en-US" altLang="en-US" smtClean="0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5257800" y="1903413"/>
            <a:ext cx="3200400" cy="2789237"/>
            <a:chOff x="3456" y="1622"/>
            <a:chExt cx="2160" cy="2058"/>
          </a:xfrm>
        </p:grpSpPr>
        <p:sp>
          <p:nvSpPr>
            <p:cNvPr id="55315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5328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5329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5330" name="Text Box 32"/>
            <p:cNvSpPr txBox="1">
              <a:spLocks noChangeArrowheads="1"/>
            </p:cNvSpPr>
            <p:nvPr/>
          </p:nvSpPr>
          <p:spPr bwMode="auto">
            <a:xfrm>
              <a:off x="3456" y="2679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5331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5332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5333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5334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5335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5336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5337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5338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</p:txBody>
        </p:sp>
      </p:grpSp>
      <p:sp>
        <p:nvSpPr>
          <p:cNvPr id="55313" name="Text Box 41"/>
          <p:cNvSpPr txBox="1">
            <a:spLocks noChangeArrowheads="1"/>
          </p:cNvSpPr>
          <p:nvPr/>
        </p:nvSpPr>
        <p:spPr bwMode="auto">
          <a:xfrm>
            <a:off x="57912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5314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Intermediate Situation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 smtClean="0"/>
              <a:t>After some merging steps, we have some clusters </a:t>
            </a:r>
          </a:p>
          <a:p>
            <a:pPr marL="742950" lvl="1" indent="-285750"/>
            <a:endParaRPr lang="en-US" altLang="en-US" sz="2000" smtClean="0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C5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grpSp>
        <p:nvGrpSpPr>
          <p:cNvPr id="56334" name="Group 14"/>
          <p:cNvGrpSpPr>
            <a:grpSpLocks/>
          </p:cNvGrpSpPr>
          <p:nvPr/>
        </p:nvGrpSpPr>
        <p:grpSpPr bwMode="auto">
          <a:xfrm>
            <a:off x="5486400" y="1660525"/>
            <a:ext cx="2895600" cy="2212975"/>
            <a:chOff x="3456" y="1440"/>
            <a:chExt cx="1872" cy="1503"/>
          </a:xfrm>
        </p:grpSpPr>
        <p:sp>
          <p:nvSpPr>
            <p:cNvPr id="56337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6338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6339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6344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6345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6346" name="Text Box 24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6347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634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634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6350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6351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5" name="Text Box 37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6336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Intermediate Situation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 smtClean="0"/>
              <a:t>We want to merge the two closest clusters (C2 and C5)  and update the proximity matrix. </a:t>
            </a:r>
          </a:p>
          <a:p>
            <a:pPr marL="742950" lvl="1" indent="-285750"/>
            <a:endParaRPr lang="en-US" altLang="en-US" sz="2000" smtClean="0"/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C5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5486400" y="1676400"/>
            <a:ext cx="2971800" cy="2193925"/>
            <a:chOff x="3456" y="1094"/>
            <a:chExt cx="1920" cy="1503"/>
          </a:xfrm>
        </p:grpSpPr>
        <p:sp>
          <p:nvSpPr>
            <p:cNvPr id="57362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7363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7364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7369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7370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7371" name="Text Box 24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7372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7373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7374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7375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7376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5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6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7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359" name="Oval 41"/>
          <p:cNvSpPr>
            <a:spLocks noChangeArrowheads="1"/>
          </p:cNvSpPr>
          <p:nvPr/>
        </p:nvSpPr>
        <p:spPr bwMode="auto">
          <a:xfrm>
            <a:off x="990600" y="4648200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60" name="Text Box 42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736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495800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2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Merging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 smtClean="0"/>
              <a:t>The question is “How do we update the proximity matrix?” </a:t>
            </a:r>
          </a:p>
          <a:p>
            <a:pPr marL="742950" lvl="1" indent="-285750"/>
            <a:endParaRPr lang="en-US" altLang="en-US" sz="2000" smtClean="0"/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>
            <a:off x="1295400" y="4953000"/>
            <a:ext cx="23622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905000" y="51816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</a:t>
            </a:r>
            <a:r>
              <a:rPr lang="en-US" altLang="en-US"/>
              <a:t> C5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        ?        ?        ?    	  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6651625" y="2362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651625" y="3200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651625" y="3581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6629400" y="1555750"/>
            <a:ext cx="533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 </a:t>
            </a:r>
            <a:r>
              <a:rPr lang="en-US" altLang="en-US"/>
              <a:t>C5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960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6019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5715000" y="2286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638800" y="2362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5638800" y="3200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638800" y="36576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5181600" y="2819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 </a:t>
            </a:r>
            <a:r>
              <a:rPr lang="en-US" altLang="en-US"/>
              <a:t>C5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70866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76200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5715000" y="2667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5715000" y="3505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5715000" y="3124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5715000" y="3886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6553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70104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7543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8077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5791200" y="3962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8403" name="Object 102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4354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8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354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Distance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5941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942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942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942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942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942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942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943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943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943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943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943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59397" name="Line 29"/>
          <p:cNvSpPr>
            <a:spLocks noChangeShapeType="1"/>
          </p:cNvSpPr>
          <p:nvPr/>
        </p:nvSpPr>
        <p:spPr bwMode="auto">
          <a:xfrm>
            <a:off x="2209800" y="205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30"/>
          <p:cNvSpPr txBox="1">
            <a:spLocks noChangeArrowheads="1"/>
          </p:cNvSpPr>
          <p:nvPr/>
        </p:nvSpPr>
        <p:spPr bwMode="auto">
          <a:xfrm>
            <a:off x="2209800" y="16002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Similarity?</a:t>
            </a:r>
          </a:p>
        </p:txBody>
      </p:sp>
      <p:sp>
        <p:nvSpPr>
          <p:cNvPr id="59399" name="Rectangle 3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  <p:sp>
        <p:nvSpPr>
          <p:cNvPr id="59400" name="Freeform 32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Oval 33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2" name="Oval 34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3" name="Oval 35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4" name="Oval 36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5" name="Freeform 37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Oval 38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7" name="Oval 39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8" name="Oval 40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9" name="Oval 41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10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0434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0447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0448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0449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0450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0451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0452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0453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0454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0455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0456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0457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0421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3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4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5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6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8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9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30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31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0433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Types of Clusterings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A </a:t>
            </a:r>
            <a:r>
              <a:rPr lang="en-US" altLang="en-US" smtClean="0">
                <a:solidFill>
                  <a:srgbClr val="FF0000"/>
                </a:solidFill>
              </a:rPr>
              <a:t>clustering</a:t>
            </a:r>
            <a:r>
              <a:rPr lang="en-US" altLang="en-US" smtClean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Important distinction between </a:t>
            </a:r>
            <a:r>
              <a:rPr lang="en-US" altLang="en-US" smtClean="0">
                <a:solidFill>
                  <a:srgbClr val="FF0000"/>
                </a:solidFill>
              </a:rPr>
              <a:t>hierarchical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rgbClr val="FF0000"/>
                </a:solidFill>
              </a:rPr>
              <a:t>partitional</a:t>
            </a:r>
            <a:r>
              <a:rPr lang="en-US" altLang="en-US" smtClean="0">
                <a:solidFill>
                  <a:srgbClr val="FFCC00"/>
                </a:solidFill>
              </a:rPr>
              <a:t> </a:t>
            </a:r>
            <a:r>
              <a:rPr lang="en-US" altLang="en-US" smtClean="0"/>
              <a:t>sets of clusters </a:t>
            </a:r>
            <a:endParaRPr lang="en-US" altLang="en-US" smtClean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smtClean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Partitional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division of data objects into non-overlapping subsets (clusters)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1000" smtClean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smtClean="0"/>
              <a:t>A set of nested clusters organized as a hierarchical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1458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1471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1472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1473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1474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1475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1476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1477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1478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1479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1480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1481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1445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7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8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9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0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2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3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4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5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1457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2497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1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6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2510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2511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2512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2513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2514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2515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2516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2517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2518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2519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2520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2469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1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2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3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4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6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7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8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9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2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3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4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5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2496" name="Rectangle 56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How to Define Inter-Cluster Similarity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3508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3521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3522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3523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3524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3525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3526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3527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3528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3529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3530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3531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3495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6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7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8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9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1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2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3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4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3505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  <p:sp>
        <p:nvSpPr>
          <p:cNvPr id="63506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63507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 or Single Link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r>
              <a:rPr lang="en-US" altLang="en-US" smtClean="0"/>
              <a:t>Proximity of two clusters is based on the two closest points in the different clusters</a:t>
            </a:r>
          </a:p>
          <a:p>
            <a:pPr lvl="1"/>
            <a:r>
              <a:rPr lang="en-US" altLang="en-US" smtClean="0"/>
              <a:t>Determined by one pair of points, i.e., by one link in the proximity graph</a:t>
            </a:r>
          </a:p>
          <a:p>
            <a:r>
              <a:rPr lang="en-US" altLang="en-US" smtClean="0"/>
              <a:t>Example: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>
          <a:xfrm>
            <a:off x="838200" y="3810000"/>
            <a:ext cx="3276600" cy="2500313"/>
          </a:xfrm>
          <a:noFill/>
        </p:spPr>
      </p:pic>
      <p:pic>
        <p:nvPicPr>
          <p:cNvPr id="6451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114800"/>
            <a:ext cx="4000500" cy="1836738"/>
          </a:xfrm>
          <a:noFill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715000" y="36576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Hierarchical Clustering: MIN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791200" y="5715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747713" y="1773238"/>
            <a:ext cx="3175000" cy="2790825"/>
            <a:chOff x="471" y="1117"/>
            <a:chExt cx="2000" cy="1758"/>
          </a:xfrm>
        </p:grpSpPr>
        <p:sp>
          <p:nvSpPr>
            <p:cNvPr id="65558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7"/>
                <a:gd name="T53" fmla="*/ 89 w 8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6"/>
                <a:gd name="T53" fmla="*/ 89 w 8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65565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65566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65567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65568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65569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95550" y="2863850"/>
            <a:ext cx="1423988" cy="914400"/>
            <a:chOff x="1572" y="1804"/>
            <a:chExt cx="897" cy="576"/>
          </a:xfrm>
        </p:grpSpPr>
        <p:sp>
          <p:nvSpPr>
            <p:cNvPr id="65556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7"/>
                <a:gd name="T142" fmla="*/ 0 h 375"/>
                <a:gd name="T143" fmla="*/ 897 w 897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27050" y="2489200"/>
            <a:ext cx="1735138" cy="1158875"/>
            <a:chOff x="332" y="1568"/>
            <a:chExt cx="1093" cy="730"/>
          </a:xfrm>
        </p:grpSpPr>
        <p:sp>
          <p:nvSpPr>
            <p:cNvPr id="65554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3"/>
                <a:gd name="T154" fmla="*/ 0 h 497"/>
                <a:gd name="T155" fmla="*/ 1093 w 1093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44500" y="2071688"/>
            <a:ext cx="3675063" cy="2097087"/>
            <a:chOff x="280" y="1305"/>
            <a:chExt cx="2315" cy="1321"/>
          </a:xfrm>
        </p:grpSpPr>
        <p:sp>
          <p:nvSpPr>
            <p:cNvPr id="65552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5"/>
                <a:gd name="T112" fmla="*/ 0 h 1312"/>
                <a:gd name="T113" fmla="*/ 2315 w 2315"/>
                <a:gd name="T114" fmla="*/ 1312 h 1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82588" y="1951038"/>
            <a:ext cx="3795712" cy="2924175"/>
            <a:chOff x="241" y="1229"/>
            <a:chExt cx="2391" cy="1842"/>
          </a:xfrm>
        </p:grpSpPr>
        <p:sp>
          <p:nvSpPr>
            <p:cNvPr id="65550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1"/>
                <a:gd name="T112" fmla="*/ 0 h 1611"/>
                <a:gd name="T113" fmla="*/ 2391 w 2391"/>
                <a:gd name="T114" fmla="*/ 1611 h 1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7975" y="1547813"/>
            <a:ext cx="4003675" cy="3530600"/>
            <a:chOff x="194" y="975"/>
            <a:chExt cx="2522" cy="2224"/>
          </a:xfrm>
        </p:grpSpPr>
        <p:sp>
          <p:nvSpPr>
            <p:cNvPr id="65548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65549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2"/>
                <a:gd name="T115" fmla="*/ 0 h 2211"/>
                <a:gd name="T116" fmla="*/ 2522 w 2522"/>
                <a:gd name="T117" fmla="*/ 2211 h 2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5547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Strength of MIN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5410200" y="4267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Six Clusters</a:t>
            </a:r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Can handle non-elliptical shapes</a:t>
            </a:r>
          </a:p>
        </p:txBody>
      </p:sp>
      <p:pic>
        <p:nvPicPr>
          <p:cNvPr id="665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1370013"/>
            <a:ext cx="485457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203575"/>
            <a:ext cx="42418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12775"/>
            <a:ext cx="42418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Limitations of MIN</a:t>
            </a: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181600" y="3124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Sensitive to </a:t>
            </a:r>
            <a:r>
              <a:rPr lang="en-US" altLang="en-US" sz="1800" dirty="0" smtClean="0"/>
              <a:t>noise and outliers</a:t>
            </a:r>
            <a:endParaRPr lang="en-US" altLang="en-US" sz="1800" dirty="0"/>
          </a:p>
        </p:txBody>
      </p:sp>
      <p:pic>
        <p:nvPicPr>
          <p:cNvPr id="6759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5257800" y="5715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Three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MAX or Complete Linkage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Proximity of two clusters is based on the two most distant points in the different clusters</a:t>
            </a:r>
          </a:p>
          <a:p>
            <a:pPr lvl="1"/>
            <a:r>
              <a:rPr lang="en-US" altLang="en-US" smtClean="0"/>
              <a:t>Determined by all pairs of points in the two clusters</a:t>
            </a:r>
          </a:p>
          <a:p>
            <a:endParaRPr lang="en-US" altLang="en-US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 bwMode="auto">
          <a:xfrm>
            <a:off x="152400" y="2819400"/>
            <a:ext cx="419576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0005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486400" y="3429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Hierarchical Clustering: MAX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098550" y="53482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670550" y="5348288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1336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792163" y="1824038"/>
            <a:ext cx="2998787" cy="2687637"/>
            <a:chOff x="383" y="1437"/>
            <a:chExt cx="1889" cy="1693"/>
          </a:xfrm>
        </p:grpSpPr>
        <p:sp>
          <p:nvSpPr>
            <p:cNvPr id="69654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5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0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69661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69662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69663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69664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69665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09838" y="3208338"/>
            <a:ext cx="1401762" cy="890587"/>
            <a:chOff x="1465" y="2309"/>
            <a:chExt cx="883" cy="561"/>
          </a:xfrm>
        </p:grpSpPr>
        <p:sp>
          <p:nvSpPr>
            <p:cNvPr id="69652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3"/>
                <a:gd name="T142" fmla="*/ 0 h 369"/>
                <a:gd name="T143" fmla="*/ 883 w 883"/>
                <a:gd name="T144" fmla="*/ 369 h 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04850" y="2249488"/>
            <a:ext cx="1579563" cy="889000"/>
            <a:chOff x="328" y="1705"/>
            <a:chExt cx="995" cy="560"/>
          </a:xfrm>
        </p:grpSpPr>
        <p:sp>
          <p:nvSpPr>
            <p:cNvPr id="69650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5"/>
                <a:gd name="T154" fmla="*/ 0 h 384"/>
                <a:gd name="T155" fmla="*/ 995 w 995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0363" y="1582738"/>
            <a:ext cx="3935412" cy="3487737"/>
            <a:chOff x="111" y="1285"/>
            <a:chExt cx="2479" cy="2197"/>
          </a:xfrm>
        </p:grpSpPr>
        <p:sp>
          <p:nvSpPr>
            <p:cNvPr id="69648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69649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9"/>
                <a:gd name="T115" fmla="*/ 0 h 2197"/>
                <a:gd name="T116" fmla="*/ 2479 w 2479"/>
                <a:gd name="T117" fmla="*/ 2197 h 2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882775" y="2982913"/>
            <a:ext cx="2160588" cy="1652587"/>
            <a:chOff x="1070" y="2167"/>
            <a:chExt cx="1361" cy="1041"/>
          </a:xfrm>
        </p:grpSpPr>
        <p:sp>
          <p:nvSpPr>
            <p:cNvPr id="69646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69647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1041"/>
                <a:gd name="T185" fmla="*/ 1317 w 1317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15950" y="1720850"/>
            <a:ext cx="2906713" cy="1520825"/>
            <a:chOff x="272" y="1372"/>
            <a:chExt cx="1831" cy="958"/>
          </a:xfrm>
        </p:grpSpPr>
        <p:sp>
          <p:nvSpPr>
            <p:cNvPr id="69644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69645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1"/>
                <a:gd name="T100" fmla="*/ 0 h 958"/>
                <a:gd name="T101" fmla="*/ 1831 w 1831"/>
                <a:gd name="T102" fmla="*/ 958 h 9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Strength of MAX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5180013" y="4357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Less susceptible to noise and outliers</a:t>
            </a:r>
          </a:p>
        </p:txBody>
      </p:sp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066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Partitional Clustering</a:t>
            </a:r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0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2147483647 w 61"/>
              <a:gd name="T1" fmla="*/ 2147483647 h 65"/>
              <a:gd name="T2" fmla="*/ 2147483647 w 61"/>
              <a:gd name="T3" fmla="*/ 2147483647 h 65"/>
              <a:gd name="T4" fmla="*/ 2147483647 w 61"/>
              <a:gd name="T5" fmla="*/ 2147483647 h 65"/>
              <a:gd name="T6" fmla="*/ 2147483647 w 61"/>
              <a:gd name="T7" fmla="*/ 2147483647 h 65"/>
              <a:gd name="T8" fmla="*/ 2147483647 w 61"/>
              <a:gd name="T9" fmla="*/ 2147483647 h 65"/>
              <a:gd name="T10" fmla="*/ 0 w 61"/>
              <a:gd name="T11" fmla="*/ 2147483647 h 65"/>
              <a:gd name="T12" fmla="*/ 0 w 61"/>
              <a:gd name="T13" fmla="*/ 2147483647 h 65"/>
              <a:gd name="T14" fmla="*/ 2147483647 w 61"/>
              <a:gd name="T15" fmla="*/ 2147483647 h 65"/>
              <a:gd name="T16" fmla="*/ 2147483647 w 61"/>
              <a:gd name="T17" fmla="*/ 0 h 65"/>
              <a:gd name="T18" fmla="*/ 2147483647 w 61"/>
              <a:gd name="T19" fmla="*/ 2147483647 h 65"/>
              <a:gd name="T20" fmla="*/ 2147483647 w 61"/>
              <a:gd name="T21" fmla="*/ 2147483647 h 65"/>
              <a:gd name="T22" fmla="*/ 2147483647 w 61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5"/>
              <a:gd name="T38" fmla="*/ 61 w 61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2147483647 w 65"/>
              <a:gd name="T1" fmla="*/ 2147483647 h 62"/>
              <a:gd name="T2" fmla="*/ 2147483647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0 w 65"/>
              <a:gd name="T11" fmla="*/ 2147483647 h 62"/>
              <a:gd name="T12" fmla="*/ 0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0 h 62"/>
              <a:gd name="T18" fmla="*/ 2147483647 w 65"/>
              <a:gd name="T19" fmla="*/ 0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62"/>
              <a:gd name="T38" fmla="*/ 65 w 65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8213" name="Object 1024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name="VISIO" r:id="rId3" imgW="1547102" imgH="2097084" progId="Visio.Drawing.6">
                    <p:embed/>
                  </p:oleObj>
                </mc:Choice>
                <mc:Fallback>
                  <p:oleObj name="VISIO" r:id="rId3" imgW="1547102" imgH="2097084" progId="Visio.Drawing.6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A Partitional  Clustering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Limitations of MAX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5180013" y="4738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Biased towards globular clusters</a:t>
            </a:r>
          </a:p>
        </p:txBody>
      </p:sp>
      <p:pic>
        <p:nvPicPr>
          <p:cNvPr id="716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505200"/>
          </a:xfrm>
        </p:spPr>
        <p:txBody>
          <a:bodyPr/>
          <a:lstStyle/>
          <a:p>
            <a:r>
              <a:rPr lang="en-US" altLang="en-US" sz="2200" smtClean="0"/>
              <a:t>Proximity of two clusters is the average of pairwise proximity between points in the two clusters.</a:t>
            </a:r>
          </a:p>
          <a:p>
            <a:endParaRPr lang="en-US" altLang="en-US" sz="2200" smtClean="0"/>
          </a:p>
          <a:p>
            <a:endParaRPr lang="en-US" altLang="en-US" sz="2200" smtClean="0"/>
          </a:p>
          <a:p>
            <a:pPr lvl="4"/>
            <a:endParaRPr lang="en-US" altLang="en-US" sz="1800" smtClean="0"/>
          </a:p>
          <a:p>
            <a:r>
              <a:rPr lang="en-US" altLang="en-US" sz="2200" smtClean="0"/>
              <a:t>Need to use average connectivity for scalability since total proximity favors large clusters</a:t>
            </a:r>
          </a:p>
          <a:p>
            <a:endParaRPr lang="en-US" altLang="en-US" sz="2200" smtClean="0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6" name="Equation" r:id="rId3" imgW="3873500" imgH="698500" progId="Equation.3">
                  <p:embed/>
                </p:oleObj>
              </mc:Choice>
              <mc:Fallback>
                <p:oleObj name="Equation" r:id="rId3" imgW="38735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 bwMode="auto">
          <a:xfrm>
            <a:off x="838200" y="3810000"/>
            <a:ext cx="32766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1663"/>
            <a:ext cx="40005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715000" y="3954463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Hierarchical Clustering: Group Average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562600" y="5562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808038" y="1987550"/>
            <a:ext cx="2901950" cy="2544763"/>
            <a:chOff x="509" y="1252"/>
            <a:chExt cx="1828" cy="1603"/>
          </a:xfrm>
        </p:grpSpPr>
        <p:sp>
          <p:nvSpPr>
            <p:cNvPr id="73750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1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73757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73758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73759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73760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73761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05063" y="3273425"/>
            <a:ext cx="1301750" cy="889000"/>
            <a:chOff x="1515" y="2062"/>
            <a:chExt cx="820" cy="560"/>
          </a:xfrm>
        </p:grpSpPr>
        <p:sp>
          <p:nvSpPr>
            <p:cNvPr id="73748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0"/>
                <a:gd name="T142" fmla="*/ 0 h 343"/>
                <a:gd name="T143" fmla="*/ 820 w 820"/>
                <a:gd name="T144" fmla="*/ 343 h 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17550" y="2382838"/>
            <a:ext cx="1323975" cy="985837"/>
            <a:chOff x="452" y="1501"/>
            <a:chExt cx="834" cy="621"/>
          </a:xfrm>
        </p:grpSpPr>
        <p:sp>
          <p:nvSpPr>
            <p:cNvPr id="73746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4"/>
                <a:gd name="T142" fmla="*/ 0 h 460"/>
                <a:gd name="T143" fmla="*/ 834 w 834"/>
                <a:gd name="T144" fmla="*/ 460 h 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225" y="1622425"/>
            <a:ext cx="3659188" cy="3460750"/>
            <a:chOff x="254" y="1022"/>
            <a:chExt cx="2305" cy="2180"/>
          </a:xfrm>
        </p:grpSpPr>
        <p:sp>
          <p:nvSpPr>
            <p:cNvPr id="73744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73745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5"/>
                <a:gd name="T115" fmla="*/ 0 h 2180"/>
                <a:gd name="T116" fmla="*/ 2305 w 2305"/>
                <a:gd name="T117" fmla="*/ 2180 h 21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931988" y="3101975"/>
            <a:ext cx="1800225" cy="1720850"/>
            <a:chOff x="1217" y="1954"/>
            <a:chExt cx="1134" cy="1084"/>
          </a:xfrm>
        </p:grpSpPr>
        <p:sp>
          <p:nvSpPr>
            <p:cNvPr id="73742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73743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4"/>
                <a:gd name="T178" fmla="*/ 0 h 909"/>
                <a:gd name="T179" fmla="*/ 1134 w 1134"/>
                <a:gd name="T180" fmla="*/ 909 h 9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893888" y="1922463"/>
            <a:ext cx="1933575" cy="3097212"/>
            <a:chOff x="1193" y="1211"/>
            <a:chExt cx="1218" cy="1951"/>
          </a:xfrm>
        </p:grpSpPr>
        <p:sp>
          <p:nvSpPr>
            <p:cNvPr id="73740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73741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8"/>
                <a:gd name="T109" fmla="*/ 0 h 1916"/>
                <a:gd name="T110" fmla="*/ 1218 w 1218"/>
                <a:gd name="T111" fmla="*/ 1916 h 1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Clustering: Group Average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sz="3100" smtClean="0"/>
              <a:t>Compromise between Single and Complete Link</a:t>
            </a:r>
          </a:p>
          <a:p>
            <a:pPr marL="533400" indent="-533400"/>
            <a:endParaRPr lang="en-US" altLang="en-US" sz="3100" smtClean="0"/>
          </a:p>
          <a:p>
            <a:pPr marL="533400" indent="-533400"/>
            <a:r>
              <a:rPr lang="en-US" altLang="en-US" sz="3100" smtClean="0"/>
              <a:t>Strengths</a:t>
            </a:r>
          </a:p>
          <a:p>
            <a:pPr marL="914400" lvl="1" indent="-457200"/>
            <a:r>
              <a:rPr lang="en-US" altLang="en-US" sz="2700" smtClean="0"/>
              <a:t>Less susceptible to noise and outliers</a:t>
            </a:r>
          </a:p>
          <a:p>
            <a:pPr marL="533400" indent="-533400"/>
            <a:endParaRPr lang="en-US" altLang="en-US" sz="3100" smtClean="0"/>
          </a:p>
          <a:p>
            <a:pPr marL="533400" indent="-533400"/>
            <a:r>
              <a:rPr lang="en-US" altLang="en-US" sz="3100" smtClean="0"/>
              <a:t>Limitations</a:t>
            </a:r>
          </a:p>
          <a:p>
            <a:pPr marL="914400" lvl="1" indent="-457200"/>
            <a:r>
              <a:rPr lang="en-US" altLang="en-US" sz="2700" smtClean="0"/>
              <a:t>Biased towards globular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Similarity: Ward’s Method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Similarity of two clusters is based on the increase in squared error when two clusters are merged</a:t>
            </a:r>
          </a:p>
          <a:p>
            <a:pPr lvl="1"/>
            <a:r>
              <a:rPr lang="en-US" altLang="en-US" smtClean="0"/>
              <a:t>Similar to group average if distance between points is distance squared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Less susceptible to noise and outliers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Biased towards globular clusters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Hierarchical analogue of K-means</a:t>
            </a:r>
          </a:p>
          <a:p>
            <a:pPr lvl="1"/>
            <a:r>
              <a:rPr lang="en-US" altLang="en-US" smtClean="0"/>
              <a:t>Can be used to initialize K-means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Hierarchical Clustering: Comparison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35325" y="49530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Group Average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30725" y="45720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Ward’s Method</a:t>
            </a:r>
          </a:p>
        </p:txBody>
      </p:sp>
      <p:grpSp>
        <p:nvGrpSpPr>
          <p:cNvPr id="76805" name="Group 5"/>
          <p:cNvGrpSpPr>
            <a:grpSpLocks noChangeAspect="1"/>
          </p:cNvGrpSpPr>
          <p:nvPr/>
        </p:nvGrpSpPr>
        <p:grpSpPr bwMode="auto">
          <a:xfrm>
            <a:off x="6270625" y="4132263"/>
            <a:ext cx="1858963" cy="1693862"/>
            <a:chOff x="509" y="1253"/>
            <a:chExt cx="1776" cy="1618"/>
          </a:xfrm>
        </p:grpSpPr>
        <p:sp>
          <p:nvSpPr>
            <p:cNvPr id="76907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8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9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0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1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2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3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914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915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916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917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918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7324725" y="4979988"/>
            <a:ext cx="857250" cy="592137"/>
            <a:chOff x="1515" y="2062"/>
            <a:chExt cx="820" cy="566"/>
          </a:xfrm>
        </p:grpSpPr>
        <p:sp>
          <p:nvSpPr>
            <p:cNvPr id="76905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0"/>
                <a:gd name="T142" fmla="*/ 0 h 343"/>
                <a:gd name="T143" fmla="*/ 820 w 820"/>
                <a:gd name="T144" fmla="*/ 343 h 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6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6211888" y="4392613"/>
            <a:ext cx="873125" cy="649287"/>
            <a:chOff x="452" y="1501"/>
            <a:chExt cx="834" cy="621"/>
          </a:xfrm>
        </p:grpSpPr>
        <p:sp>
          <p:nvSpPr>
            <p:cNvPr id="76903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4"/>
                <a:gd name="T142" fmla="*/ 0 h 460"/>
                <a:gd name="T143" fmla="*/ 834 w 834"/>
                <a:gd name="T144" fmla="*/ 460 h 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4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6003925" y="3890963"/>
            <a:ext cx="2413000" cy="2281237"/>
            <a:chOff x="254" y="1022"/>
            <a:chExt cx="2305" cy="2180"/>
          </a:xfrm>
        </p:grpSpPr>
        <p:sp>
          <p:nvSpPr>
            <p:cNvPr id="76901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902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5"/>
                <a:gd name="T115" fmla="*/ 0 h 2180"/>
                <a:gd name="T116" fmla="*/ 2305 w 2305"/>
                <a:gd name="T117" fmla="*/ 2180 h 21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>
            <a:off x="7011988" y="4865688"/>
            <a:ext cx="1187450" cy="1141412"/>
            <a:chOff x="1217" y="1954"/>
            <a:chExt cx="1134" cy="1090"/>
          </a:xfrm>
        </p:grpSpPr>
        <p:sp>
          <p:nvSpPr>
            <p:cNvPr id="76899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900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4"/>
                <a:gd name="T178" fmla="*/ 0 h 909"/>
                <a:gd name="T179" fmla="*/ 1134 w 1134"/>
                <a:gd name="T180" fmla="*/ 909 h 9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 noChangeAspect="1"/>
          </p:cNvGrpSpPr>
          <p:nvPr/>
        </p:nvGrpSpPr>
        <p:grpSpPr bwMode="auto">
          <a:xfrm>
            <a:off x="6986588" y="4089400"/>
            <a:ext cx="1274762" cy="2041525"/>
            <a:chOff x="1193" y="1212"/>
            <a:chExt cx="1218" cy="1950"/>
          </a:xfrm>
        </p:grpSpPr>
        <p:sp>
          <p:nvSpPr>
            <p:cNvPr id="76897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98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8"/>
                <a:gd name="T109" fmla="*/ 0 h 1916"/>
                <a:gd name="T110" fmla="*/ 1218 w 1218"/>
                <a:gd name="T111" fmla="*/ 1916 h 1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1" name="Text Box 33"/>
          <p:cNvSpPr txBox="1">
            <a:spLocks noChangeArrowheads="1"/>
          </p:cNvSpPr>
          <p:nvPr/>
        </p:nvSpPr>
        <p:spPr bwMode="auto">
          <a:xfrm>
            <a:off x="3387725" y="213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MIN</a:t>
            </a:r>
          </a:p>
        </p:txBody>
      </p:sp>
      <p:sp>
        <p:nvSpPr>
          <p:cNvPr id="76812" name="Text Box 34"/>
          <p:cNvSpPr txBox="1">
            <a:spLocks noChangeArrowheads="1"/>
          </p:cNvSpPr>
          <p:nvPr/>
        </p:nvSpPr>
        <p:spPr bwMode="auto">
          <a:xfrm>
            <a:off x="5292725" y="21336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MAX</a:t>
            </a:r>
          </a:p>
        </p:txBody>
      </p:sp>
      <p:grpSp>
        <p:nvGrpSpPr>
          <p:cNvPr id="76813" name="Group 35"/>
          <p:cNvGrpSpPr>
            <a:grpSpLocks noChangeAspect="1"/>
          </p:cNvGrpSpPr>
          <p:nvPr/>
        </p:nvGrpSpPr>
        <p:grpSpPr bwMode="auto">
          <a:xfrm>
            <a:off x="954088" y="4044950"/>
            <a:ext cx="1978025" cy="1795463"/>
            <a:chOff x="438" y="1309"/>
            <a:chExt cx="1937" cy="1757"/>
          </a:xfrm>
        </p:grpSpPr>
        <p:sp>
          <p:nvSpPr>
            <p:cNvPr id="76885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7"/>
                <a:gd name="T53" fmla="*/ 88 w 88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6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7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8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8"/>
                <a:gd name="T53" fmla="*/ 87 w 87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9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0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1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92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93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94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95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96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9" name="Group 48"/>
          <p:cNvGrpSpPr>
            <a:grpSpLocks noChangeAspect="1"/>
          </p:cNvGrpSpPr>
          <p:nvPr/>
        </p:nvGrpSpPr>
        <p:grpSpPr bwMode="auto">
          <a:xfrm>
            <a:off x="2076450" y="4951413"/>
            <a:ext cx="917575" cy="617537"/>
            <a:chOff x="1537" y="2197"/>
            <a:chExt cx="898" cy="604"/>
          </a:xfrm>
        </p:grpSpPr>
        <p:sp>
          <p:nvSpPr>
            <p:cNvPr id="7688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8"/>
                <a:gd name="T142" fmla="*/ 0 h 375"/>
                <a:gd name="T143" fmla="*/ 898 w 898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0" name="Group 51"/>
          <p:cNvGrpSpPr>
            <a:grpSpLocks noChangeAspect="1"/>
          </p:cNvGrpSpPr>
          <p:nvPr/>
        </p:nvGrpSpPr>
        <p:grpSpPr bwMode="auto">
          <a:xfrm>
            <a:off x="893763" y="4322763"/>
            <a:ext cx="1035050" cy="582612"/>
            <a:chOff x="380" y="1581"/>
            <a:chExt cx="1012" cy="570"/>
          </a:xfrm>
        </p:grpSpPr>
        <p:sp>
          <p:nvSpPr>
            <p:cNvPr id="76881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2"/>
                <a:gd name="T154" fmla="*/ 0 h 391"/>
                <a:gd name="T155" fmla="*/ 1012 w 1012"/>
                <a:gd name="T156" fmla="*/ 391 h 3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1" name="Group 54"/>
          <p:cNvGrpSpPr>
            <a:grpSpLocks noChangeAspect="1"/>
          </p:cNvGrpSpPr>
          <p:nvPr/>
        </p:nvGrpSpPr>
        <p:grpSpPr bwMode="auto">
          <a:xfrm>
            <a:off x="668338" y="3886200"/>
            <a:ext cx="2578100" cy="2286000"/>
            <a:chOff x="159" y="1154"/>
            <a:chExt cx="2523" cy="2237"/>
          </a:xfrm>
        </p:grpSpPr>
        <p:sp>
          <p:nvSpPr>
            <p:cNvPr id="7687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8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3"/>
                <a:gd name="T115" fmla="*/ 0 h 2237"/>
                <a:gd name="T116" fmla="*/ 2523 w 2523"/>
                <a:gd name="T117" fmla="*/ 2237 h 2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 noChangeAspect="1"/>
          </p:cNvGrpSpPr>
          <p:nvPr/>
        </p:nvGrpSpPr>
        <p:grpSpPr bwMode="auto">
          <a:xfrm>
            <a:off x="1665288" y="4837113"/>
            <a:ext cx="1357312" cy="1052512"/>
            <a:chOff x="1135" y="2084"/>
            <a:chExt cx="1328" cy="1030"/>
          </a:xfrm>
        </p:grpSpPr>
        <p:sp>
          <p:nvSpPr>
            <p:cNvPr id="76877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878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5"/>
                <a:gd name="T178" fmla="*/ 0 h 1030"/>
                <a:gd name="T179" fmla="*/ 1285 w 1285"/>
                <a:gd name="T180" fmla="*/ 1030 h 10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696913" y="4168775"/>
            <a:ext cx="2432050" cy="1789113"/>
            <a:chOff x="187" y="1430"/>
            <a:chExt cx="2380" cy="1751"/>
          </a:xfrm>
        </p:grpSpPr>
        <p:sp>
          <p:nvSpPr>
            <p:cNvPr id="7687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7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0"/>
                <a:gd name="T112" fmla="*/ 0 h 1751"/>
                <a:gd name="T113" fmla="*/ 2380 w 2380"/>
                <a:gd name="T114" fmla="*/ 1751 h 17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9" name="Group 63"/>
          <p:cNvGrpSpPr>
            <a:grpSpLocks noChangeAspect="1"/>
          </p:cNvGrpSpPr>
          <p:nvPr/>
        </p:nvGrpSpPr>
        <p:grpSpPr bwMode="auto">
          <a:xfrm>
            <a:off x="6157913" y="1452563"/>
            <a:ext cx="1979612" cy="1797050"/>
            <a:chOff x="383" y="1437"/>
            <a:chExt cx="1902" cy="1727"/>
          </a:xfrm>
        </p:grpSpPr>
        <p:sp>
          <p:nvSpPr>
            <p:cNvPr id="76863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70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71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72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73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74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15" name="Group 76"/>
          <p:cNvGrpSpPr>
            <a:grpSpLocks noChangeAspect="1"/>
          </p:cNvGrpSpPr>
          <p:nvPr/>
        </p:nvGrpSpPr>
        <p:grpSpPr bwMode="auto">
          <a:xfrm>
            <a:off x="7285038" y="2360613"/>
            <a:ext cx="919162" cy="617537"/>
            <a:chOff x="1465" y="2309"/>
            <a:chExt cx="883" cy="594"/>
          </a:xfrm>
        </p:grpSpPr>
        <p:sp>
          <p:nvSpPr>
            <p:cNvPr id="7686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3"/>
                <a:gd name="T142" fmla="*/ 0 h 369"/>
                <a:gd name="T143" fmla="*/ 883 w 883"/>
                <a:gd name="T144" fmla="*/ 369 h 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6" name="Group 79"/>
          <p:cNvGrpSpPr>
            <a:grpSpLocks noChangeAspect="1"/>
          </p:cNvGrpSpPr>
          <p:nvPr/>
        </p:nvGrpSpPr>
        <p:grpSpPr bwMode="auto">
          <a:xfrm>
            <a:off x="6100763" y="1730375"/>
            <a:ext cx="1036637" cy="584200"/>
            <a:chOff x="328" y="1704"/>
            <a:chExt cx="995" cy="561"/>
          </a:xfrm>
        </p:grpSpPr>
        <p:sp>
          <p:nvSpPr>
            <p:cNvPr id="76859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5"/>
                <a:gd name="T154" fmla="*/ 0 h 384"/>
                <a:gd name="T155" fmla="*/ 995 w 995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7" name="Group 82"/>
          <p:cNvGrpSpPr>
            <a:grpSpLocks noChangeAspect="1"/>
          </p:cNvGrpSpPr>
          <p:nvPr/>
        </p:nvGrpSpPr>
        <p:grpSpPr bwMode="auto">
          <a:xfrm>
            <a:off x="5875338" y="1293813"/>
            <a:ext cx="2582862" cy="2287587"/>
            <a:chOff x="111" y="1285"/>
            <a:chExt cx="2481" cy="2197"/>
          </a:xfrm>
        </p:grpSpPr>
        <p:sp>
          <p:nvSpPr>
            <p:cNvPr id="7685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5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9"/>
                <a:gd name="T115" fmla="*/ 0 h 2197"/>
                <a:gd name="T116" fmla="*/ 2479 w 2479"/>
                <a:gd name="T117" fmla="*/ 2197 h 2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5"/>
          <p:cNvGrpSpPr>
            <a:grpSpLocks noChangeAspect="1"/>
          </p:cNvGrpSpPr>
          <p:nvPr/>
        </p:nvGrpSpPr>
        <p:grpSpPr bwMode="auto">
          <a:xfrm>
            <a:off x="6873875" y="2211388"/>
            <a:ext cx="1416050" cy="1084262"/>
            <a:chOff x="1070" y="2167"/>
            <a:chExt cx="1361" cy="1041"/>
          </a:xfrm>
        </p:grpSpPr>
        <p:sp>
          <p:nvSpPr>
            <p:cNvPr id="76855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856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1041"/>
                <a:gd name="T185" fmla="*/ 1317 w 1317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8"/>
          <p:cNvGrpSpPr>
            <a:grpSpLocks noChangeAspect="1"/>
          </p:cNvGrpSpPr>
          <p:nvPr/>
        </p:nvGrpSpPr>
        <p:grpSpPr bwMode="auto">
          <a:xfrm>
            <a:off x="6043613" y="1384300"/>
            <a:ext cx="1905000" cy="996950"/>
            <a:chOff x="272" y="1372"/>
            <a:chExt cx="1831" cy="958"/>
          </a:xfrm>
        </p:grpSpPr>
        <p:sp>
          <p:nvSpPr>
            <p:cNvPr id="7685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5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1"/>
                <a:gd name="T100" fmla="*/ 0 h 958"/>
                <a:gd name="T101" fmla="*/ 1831 w 1831"/>
                <a:gd name="T102" fmla="*/ 958 h 9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5" name="Group 91"/>
          <p:cNvGrpSpPr>
            <a:grpSpLocks noChangeAspect="1"/>
          </p:cNvGrpSpPr>
          <p:nvPr/>
        </p:nvGrpSpPr>
        <p:grpSpPr bwMode="auto">
          <a:xfrm>
            <a:off x="1009650" y="1362075"/>
            <a:ext cx="1990725" cy="1806575"/>
            <a:chOff x="471" y="1117"/>
            <a:chExt cx="1935" cy="1755"/>
          </a:xfrm>
        </p:grpSpPr>
        <p:sp>
          <p:nvSpPr>
            <p:cNvPr id="76841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7"/>
                <a:gd name="T53" fmla="*/ 89 w 8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2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6"/>
                <a:gd name="T53" fmla="*/ 89 w 8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4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48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49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50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51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52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21" name="Group 104"/>
          <p:cNvGrpSpPr>
            <a:grpSpLocks noChangeAspect="1"/>
          </p:cNvGrpSpPr>
          <p:nvPr/>
        </p:nvGrpSpPr>
        <p:grpSpPr bwMode="auto">
          <a:xfrm>
            <a:off x="2141538" y="2070100"/>
            <a:ext cx="923925" cy="592138"/>
            <a:chOff x="1572" y="1805"/>
            <a:chExt cx="897" cy="575"/>
          </a:xfrm>
        </p:grpSpPr>
        <p:sp>
          <p:nvSpPr>
            <p:cNvPr id="7683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7"/>
                <a:gd name="T142" fmla="*/ 0 h 375"/>
                <a:gd name="T143" fmla="*/ 897 w 897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22" name="Group 107"/>
          <p:cNvGrpSpPr>
            <a:grpSpLocks noChangeAspect="1"/>
          </p:cNvGrpSpPr>
          <p:nvPr/>
        </p:nvGrpSpPr>
        <p:grpSpPr bwMode="auto">
          <a:xfrm>
            <a:off x="865188" y="1825625"/>
            <a:ext cx="1125537" cy="742950"/>
            <a:chOff x="332" y="1568"/>
            <a:chExt cx="1093" cy="721"/>
          </a:xfrm>
        </p:grpSpPr>
        <p:sp>
          <p:nvSpPr>
            <p:cNvPr id="76837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3"/>
                <a:gd name="T154" fmla="*/ 0 h 497"/>
                <a:gd name="T155" fmla="*/ 1093 w 1093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23" name="Group 110"/>
          <p:cNvGrpSpPr>
            <a:grpSpLocks noChangeAspect="1"/>
          </p:cNvGrpSpPr>
          <p:nvPr/>
        </p:nvGrpSpPr>
        <p:grpSpPr bwMode="auto">
          <a:xfrm>
            <a:off x="812800" y="1555750"/>
            <a:ext cx="2382838" cy="1358900"/>
            <a:chOff x="280" y="1305"/>
            <a:chExt cx="2315" cy="1321"/>
          </a:xfrm>
        </p:grpSpPr>
        <p:sp>
          <p:nvSpPr>
            <p:cNvPr id="7683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5"/>
                <a:gd name="T112" fmla="*/ 0 h 1312"/>
                <a:gd name="T113" fmla="*/ 2315 w 2315"/>
                <a:gd name="T114" fmla="*/ 1312 h 1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</p:grpSp>
      <p:grpSp>
        <p:nvGrpSpPr>
          <p:cNvPr id="24" name="Group 113"/>
          <p:cNvGrpSpPr>
            <a:grpSpLocks noChangeAspect="1"/>
          </p:cNvGrpSpPr>
          <p:nvPr/>
        </p:nvGrpSpPr>
        <p:grpSpPr bwMode="auto">
          <a:xfrm>
            <a:off x="771525" y="1477963"/>
            <a:ext cx="2462213" cy="1887537"/>
            <a:chOff x="241" y="1229"/>
            <a:chExt cx="2391" cy="1834"/>
          </a:xfrm>
        </p:grpSpPr>
        <p:sp>
          <p:nvSpPr>
            <p:cNvPr id="76833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1"/>
                <a:gd name="T112" fmla="*/ 0 h 1611"/>
                <a:gd name="T113" fmla="*/ 2391 w 2391"/>
                <a:gd name="T114" fmla="*/ 1611 h 1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</p:grpSp>
      <p:grpSp>
        <p:nvGrpSpPr>
          <p:cNvPr id="25" name="Group 116"/>
          <p:cNvGrpSpPr>
            <a:grpSpLocks noChangeAspect="1"/>
          </p:cNvGrpSpPr>
          <p:nvPr/>
        </p:nvGrpSpPr>
        <p:grpSpPr bwMode="auto">
          <a:xfrm>
            <a:off x="723900" y="1216025"/>
            <a:ext cx="2595563" cy="2289175"/>
            <a:chOff x="194" y="975"/>
            <a:chExt cx="2522" cy="2224"/>
          </a:xfrm>
        </p:grpSpPr>
        <p:sp>
          <p:nvSpPr>
            <p:cNvPr id="7683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3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2"/>
                <a:gd name="T115" fmla="*/ 0 h 2211"/>
                <a:gd name="T116" fmla="*/ 2522 w 2522"/>
                <a:gd name="T117" fmla="*/ 2211 h 2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MST: Divisive Hierarchical Clustering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Build MST (Minimum Spanning Tree)</a:t>
            </a:r>
          </a:p>
          <a:p>
            <a:pPr lvl="1"/>
            <a:r>
              <a:rPr lang="en-US" altLang="en-US" sz="2000" dirty="0" smtClean="0"/>
              <a:t>Start with a tree that consists of any point</a:t>
            </a:r>
          </a:p>
          <a:p>
            <a:pPr lvl="1"/>
            <a:r>
              <a:rPr lang="en-US" altLang="en-US" sz="2000" dirty="0" smtClean="0"/>
              <a:t>In successive steps, look for the closest pair of points (p, q)  such that one point (p) is in the current tree but the other (q) is not</a:t>
            </a:r>
          </a:p>
          <a:p>
            <a:pPr lvl="1"/>
            <a:r>
              <a:rPr lang="en-US" altLang="en-US" sz="2000" dirty="0" smtClean="0"/>
              <a:t>Add q to the tree and put an edge between p and q</a:t>
            </a:r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b="2489"/>
          <a:stretch>
            <a:fillRect/>
          </a:stretch>
        </p:blipFill>
        <p:spPr>
          <a:xfrm>
            <a:off x="107950" y="3267075"/>
            <a:ext cx="4311650" cy="3057525"/>
          </a:xfrm>
          <a:noFill/>
        </p:spPr>
      </p:pic>
      <p:pic>
        <p:nvPicPr>
          <p:cNvPr id="7782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4977" r="14153" b="2956"/>
          <a:stretch>
            <a:fillRect/>
          </a:stretch>
        </p:blipFill>
        <p:spPr>
          <a:xfrm>
            <a:off x="4572000" y="3332163"/>
            <a:ext cx="3962400" cy="2992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MST: Divisive Hierarchical Clustering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Use MST for constructing hierarchy of clusters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09800"/>
            <a:ext cx="7908925" cy="2111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200" smtClean="0"/>
              <a:t>Hierarchical Clustering:  Time and Space requirements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O(N</a:t>
            </a:r>
            <a:r>
              <a:rPr lang="en-US" altLang="en-US" baseline="30000" smtClean="0"/>
              <a:t>2</a:t>
            </a:r>
            <a:r>
              <a:rPr lang="en-US" altLang="en-US" smtClean="0"/>
              <a:t>) space since it uses the proximity matrix.  </a:t>
            </a:r>
          </a:p>
          <a:p>
            <a:pPr lvl="1"/>
            <a:r>
              <a:rPr lang="en-US" altLang="en-US" smtClean="0"/>
              <a:t>N is the number of points.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O(N</a:t>
            </a:r>
            <a:r>
              <a:rPr lang="en-US" altLang="en-US" baseline="30000" smtClean="0"/>
              <a:t>3</a:t>
            </a:r>
            <a:r>
              <a:rPr lang="en-US" altLang="en-US" smtClean="0"/>
              <a:t>) time in many cases</a:t>
            </a:r>
          </a:p>
          <a:p>
            <a:pPr lvl="1"/>
            <a:r>
              <a:rPr lang="en-US" altLang="en-US" smtClean="0"/>
              <a:t>There are N steps and at each step the size, N</a:t>
            </a:r>
            <a:r>
              <a:rPr lang="en-US" altLang="en-US" baseline="30000" smtClean="0"/>
              <a:t>2</a:t>
            </a:r>
            <a:r>
              <a:rPr lang="en-US" altLang="en-US" smtClean="0"/>
              <a:t>, proximity matrix must be updated and searched</a:t>
            </a:r>
          </a:p>
          <a:p>
            <a:pPr lvl="1"/>
            <a:r>
              <a:rPr lang="en-US" altLang="en-US" smtClean="0"/>
              <a:t>Complexity can be reduced to O(N</a:t>
            </a:r>
            <a:r>
              <a:rPr lang="en-US" altLang="en-US" baseline="30000" smtClean="0"/>
              <a:t>2</a:t>
            </a:r>
            <a:r>
              <a:rPr lang="en-US" altLang="en-US" smtClean="0"/>
              <a:t> log(N) ) time with some cleverness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Hierarchical Clustering:  Problems and Limitations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Once a decision is made to combine two clusters, it cannot be undone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No global objective function is directly minimized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Different schemes have problems with one or more of the following:</a:t>
            </a:r>
          </a:p>
          <a:p>
            <a:pPr lvl="1"/>
            <a:r>
              <a:rPr lang="en-US" altLang="en-US" dirty="0" smtClean="0"/>
              <a:t>Sensitivity to noise and outliers</a:t>
            </a:r>
          </a:p>
          <a:p>
            <a:pPr lvl="1"/>
            <a:r>
              <a:rPr lang="en-US" altLang="en-US" dirty="0" smtClean="0"/>
              <a:t>Difficulty handling clusters of different sizes and non-globular shapes</a:t>
            </a:r>
          </a:p>
          <a:p>
            <a:pPr lvl="1"/>
            <a:r>
              <a:rPr lang="en-US" altLang="en-US" dirty="0" smtClean="0"/>
              <a:t>Breaking large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graphicFrame>
        <p:nvGraphicFramePr>
          <p:cNvPr id="9219" name="Object 1024"/>
          <p:cNvGraphicFramePr>
            <a:graphicFrameLocks noChangeAspect="1"/>
          </p:cNvGraphicFramePr>
          <p:nvPr/>
        </p:nvGraphicFramePr>
        <p:xfrm>
          <a:off x="990600" y="3962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VISIO" r:id="rId3" imgW="2747671" imgH="1960706" progId="Visio.Drawing.6">
                  <p:embed/>
                </p:oleObj>
              </mc:Choice>
              <mc:Fallback>
                <p:oleObj name="VISIO" r:id="rId3" imgW="2747671" imgH="1960706" progId="Visio.Drawing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25"/>
          <p:cNvGraphicFramePr>
            <a:graphicFrameLocks noChangeAspect="1"/>
          </p:cNvGraphicFramePr>
          <p:nvPr/>
        </p:nvGraphicFramePr>
        <p:xfrm>
          <a:off x="914400" y="1447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VISIO" r:id="rId5" imgW="2756614" imgH="1795265" progId="Visio.Drawing.6">
                  <p:embed/>
                </p:oleObj>
              </mc:Choice>
              <mc:Fallback>
                <p:oleObj name="VISIO" r:id="rId5" imgW="2756614" imgH="1795265" progId="Visio.Drawing.6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26"/>
          <p:cNvGraphicFramePr>
            <a:graphicFrameLocks noChangeAspect="1"/>
          </p:cNvGraphicFramePr>
          <p:nvPr/>
        </p:nvGraphicFramePr>
        <p:xfrm>
          <a:off x="5400675" y="1066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VISIO" r:id="rId7" imgW="1379425" imgH="1779615" progId="Visio.Drawing.6">
                  <p:embed/>
                </p:oleObj>
              </mc:Choice>
              <mc:Fallback>
                <p:oleObj name="VISIO" r:id="rId7" imgW="1379425" imgH="1779615" progId="Visio.Drawing.6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066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027"/>
          <p:cNvGraphicFramePr>
            <a:graphicFrameLocks noChangeAspect="1"/>
          </p:cNvGraphicFramePr>
          <p:nvPr/>
        </p:nvGraphicFramePr>
        <p:xfrm>
          <a:off x="5400675" y="3657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VISIO" r:id="rId9" imgW="1471089" imgH="1761729" progId="Visio.Drawing.6">
                  <p:embed/>
                </p:oleObj>
              </mc:Choice>
              <mc:Fallback>
                <p:oleObj name="VISIO" r:id="rId9" imgW="1471089" imgH="1761729" progId="Visio.Drawing.6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657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Traditional Hierarchical Clustering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Non-traditional Hierarchical Clustering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57912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Non-traditional Dendrogram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32004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Traditional Dendrogram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DBSCAN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/>
              <a:t>DBSCAN is a density-based algorithm.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Density = number of points within a specified radius (</a:t>
            </a:r>
            <a:r>
              <a:rPr lang="en-US" altLang="en-US" sz="2000" dirty="0" err="1" smtClean="0"/>
              <a:t>Eps</a:t>
            </a:r>
            <a:r>
              <a:rPr lang="en-US" altLang="en-US" sz="2000" dirty="0" smtClean="0"/>
              <a:t>)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sz="1800" dirty="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A point is a </a:t>
            </a:r>
            <a:r>
              <a:rPr lang="en-US" altLang="en-US" sz="2000" dirty="0" smtClean="0">
                <a:solidFill>
                  <a:srgbClr val="FF0000"/>
                </a:solidFill>
              </a:rPr>
              <a:t>core point</a:t>
            </a:r>
            <a:r>
              <a:rPr lang="en-US" altLang="en-US" sz="2000" dirty="0" smtClean="0"/>
              <a:t> if it has at least a specified number of points (</a:t>
            </a:r>
            <a:r>
              <a:rPr lang="en-US" altLang="en-US" sz="2000" dirty="0" err="1" smtClean="0"/>
              <a:t>MinPts</a:t>
            </a:r>
            <a:r>
              <a:rPr lang="en-US" altLang="en-US" sz="2000" dirty="0" smtClean="0"/>
              <a:t>) within Eps</a:t>
            </a:r>
            <a:r>
              <a:rPr lang="en-US" altLang="en-US" dirty="0" smtClean="0"/>
              <a:t> </a:t>
            </a:r>
          </a:p>
          <a:p>
            <a:pPr marL="1295400" lvl="2" indent="-381000"/>
            <a:r>
              <a:rPr lang="en-US" altLang="en-US" dirty="0" smtClean="0"/>
              <a:t>These are points that are at the interior of a cluster</a:t>
            </a:r>
          </a:p>
          <a:p>
            <a:pPr marL="1295400" lvl="2" indent="-381000"/>
            <a:r>
              <a:rPr lang="en-US" altLang="en-US" dirty="0" smtClean="0"/>
              <a:t>Counts the point itself</a:t>
            </a:r>
          </a:p>
          <a:p>
            <a:pPr marL="2171700" lvl="4" indent="-342900"/>
            <a:endParaRPr lang="en-US" altLang="en-US" dirty="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olidFill>
                  <a:srgbClr val="FF0000"/>
                </a:solidFill>
              </a:rPr>
              <a:t>border point</a:t>
            </a:r>
            <a:r>
              <a:rPr lang="en-US" altLang="en-US" sz="2000" dirty="0" smtClean="0"/>
              <a:t> is not a core point, but is in the neighborhood of a core point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sz="1800" dirty="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olidFill>
                  <a:srgbClr val="FF0000"/>
                </a:solidFill>
              </a:rPr>
              <a:t>noise point</a:t>
            </a:r>
            <a:r>
              <a:rPr lang="en-US" altLang="en-US" sz="2000" dirty="0" smtClean="0"/>
              <a:t> is any point that is not a core point or a border point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DBSCAN: Core, Border, and Noise Points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1295400"/>
            <a:ext cx="9144000" cy="4956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22832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MinPts</a:t>
            </a:r>
            <a:r>
              <a:rPr lang="en-US" sz="1600" dirty="0" smtClean="0"/>
              <a:t> = 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DBSCAN Algorithm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Eliminate noise points</a:t>
            </a:r>
          </a:p>
          <a:p>
            <a:r>
              <a:rPr lang="en-US" altLang="en-US" smtClean="0"/>
              <a:t>Perform clustering on the remaining points</a:t>
            </a:r>
          </a:p>
        </p:txBody>
      </p:sp>
      <p:pic>
        <p:nvPicPr>
          <p:cNvPr id="8397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286000"/>
            <a:ext cx="7467600" cy="3992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DBSCAN: Core, Border and Noise Points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257800" y="51054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Point types: </a:t>
            </a:r>
            <a:r>
              <a:rPr lang="en-US" altLang="en-US" sz="1800">
                <a:solidFill>
                  <a:schemeClr val="hlink"/>
                </a:solidFill>
              </a:rPr>
              <a:t>core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003399"/>
                </a:solidFill>
              </a:rPr>
              <a:t>border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743200" y="5943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Eps = 10, MinPts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When DBSCAN Works Well</a:t>
            </a:r>
          </a:p>
        </p:txBody>
      </p:sp>
      <p:pic>
        <p:nvPicPr>
          <p:cNvPr id="86019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2052"/>
          <p:cNvSpPr txBox="1">
            <a:spLocks noChangeArrowheads="1"/>
          </p:cNvSpPr>
          <p:nvPr/>
        </p:nvSpPr>
        <p:spPr bwMode="auto">
          <a:xfrm>
            <a:off x="990600" y="44338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2" name="Group 2053"/>
          <p:cNvGrpSpPr>
            <a:grpSpLocks/>
          </p:cNvGrpSpPr>
          <p:nvPr/>
        </p:nvGrpSpPr>
        <p:grpSpPr bwMode="auto">
          <a:xfrm>
            <a:off x="4271963" y="1004888"/>
            <a:ext cx="4872037" cy="3871912"/>
            <a:chOff x="2691" y="633"/>
            <a:chExt cx="3069" cy="2439"/>
          </a:xfrm>
        </p:grpSpPr>
        <p:pic>
          <p:nvPicPr>
            <p:cNvPr id="86023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4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9600" y="5392738"/>
            <a:ext cx="6629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Can handle clusters of different shapes and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When DBSCAN Does NOT Work Well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7045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047" name="Object 0"/>
          <p:cNvGraphicFramePr>
            <a:graphicFrameLocks noChangeAspect="1"/>
          </p:cNvGraphicFramePr>
          <p:nvPr/>
        </p:nvGraphicFramePr>
        <p:xfrm>
          <a:off x="4648200" y="106680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8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3363913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4800600" y="33528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altLang="en-US" sz="900" b="0">
                <a:latin typeface="Times New Roman" pitchFamily="18" charset="0"/>
              </a:rPr>
              <a:t> 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050" name="Object 1"/>
          <p:cNvGraphicFramePr>
            <a:graphicFrameLocks noChangeAspect="1"/>
          </p:cNvGraphicFramePr>
          <p:nvPr/>
        </p:nvGraphicFramePr>
        <p:xfrm>
          <a:off x="4724400" y="373380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9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3639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4724400" y="60198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High-dimensional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DBSCAN: Determining EPS and MinPts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  <a:noFill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Idea is that for points in a cluster, their k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nearest neighbors are at roughly the same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Noise points have the k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nearest neighbor at farther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smtClean="0"/>
              <a:t>So, plot sorted distance of every point to its k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nearest neighbor</a:t>
            </a:r>
            <a:endParaRPr lang="en-US" altLang="en-US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Validity 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For supervised classification we have a variety of measures to evaluate how good our model is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Accuracy, precision, recall</a:t>
            </a:r>
          </a:p>
          <a:p>
            <a:pPr lvl="1">
              <a:lnSpc>
                <a:spcPct val="80000"/>
              </a:lnSpc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For cluster analysis, the analogous question is how to 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But “clusters are in the eye of the beholder”! 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To compare two sets of clusters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To compare 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Clusters found in Random Data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648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99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Random Points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3657600"/>
            <a:ext cx="4113213" cy="2743200"/>
            <a:chOff x="96" y="2304"/>
            <a:chExt cx="2591" cy="1728"/>
          </a:xfrm>
        </p:grpSpPr>
        <p:pic>
          <p:nvPicPr>
            <p:cNvPr id="901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5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K-means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16388" y="990600"/>
            <a:ext cx="4341812" cy="2743200"/>
            <a:chOff x="2593" y="624"/>
            <a:chExt cx="2735" cy="1728"/>
          </a:xfrm>
        </p:grpSpPr>
        <p:pic>
          <p:nvPicPr>
            <p:cNvPr id="9012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3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DBSCAN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16388" y="3657600"/>
            <a:ext cx="4646612" cy="2743200"/>
            <a:chOff x="2593" y="2304"/>
            <a:chExt cx="2927" cy="1728"/>
          </a:xfrm>
        </p:grpSpPr>
        <p:pic>
          <p:nvPicPr>
            <p:cNvPr id="9012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Complete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smtClean="0"/>
              <a:t>Determining the</a:t>
            </a:r>
            <a:r>
              <a:rPr lang="en-US" altLang="en-US" sz="2000" smtClean="0">
                <a:solidFill>
                  <a:srgbClr val="FF9900"/>
                </a:solidFill>
              </a:rPr>
              <a:t> </a:t>
            </a:r>
            <a:r>
              <a:rPr lang="en-US" altLang="en-US" sz="2000" smtClean="0">
                <a:solidFill>
                  <a:srgbClr val="FF0000"/>
                </a:solidFill>
              </a:rPr>
              <a:t>clustering tendency</a:t>
            </a:r>
            <a:r>
              <a:rPr lang="en-US" altLang="en-US" sz="2000" smtClean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smtClean="0"/>
              <a:t>Comparing the results of a cluster analysis to externally known results, e.g., to externally given class labels.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smtClean="0"/>
              <a:t>Evaluating how well the results of a cluster analysis fit the data </a:t>
            </a:r>
            <a:r>
              <a:rPr lang="en-US" altLang="en-US" sz="2000" i="1" smtClean="0"/>
              <a:t>without</a:t>
            </a:r>
            <a:r>
              <a:rPr lang="en-US" altLang="en-US" sz="2000" smtClean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altLang="en-US" sz="1800" smtClean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smtClean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altLang="en-US" sz="2000" smtClean="0"/>
              <a:t>Determining the ‘correct’ number of clusters.</a:t>
            </a:r>
          </a:p>
          <a:p>
            <a:pPr marL="533400" indent="-533400"/>
            <a:endParaRPr lang="en-US" altLang="en-US" sz="2000" smtClean="0"/>
          </a:p>
          <a:p>
            <a:pPr marL="533400" indent="-533400">
              <a:buFont typeface="Monotype Sorts" pitchFamily="2" charset="2"/>
              <a:buNone/>
            </a:pPr>
            <a:r>
              <a:rPr lang="en-US" altLang="en-US" sz="2400" smtClean="0"/>
              <a:t>	</a:t>
            </a:r>
            <a:r>
              <a:rPr lang="en-US" altLang="en-US" sz="2000" smtClean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altLang="en-US" sz="200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Different Aspects of Cluster Validation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Other Distinctions Between Sets of Clusters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In non-exclusive clusterings, points may belong to multiple clusters.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Can represent multiple classes or ‘border’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Fuzzy versus non-fuzzy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In fuzzy clustering, a point belongs to every cluster with some weight between 0 and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Weights must sum to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In some cases, we only want to cluster some of the data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mtClean="0"/>
              <a:t>Heterogeneous versus homogeneous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smtClean="0"/>
              <a:t>Clusters of widely different sizes, shapes, and densities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200" dirty="0" smtClean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altLang="en-US" sz="2000" dirty="0" smtClean="0">
                <a:solidFill>
                  <a:srgbClr val="FF0000"/>
                </a:solidFill>
              </a:rPr>
              <a:t>External Index:</a:t>
            </a:r>
            <a:r>
              <a:rPr lang="en-US" altLang="en-US" sz="2000" dirty="0" smtClean="0"/>
              <a:t> Used to measure the extent to which cluster labels match externally supplied class labels.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 smtClean="0"/>
              <a:t>Entropy </a:t>
            </a:r>
          </a:p>
          <a:p>
            <a:pPr marL="742950" lvl="1" indent="-285750"/>
            <a:r>
              <a:rPr lang="en-US" altLang="en-US" sz="2000" dirty="0" smtClean="0">
                <a:solidFill>
                  <a:srgbClr val="FF0000"/>
                </a:solidFill>
              </a:rPr>
              <a:t>Internal Index:</a:t>
            </a:r>
            <a:r>
              <a:rPr lang="en-US" altLang="en-US" sz="2000" dirty="0" smtClean="0"/>
              <a:t>  Used to measure the goodness of a clustering structure </a:t>
            </a:r>
            <a:r>
              <a:rPr lang="en-US" altLang="en-US" sz="2000" i="1" dirty="0" smtClean="0"/>
              <a:t>without</a:t>
            </a:r>
            <a:r>
              <a:rPr lang="en-US" altLang="en-US" sz="2000" dirty="0" smtClean="0"/>
              <a:t> respect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 smtClean="0"/>
              <a:t>Sum of Squared Error (SSE)</a:t>
            </a:r>
          </a:p>
          <a:p>
            <a:pPr marL="742950" lvl="1" indent="-285750"/>
            <a:r>
              <a:rPr lang="en-US" altLang="en-US" sz="2000" dirty="0" smtClean="0">
                <a:solidFill>
                  <a:srgbClr val="FF0000"/>
                </a:solidFill>
              </a:rPr>
              <a:t>Relative Index:</a:t>
            </a:r>
            <a:r>
              <a:rPr lang="en-US" altLang="en-US" sz="2000" dirty="0" smtClean="0"/>
              <a:t> Used to compare two different </a:t>
            </a:r>
            <a:r>
              <a:rPr lang="en-US" altLang="en-US" sz="2000" dirty="0" err="1" smtClean="0"/>
              <a:t>clusterings</a:t>
            </a:r>
            <a:r>
              <a:rPr lang="en-US" altLang="en-US" sz="2000" dirty="0" smtClean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 smtClean="0"/>
              <a:t>Often an external or internal index is used for this function, e.g., SSE or entropy</a:t>
            </a:r>
          </a:p>
          <a:p>
            <a:pPr marL="342900" indent="-342900"/>
            <a:r>
              <a:rPr lang="en-US" altLang="en-US" sz="2200" dirty="0" smtClean="0"/>
              <a:t>Sometimes these are referred to as </a:t>
            </a:r>
            <a:r>
              <a:rPr lang="en-US" altLang="en-US" sz="2200" dirty="0" smtClean="0">
                <a:solidFill>
                  <a:srgbClr val="FF0000"/>
                </a:solidFill>
              </a:rPr>
              <a:t>criteria</a:t>
            </a:r>
            <a:r>
              <a:rPr lang="en-US" altLang="en-US" sz="2200" dirty="0" smtClean="0"/>
              <a:t> instead of </a:t>
            </a:r>
            <a:r>
              <a:rPr lang="en-US" altLang="en-US" sz="2200" dirty="0" smtClean="0">
                <a:solidFill>
                  <a:srgbClr val="FF0000"/>
                </a:solidFill>
              </a:rPr>
              <a:t>indices</a:t>
            </a:r>
          </a:p>
          <a:p>
            <a:pPr marL="742950" lvl="1" indent="-285750"/>
            <a:r>
              <a:rPr lang="en-US" altLang="en-US" sz="1800" dirty="0" smtClean="0"/>
              <a:t>However, sometimes criterion is the general strategy and index is the numerical measure that implements the criterion.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Measures of Cluster Validity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altLang="en-US" sz="2400" dirty="0" smtClean="0"/>
              <a:t>Two matrices </a:t>
            </a:r>
          </a:p>
          <a:p>
            <a:pPr marL="990600" lvl="1" indent="-533400"/>
            <a:r>
              <a:rPr lang="en-US" altLang="en-US" sz="1800" dirty="0" smtClean="0"/>
              <a:t>Proximity Matrix</a:t>
            </a:r>
          </a:p>
          <a:p>
            <a:pPr marL="990600" lvl="1" indent="-533400"/>
            <a:r>
              <a:rPr lang="en-US" altLang="en-US" sz="1800" dirty="0" smtClean="0"/>
              <a:t>Ideal Similarity Matrix</a:t>
            </a:r>
          </a:p>
          <a:p>
            <a:pPr marL="1371600" lvl="2" indent="-457200"/>
            <a:r>
              <a:rPr lang="en-US" altLang="en-US" sz="1600" dirty="0" smtClean="0"/>
              <a:t>One row and one column for each data point</a:t>
            </a:r>
          </a:p>
          <a:p>
            <a:pPr marL="1371600" lvl="2" indent="-457200"/>
            <a:r>
              <a:rPr lang="en-US" altLang="en-US" sz="1600" dirty="0" smtClean="0"/>
              <a:t>An entry is 1 if the associated pair of points belong to the same cluster</a:t>
            </a:r>
          </a:p>
          <a:p>
            <a:pPr marL="1371600" lvl="2" indent="-457200"/>
            <a:r>
              <a:rPr lang="en-US" altLang="en-US" sz="1600" dirty="0" smtClean="0"/>
              <a:t>An entry is 0 if the associated pair of points belongs to different clusters</a:t>
            </a:r>
          </a:p>
          <a:p>
            <a:pPr marL="533400" indent="-533400"/>
            <a:r>
              <a:rPr lang="en-US" altLang="en-US" sz="2400" dirty="0" smtClean="0"/>
              <a:t>Compute the correlation between the two matrices</a:t>
            </a:r>
          </a:p>
          <a:p>
            <a:pPr marL="990600" lvl="1" indent="-533400"/>
            <a:r>
              <a:rPr lang="en-US" altLang="en-US" sz="1800" dirty="0" smtClean="0"/>
              <a:t>Since the matrices are symmetric, only the correlation between </a:t>
            </a:r>
            <a:br>
              <a:rPr lang="en-US" altLang="en-US" sz="1800" dirty="0" smtClean="0"/>
            </a:br>
            <a:r>
              <a:rPr lang="en-US" altLang="en-US" sz="1800" dirty="0" smtClean="0"/>
              <a:t>n(n-1) / 2 entries needs to be calculated.</a:t>
            </a:r>
          </a:p>
          <a:p>
            <a:pPr marL="533400" indent="-533400"/>
            <a:r>
              <a:rPr lang="en-US" altLang="en-US" sz="2400" dirty="0" smtClean="0"/>
              <a:t>High correlation indicates that points that belong to the same cluster are close to each other. </a:t>
            </a:r>
          </a:p>
          <a:p>
            <a:pPr marL="533400" indent="-533400"/>
            <a:r>
              <a:rPr lang="en-US" altLang="en-US" sz="2400" dirty="0" smtClean="0"/>
              <a:t>Not a good measure for some density or contiguity based clusters.</a:t>
            </a:r>
            <a:endParaRPr lang="en-US" altLang="en-US" sz="20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Measuring Cluster Validity Via Correlation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Measuring Cluster Validity Via Correlation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Correlation of ideal similarity and proximity matrices for the K-means </a:t>
            </a:r>
            <a:r>
              <a:rPr lang="en-US" altLang="en-US" dirty="0" err="1" smtClean="0"/>
              <a:t>clusterings</a:t>
            </a:r>
            <a:r>
              <a:rPr lang="en-US" altLang="en-US" dirty="0" smtClean="0"/>
              <a:t> of the following two data sets. </a:t>
            </a:r>
          </a:p>
          <a:p>
            <a:endParaRPr lang="en-US" altLang="en-US" dirty="0" smtClean="0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67000"/>
            <a:ext cx="36560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2667000"/>
            <a:ext cx="36560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373188" y="58674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-0.9235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030788" y="58674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-0.5810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600" smtClean="0"/>
              <a:t>Order the similarity matrix with respect to cluster labels and inspect visually. </a:t>
            </a:r>
          </a:p>
          <a:p>
            <a:pPr marL="342900" indent="-342900"/>
            <a:endParaRPr lang="en-US" altLang="en-US" sz="26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 sz="2800" smtClean="0"/>
              <a:t>Using Similarity Matrix for Cluster Validation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4413"/>
            <a:ext cx="426878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8213"/>
            <a:ext cx="426878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Using Similarity Matrix for Cluster Validation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Clusters in random data are not so crisp</a:t>
            </a:r>
          </a:p>
          <a:p>
            <a:endParaRPr lang="en-US" altLang="en-US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7563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429000" y="5287963"/>
            <a:ext cx="289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DBSCAN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87563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011363"/>
            <a:ext cx="36560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Using Similarity Matrix for Cluster Validation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Clusters in random data are not so crisp</a:t>
            </a:r>
          </a:p>
          <a:p>
            <a:endParaRPr lang="en-US" altLang="en-US" smtClean="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505200" y="5211763"/>
            <a:ext cx="289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K-means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06600"/>
            <a:ext cx="36560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Using Similarity Matrix for Cluster Validation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Clusters in random data are not so crisp</a:t>
            </a:r>
          </a:p>
          <a:p>
            <a:endParaRPr lang="en-US" altLang="en-US" smtClean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082800"/>
            <a:ext cx="36560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082800"/>
            <a:ext cx="36560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505200" y="5287963"/>
            <a:ext cx="289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Complete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Using Similarity Matrix for Cluster Validation</a:t>
            </a:r>
            <a:endParaRPr lang="en-US" altLang="en-US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05000"/>
            <a:ext cx="4800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429000" y="4876800"/>
            <a:ext cx="289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DBSCAN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5926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400" smtClean="0"/>
              <a:t>Clusters in more complicated figures aren’t well separated</a:t>
            </a:r>
          </a:p>
          <a:p>
            <a:pPr marL="342900" indent="-342900"/>
            <a:r>
              <a:rPr lang="en-US" altLang="en-US" sz="2200" smtClean="0"/>
              <a:t>Internal Index:  Used to measure the goodness of a clustering structure without respect to external information</a:t>
            </a:r>
          </a:p>
          <a:p>
            <a:pPr marL="742950" lvl="1" indent="-285750"/>
            <a:r>
              <a:rPr lang="en-US" altLang="en-US" sz="2000" smtClean="0"/>
              <a:t>SSE</a:t>
            </a:r>
          </a:p>
          <a:p>
            <a:pPr marL="342900" indent="-342900"/>
            <a:r>
              <a:rPr lang="en-US" altLang="en-US" sz="2400" smtClean="0"/>
              <a:t>SSE is good for comparing two clusterings or two clusters (average SSE).</a:t>
            </a:r>
          </a:p>
          <a:p>
            <a:pPr marL="342900" indent="-342900"/>
            <a:r>
              <a:rPr lang="en-US" altLang="en-US" sz="2400" smtClean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altLang="en-US" sz="2400" smtClean="0"/>
          </a:p>
          <a:p>
            <a:pPr marL="342900" indent="-342900"/>
            <a:endParaRPr lang="en-US" altLang="en-US" sz="24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Internal Measures: SSE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5030788" y="3810000"/>
            <a:ext cx="36560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762000" y="3886200"/>
            <a:ext cx="3656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Internal Measures: SSE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SSE curve for a more complicated data set</a:t>
            </a:r>
          </a:p>
          <a:p>
            <a:endParaRPr lang="en-US" altLang="en-US" smtClean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528888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495800" y="5424488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SSE of clusters found using K-means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7888"/>
            <a:ext cx="42592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146483293</TotalTime>
  <Pages>3</Pages>
  <Words>4074</Words>
  <Application>Microsoft Macintosh PowerPoint</Application>
  <PresentationFormat>On-screen Show (4:3)</PresentationFormat>
  <Paragraphs>852</Paragraphs>
  <Slides>108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108</vt:i4>
      </vt:variant>
    </vt:vector>
  </HeadingPairs>
  <TitlesOfParts>
    <vt:vector size="122" baseType="lpstr">
      <vt:lpstr>Cambria Math</vt:lpstr>
      <vt:lpstr>Monotype Sorts</vt:lpstr>
      <vt:lpstr>Symbol</vt:lpstr>
      <vt:lpstr>Tahoma</vt:lpstr>
      <vt:lpstr>Times New Roman</vt:lpstr>
      <vt:lpstr>Wingdings</vt:lpstr>
      <vt:lpstr>Arial</vt:lpstr>
      <vt:lpstr>LC.BRev.FY97</vt:lpstr>
      <vt:lpstr>Document</vt:lpstr>
      <vt:lpstr>VISIO</vt:lpstr>
      <vt:lpstr>Bitmap Image</vt:lpstr>
      <vt:lpstr>Equation</vt:lpstr>
      <vt:lpstr>Visio</vt:lpstr>
      <vt:lpstr>MSPhotoEd.3</vt:lpstr>
      <vt:lpstr>Data Mining Cluster Analysis: Basic Concepts  and Algorithms</vt:lpstr>
      <vt:lpstr>What is Cluster Analysis?</vt:lpstr>
      <vt:lpstr>Applications of Cluster Analysis</vt:lpstr>
      <vt:lpstr>What is not Cluster Analysis?</vt:lpstr>
      <vt:lpstr>Notion of a Cluster can be Ambiguous</vt:lpstr>
      <vt:lpstr>Types of Clusterings</vt:lpstr>
      <vt:lpstr>Partitional Clustering</vt:lpstr>
      <vt:lpstr>Hierarchical Clustering</vt:lpstr>
      <vt:lpstr>Other Distinctions Between Sets of Clusters</vt:lpstr>
      <vt:lpstr>Types of Clusters</vt:lpstr>
      <vt:lpstr>Types of Clusters: Well-Separated</vt:lpstr>
      <vt:lpstr>Types of Clusters: Center-Based</vt:lpstr>
      <vt:lpstr>Types of Clusters: Contiguity-Based</vt:lpstr>
      <vt:lpstr>Types of Clusters: Density-Based</vt:lpstr>
      <vt:lpstr>Types of Clusters: Conceptual Clusters</vt:lpstr>
      <vt:lpstr>Types of Clusters: Objective Function</vt:lpstr>
      <vt:lpstr>Map Clustering Problem to a Different Problem</vt:lpstr>
      <vt:lpstr>Characteristics of the Input Data Are Important</vt:lpstr>
      <vt:lpstr>Clustering Algorithms</vt:lpstr>
      <vt:lpstr>K-means Clustering</vt:lpstr>
      <vt:lpstr>Example of K-means Clustering</vt:lpstr>
      <vt:lpstr>Example of K-means Clustering</vt:lpstr>
      <vt:lpstr>K-means Clustering – Details</vt:lpstr>
      <vt:lpstr>Evaluating K-means Clusters</vt:lpstr>
      <vt:lpstr>Two different K-means Clusterings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Importance of Choosing Initial Centroids</vt:lpstr>
      <vt:lpstr>Importance of Choosing Initial Centroids</vt:lpstr>
      <vt:lpstr>Importance of Choosing Initial Centroids …</vt:lpstr>
      <vt:lpstr>Importance of Choosing Initial Centroids …</vt:lpstr>
      <vt:lpstr>Problems with Selecting Initial Points</vt:lpstr>
      <vt:lpstr>10 Clusters Example</vt:lpstr>
      <vt:lpstr>10 Clusters Example</vt:lpstr>
      <vt:lpstr>10 Clusters Example</vt:lpstr>
      <vt:lpstr>10 Clusters Example</vt:lpstr>
      <vt:lpstr>Solutions to Initial Centroids Problem</vt:lpstr>
      <vt:lpstr>K-means++</vt:lpstr>
      <vt:lpstr>Empty Clusters</vt:lpstr>
      <vt:lpstr>Handling Empty Clusters</vt:lpstr>
      <vt:lpstr>Updating Centers Incrementally</vt:lpstr>
      <vt:lpstr>Pre-processing and Post-processing</vt:lpstr>
      <vt:lpstr>Bisecting K-means</vt:lpstr>
      <vt:lpstr>Bisecting K-means Example</vt:lpstr>
      <vt:lpstr>Hierarchical Clustering </vt:lpstr>
      <vt:lpstr>Strengths of Hierarchical Clustering</vt:lpstr>
      <vt:lpstr>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Distance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MIN or Single Link </vt:lpstr>
      <vt:lpstr>Hierarchical Clustering: MIN</vt:lpstr>
      <vt:lpstr>Strength of MIN</vt:lpstr>
      <vt:lpstr>Limitations of MIN</vt:lpstr>
      <vt:lpstr>MAX or Complete Linkage</vt:lpstr>
      <vt:lpstr>Hierarchical Clustering: MAX</vt:lpstr>
      <vt:lpstr>Strength of MAX</vt:lpstr>
      <vt:lpstr>Limitations of MAX</vt:lpstr>
      <vt:lpstr>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MST: Divisive Hierarchical Clustering</vt:lpstr>
      <vt:lpstr>MST: Divisive Hierarchical Clustering</vt:lpstr>
      <vt:lpstr>Hierarchical Clustering:  Time and Space requirements</vt:lpstr>
      <vt:lpstr>Hierarchical Clustering:  Problems and Limitations</vt:lpstr>
      <vt:lpstr>DBSCAN</vt:lpstr>
      <vt:lpstr>DBSCAN: Core, Border, and Noise Points</vt:lpstr>
      <vt:lpstr>DBSCAN Algorithm</vt:lpstr>
      <vt:lpstr>DBSCAN: Core, Border and Noise Points</vt:lpstr>
      <vt:lpstr>When DBSCAN Works Well</vt:lpstr>
      <vt:lpstr>When DBSCAN Does NOT Work Well</vt:lpstr>
      <vt:lpstr>DBSCAN: Determining EPS and MinPts</vt:lpstr>
      <vt:lpstr>Cluster Validity 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Internal Measures: SSE</vt:lpstr>
      <vt:lpstr>Framework for Cluster Validity</vt:lpstr>
      <vt:lpstr>Statistical Framework for SSE</vt:lpstr>
      <vt:lpstr>Statistical Framework for Correlation</vt:lpstr>
      <vt:lpstr>Internal Measures: Cohesion and Separation</vt:lpstr>
      <vt:lpstr>Internal Measures: Cohesion and Separation</vt:lpstr>
      <vt:lpstr>Internal Measures: Cohesion and Separation</vt:lpstr>
      <vt:lpstr>Internal Measures: Silhouette Coefficient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anujkarpatne@gmail.com</cp:lastModifiedBy>
  <cp:revision>539</cp:revision>
  <cp:lastPrinted>2011-11-07T17:05:43Z</cp:lastPrinted>
  <dcterms:created xsi:type="dcterms:W3CDTF">1998-03-18T13:44:31Z</dcterms:created>
  <dcterms:modified xsi:type="dcterms:W3CDTF">2018-02-14T20:25:39Z</dcterms:modified>
</cp:coreProperties>
</file>