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8" y="-14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1119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nD2c4Xov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ZoPDceh9I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bob@moneybank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precalculus/prob_comb/prob_combinatorics_precalc/v/birthday-probability-proble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443000" y="1717907"/>
            <a:ext cx="6400799" cy="1000499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Public Key, Digital Signatures, Management and Security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Other Public-Key Algorithms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Knapsack algorithm</a:t>
            </a:r>
          </a:p>
          <a:p>
            <a:pPr marL="914400" lvl="1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first public-key algorithm.  </a:t>
            </a:r>
          </a:p>
          <a:p>
            <a:pPr marL="1371600" lvl="2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Verdana"/>
              <a:buAutoNum type="romanLcPeriod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someone owns a large number of object</a:t>
            </a:r>
          </a:p>
          <a:p>
            <a:pPr marL="1371600" lvl="2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Verdana"/>
              <a:buAutoNum type="romanLcPeriod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each object has it’s own unique weight</a:t>
            </a:r>
          </a:p>
          <a:p>
            <a:pPr marL="1371600" lvl="2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Verdana"/>
              <a:buAutoNum type="romanLcPeriod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owner encodes message by secretly selecting a subset of objects and placing in knapsack</a:t>
            </a:r>
          </a:p>
          <a:p>
            <a:pPr marL="1371600" lvl="2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Verdana"/>
              <a:buAutoNum type="romanLcPeriod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total weight of the objects and possible objects with corresponding weights. in the knapsack is made public.</a:t>
            </a:r>
          </a:p>
          <a:p>
            <a:pPr marL="457200" lvl="0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The two major types are those based on the difficulty of factoring large numbers and those based on the difficulty of computing discrete logarithms.</a:t>
            </a:r>
          </a:p>
          <a:p>
            <a:pPr marL="914400" lvl="1" indent="-317500" rtl="0">
              <a:lnSpc>
                <a:spcPct val="126533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Algorithms using the discrete logarithms principle have been invented by El Gamal and Schnorr.</a:t>
            </a:r>
          </a:p>
          <a:p>
            <a:pPr lvl="0" rtl="0">
              <a:lnSpc>
                <a:spcPct val="126533"/>
              </a:lnSpc>
              <a:spcBef>
                <a:spcPts val="0"/>
              </a:spcBef>
              <a:buNone/>
            </a:pPr>
            <a:endParaRPr sz="9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8.4 Digital Signatures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Digital signature is basically a way to ensure an document is authentic (eg. e-mail, spreadsheet, etc.)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One party can send a message to another party in such a way that the following conditions must hold: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1. The receiver can verify the claimed identity of the sender.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2. The sender cannot later repudiate the contents of the message.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3. The receiver cannot possibly have alter the message himself.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Digital Signatures (Continued)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Aim of a signature: prove to anyone that a message originated at (or is approved by) a particular user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Symmetric key cryptography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Two users, A and B, share a secret key K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Receiver of message (user A) can verify that message came from the other user (B)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User C cannot prove that the message came from B (it may also have came from A)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Public key cryptography can provide signature: only one user has the private key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Public Key Signatures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543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Signing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signs a message by encrypting with own private key</a:t>
            </a:r>
          </a:p>
          <a:p>
            <a:pPr marL="1371600" indent="0" rtl="0">
              <a:spcBef>
                <a:spcPts val="0"/>
              </a:spcBef>
              <a:buNone/>
            </a:pPr>
            <a:endParaRPr sz="1400"/>
          </a:p>
          <a:p>
            <a:pPr marL="1371600" indent="0" rtl="0">
              <a:spcBef>
                <a:spcPts val="0"/>
              </a:spcBef>
              <a:buNone/>
            </a:pPr>
            <a:r>
              <a:rPr lang="en" sz="1400"/>
              <a:t>S= E(PR</a:t>
            </a:r>
            <a:r>
              <a:rPr lang="en" sz="1400" baseline="-25000"/>
              <a:t>A</a:t>
            </a:r>
            <a:r>
              <a:rPr lang="en" sz="1400"/>
              <a:t>, M)</a:t>
            </a:r>
          </a:p>
          <a:p>
            <a:pPr marL="457200" indent="0" rtl="0">
              <a:spcBef>
                <a:spcPts val="0"/>
              </a:spcBef>
              <a:buNone/>
            </a:pPr>
            <a:endParaRPr sz="1400"/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attaches signature to a message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/>
              <a:t>Verification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verifies a message by decrypting signature with signer’s public key</a:t>
            </a:r>
          </a:p>
          <a:p>
            <a:pPr marL="457200" indent="0" rtl="0">
              <a:spcBef>
                <a:spcPts val="0"/>
              </a:spcBef>
              <a:buNone/>
            </a:pPr>
            <a:endParaRPr sz="1400"/>
          </a:p>
          <a:p>
            <a:pPr marL="457200" indent="0" rtl="0">
              <a:spcBef>
                <a:spcPts val="0"/>
              </a:spcBef>
              <a:buNone/>
            </a:pPr>
            <a:r>
              <a:rPr lang="en" sz="1400"/>
              <a:t>		M” = D(PU</a:t>
            </a:r>
            <a:r>
              <a:rPr lang="en" sz="1400" baseline="-25000"/>
              <a:t>A</a:t>
            </a:r>
            <a:r>
              <a:rPr lang="en" sz="1400"/>
              <a:t>, S)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then verifies received message M with decrypted M”;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400"/>
              <a:t>if identical, signature is verified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Public Key Signatures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543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No need to encrypt entire message, encrypt hash of message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Signing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signs a message by encrypting </a:t>
            </a:r>
            <a:r>
              <a:rPr lang="en" sz="1400">
                <a:solidFill>
                  <a:srgbClr val="FF0000"/>
                </a:solidFill>
              </a:rPr>
              <a:t>hash of message </a:t>
            </a:r>
            <a:r>
              <a:rPr lang="en" sz="1400"/>
              <a:t>with own private key</a:t>
            </a:r>
          </a:p>
          <a:p>
            <a:pPr marL="1371600" lvl="0" indent="0" rtl="0">
              <a:spcBef>
                <a:spcPts val="0"/>
              </a:spcBef>
              <a:buNone/>
            </a:pPr>
            <a:endParaRPr sz="1400"/>
          </a:p>
          <a:p>
            <a:pPr marL="1371600" lvl="0" indent="0" rtl="0">
              <a:spcBef>
                <a:spcPts val="0"/>
              </a:spcBef>
              <a:buNone/>
            </a:pPr>
            <a:r>
              <a:rPr lang="en" sz="1400"/>
              <a:t>S= E(PR</a:t>
            </a:r>
            <a:r>
              <a:rPr lang="en" sz="1400" baseline="-25000"/>
              <a:t>A</a:t>
            </a:r>
            <a:r>
              <a:rPr lang="en" sz="1400"/>
              <a:t>, </a:t>
            </a:r>
            <a:r>
              <a:rPr lang="en" sz="1400">
                <a:solidFill>
                  <a:srgbClr val="FF0000"/>
                </a:solidFill>
              </a:rPr>
              <a:t>H</a:t>
            </a:r>
            <a:r>
              <a:rPr lang="en" sz="1400"/>
              <a:t>(M))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attaches signature to a message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Verification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verifies a message by decrypting signature with signer’s public key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/>
          </a:p>
          <a:p>
            <a:pPr marL="457200" indent="0" rtl="0">
              <a:spcBef>
                <a:spcPts val="0"/>
              </a:spcBef>
              <a:buNone/>
            </a:pPr>
            <a:r>
              <a:rPr lang="en" sz="1400"/>
              <a:t>		h= D(PU</a:t>
            </a:r>
            <a:r>
              <a:rPr lang="en" sz="1400" baseline="-25000"/>
              <a:t>A</a:t>
            </a:r>
            <a:r>
              <a:rPr lang="en" sz="1400"/>
              <a:t>, S)</a:t>
            </a:r>
            <a:r>
              <a:rPr lang="en" sz="1400" baseline="-25000"/>
              <a:t> 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User then compares </a:t>
            </a:r>
            <a:r>
              <a:rPr lang="en" sz="1400">
                <a:solidFill>
                  <a:srgbClr val="FF0000"/>
                </a:solidFill>
              </a:rPr>
              <a:t>hash of </a:t>
            </a:r>
            <a:r>
              <a:rPr lang="en" sz="1400"/>
              <a:t>received message, H(M), with decrypted h;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400"/>
              <a:t>if identical, signature is verified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16344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https://www.youtube.com/watch?v=3QnD2c4Xovk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https://www.youtube.com/watch?v=sZoPDceh9IU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Message Digests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400"/>
              <a:t>Message digest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A one-way hash function that takes an arbitrarily long piece of plaintext and from it computes a fixed-length bit string.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 over Signatures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Message digests do not couple authentication and secrecy.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There is no need to encrypt the entire message. 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Message digest methods are often faster than signature methods.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Properties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Given P, it is easy to compute MD(P).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Given MD(P), it is effectively impossible to find P.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Given P, no one can find P’ such that MD(P’) = MD(P).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A change to the input of even 1 bit produces a very different output.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19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Message encrypted with Alice’s key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Message encrypted with Bob’s key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Hash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Speeding up Signatures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4034">
            <a:off x="4572723" y="1277094"/>
            <a:ext cx="200029" cy="112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51918">
            <a:off x="4562748" y="2834524"/>
            <a:ext cx="200027" cy="119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550" y="1278525"/>
            <a:ext cx="3175050" cy="363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72">
            <a:off x="4595499" y="798573"/>
            <a:ext cx="142900" cy="699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8062100" y="4021050"/>
            <a:ext cx="180975" cy="2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875" y="4164600"/>
            <a:ext cx="10650" cy="2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Cryptography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134899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00" y="1419500"/>
            <a:ext cx="681037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Speeding up Signatures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262" y="1415250"/>
            <a:ext cx="642937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 SHA -1 (Secure Hash Algorithm 1)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12" y="1585149"/>
            <a:ext cx="7401576" cy="26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SHA-1 Analysis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2798700" cy="3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400"/>
              <a:t>H0 - H4 are initialized to constants specified by the standard.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400"/>
              <a:t>A 512 bit block is processed and the W array is filled out.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400"/>
              <a:t>W is used to update the 160 bit hash H.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400"/>
              <a:t>W is reset.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75" y="1382500"/>
            <a:ext cx="5774799" cy="33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MD5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MD5 is the fifth in a series of message digests designed by Ronald Rivest.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MD5 uses a table constructed from the sine function to output a 128 bit Hash.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Collisions can be found in MD5; therefore it is considered broken.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It is still a popular message digest despite its insecurity.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Birthday Attacks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Birthday Attack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An attack, derived from the birthday problem, that is used to interfere with communication by performing 2^(m/2) operations.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Birthday Problem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many people do you need in a room before the probability of having two people with the same birthday exceeds 50%?</a:t>
            </a:r>
          </a:p>
          <a:p>
            <a:pPr marL="914400" lvl="1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Answer: 23</a:t>
            </a:r>
          </a:p>
          <a:p>
            <a:pPr marL="1371600" lvl="2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/>
              <a:t>P(m) = 1- P(m’)</a:t>
            </a:r>
          </a:p>
          <a:p>
            <a:pPr marL="1371600" lvl="2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/>
              <a:t>P(m) = 1 - 365/365 X 364/365 X … X 343/365 = 50.7%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Birthday Attacks Revisited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if there is some mapping between inputs and outputs with </a:t>
            </a:r>
            <a:r>
              <a:rPr lang="en" i="1"/>
              <a:t>n</a:t>
            </a:r>
            <a:r>
              <a:rPr lang="en"/>
              <a:t> inputs and </a:t>
            </a:r>
            <a:r>
              <a:rPr lang="en" i="1"/>
              <a:t>k </a:t>
            </a:r>
            <a:r>
              <a:rPr lang="en"/>
              <a:t>outputs then there are</a:t>
            </a:r>
            <a:r>
              <a:rPr lang="en">
                <a:solidFill>
                  <a:srgbClr val="FF0000"/>
                </a:solidFill>
              </a:rPr>
              <a:t> n(n-1)/2 input pairs</a:t>
            </a:r>
            <a:r>
              <a:rPr lang="en"/>
              <a:t>. </a:t>
            </a:r>
          </a:p>
          <a:p>
            <a:pPr marL="914400" lvl="1" indent="-3429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We can determine that a match is likely for n &gt; sqrt(k).</a:t>
            </a:r>
          </a:p>
          <a:p>
            <a:pPr marL="1371600" lvl="2" indent="-3429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/>
              <a:t>A 64 bit message digest is likely to be broken after generating 2^32 messages.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119075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8.5 Management of Public Keys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595525" y="4832825"/>
            <a:ext cx="70199" cy="6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525" y="1441150"/>
            <a:ext cx="360045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with Public Keys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779422"/>
            <a:ext cx="8229600" cy="26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Obtaining someone’s public key for the first time can be insecure as messages can be intercepted.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Public keys can only be used to verify identity, not attributes.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Implementing a KDC (key distribution center) would cause a severe bottleneck if it were to go offline.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Certificates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are designed to bind a public key to the name of a principal (individual, company, etc.).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are always distributed by a CA and signed with that CA’s private key.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are not secret or private.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CA is not required to be online at all times to verify the validity of the certificates.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8.3 Public-Key Algorithms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118200" cy="2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/>
            </a:r>
            <a:br>
              <a:rPr lang="en" sz="3600"/>
            </a:br>
            <a:endParaRPr lang="en" sz="360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850" y="1278525"/>
            <a:ext cx="3797225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Certificate Example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87" y="1389700"/>
            <a:ext cx="8403224" cy="32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Uses of Certificates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can be used to verify the identity of a principal.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can confirm attributes of a principal.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e.g. - age, citizenship, etc.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Certificates can be distributed in object-oriented distribution systems.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This allows authorized people to perform methods on an object without needing to know the identity of the owner.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X.509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2371950"/>
            <a:ext cx="8229600" cy="14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X.509 is a standard for certificates designed and approved by ITU. 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its simplest form X.509 is a way to describe certificates.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4817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Fields of an X.509 Certificate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425" y="1418825"/>
            <a:ext cx="6645248" cy="352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X.509 Naming	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Problem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X.500 naming system can be unclear.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bob@moneybank.com</a:t>
            </a:r>
            <a:r>
              <a:rPr lang="en"/>
              <a:t> 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/C=US/O=MoneyBank/OU=Loan/CN=Bob/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Solution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Version 3 of X.509 allows DNS names to be used instead of X.500 names.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with A Single CA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 single CA would likely collapse under the heavy load and become a central point of failure.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Having multiple CAs run by a single organization could introduce key leakage because the organization is only as strong as its weakest CA.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One organization would be solely responsible for the world’s electronic security infrastructure.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There would likely be disagreement on who would control the single CA.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PKI (Public Key Infrastructure)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PKI has multiple components 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users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CAs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certificates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directories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purpose of PKI is to structure its components and define standards for the various documents and protocols.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a PKI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175" y="1372725"/>
            <a:ext cx="6435650" cy="35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Hierarchical Characteristics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779297"/>
            <a:ext cx="8229600" cy="274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Everyone is assumed to know the public key of the root.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modern browsers will typically come preloaded with the public keys for over 100 roots, also known as trust anchors.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 chain of certificates that go back to a root is called a chain of trust or a certification path.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Storing Certificates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553624"/>
            <a:ext cx="8229600" cy="322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Each user can be assigned to store his or her own certificates.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inconvenient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DNS could be used as a certificate directory allowing certificate chains to be given with IP addresses.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Dedicated directory servers could be used to manage certificates.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it works	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How it worked before:	</a:t>
            </a:r>
          </a:p>
          <a:p>
            <a:pPr marL="914400" lvl="1" indent="-3556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Used a key both parties knew to decrypt messages</a:t>
            </a:r>
          </a:p>
          <a:p>
            <a:pPr marL="1371600" lvl="2" indent="-3556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000"/>
              <a:t>problem--meeting privately?</a:t>
            </a:r>
          </a:p>
          <a:p>
            <a:pPr marL="1371600" lvl="2" indent="-3556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000"/>
              <a:t>Solution?</a:t>
            </a:r>
          </a:p>
          <a:p>
            <a:pPr marL="1828800" lvl="3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Asymmetric-key cryptography</a:t>
            </a:r>
          </a:p>
          <a:p>
            <a:pPr marL="2286000" lvl="4" indent="-3556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Public vs Private key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Revocation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680622"/>
            <a:ext cx="8229600" cy="273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If certificates are abused or private keys have been leaked, Revocation is a common solution.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CA can periodically release a CRL (Certificate Revocation List).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This list contains the serial numbers of all certificates that have been revoked.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of CRLs	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969822"/>
            <a:ext cx="8229600" cy="25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demanding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reinstatement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storage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length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8.6 Communication Security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Preventing unauthorized interceptors from accessing telecommunications in an intelligible form, while still delivering content to the intended recipients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Where should a security layer be put?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Application Layer?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Transport Layer?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New Layer?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IPSec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4399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Internet Protocol Security, a protocol suite for securing IP communications by authenticating and encrypting each IP packet of a communication session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025" y="1931075"/>
            <a:ext cx="47625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IPsec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32454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Since encryption is computationally expensive, encryption became required but the use of a null algorithm was permitted.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The complete IPsec design uses multiple algorithms, services and granularities for future planning; even if an algorithm becomes obsolete, the framework can still work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Multiple granularities makes it possible to protect a single TCP connection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IPsec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SA/Security Association: simplex connection between two endpoints and has a security identifier associated with it. Identifiers are used to look up keys when a secure packet arrives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2 Main parts of IPsec: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Two new headers carrying the SA, integrity control data and other info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Internet Security Association and Key Management Protocol (ISAKMP): a framework that deals with establishing keys, the IKE (Internet Key Exchange) is the main protocol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Two Modes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115095"/>
            <a:ext cx="8229600" cy="18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Transport Mode: IPSec header is inserted after IP header and before the TCP header,</a:t>
            </a:r>
            <a:r>
              <a:rPr lang="en">
                <a:solidFill>
                  <a:srgbClr val="FF0000"/>
                </a:solidFill>
              </a:rPr>
              <a:t> packet size not affected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Tunnel Mode: The whole IP packet is encapsulated in a new IP Packet with a new header. Can be useful as only the security gateway needs to be aware of IPsec being used. </a:t>
            </a:r>
            <a:r>
              <a:rPr lang="en">
                <a:solidFill>
                  <a:srgbClr val="FF0000"/>
                </a:solidFill>
              </a:rPr>
              <a:t>Adds extra IP header, substantial size increase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Tunnel Mode allows a way to foil traffic analysis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575" y="3000900"/>
            <a:ext cx="3014750" cy="19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Model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278518"/>
            <a:ext cx="8229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Authentication Header (AH): Provides integrity checking and antireplay security, but no data encryption. 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" y="2234550"/>
            <a:ext cx="7592700" cy="25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/>
              <a:t>Encapsulating Security Payload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78525"/>
            <a:ext cx="7656174" cy="282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keep AH then?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For historical reasons mainly, ESP does everything AH does but better, with the exception of checking part of the IP Header. Also a product that supports AH but not ESP will have trouble getting an export license because it cannot do encryption. Most likely, AH will be phased out in the future.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Public Key Algorithms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400"/>
          </a:p>
          <a:p>
            <a:pPr lvl="0" rtl="0">
              <a:lnSpc>
                <a:spcPct val="126533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1976 -- Diffie-Hellman</a:t>
            </a:r>
          </a:p>
          <a:p>
            <a:pPr marL="457200" lvl="0" indent="-317500" rtl="0">
              <a:lnSpc>
                <a:spcPct val="126533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Diffie-Hellman is not actually a method of encryption and decryption, but a method of developing and exchanging a shared private key over a public communications channel.</a:t>
            </a:r>
          </a:p>
          <a:p>
            <a:pPr marL="457200" lvl="0" indent="-317500" rtl="0">
              <a:lnSpc>
                <a:spcPct val="126533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Two parties agree on some common numerical values, and then each party creates a key.</a:t>
            </a:r>
          </a:p>
          <a:p>
            <a:pPr marL="457200" lvl="0" indent="-317500" rtl="0">
              <a:lnSpc>
                <a:spcPct val="126533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Mathematical transformations of the keys are exchanged. Each party can then calculate a third session key that cannot easily be derived by an attacker who knows both exchanged values.</a:t>
            </a:r>
          </a:p>
          <a:p>
            <a:pPr marL="0" lvl="0" indent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Firewalls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addition to the danger of information leaking out, there is also a danger of information leaking in.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Viruses, worms, and other digital pests can breach security, destroy valuable data, and waste large amounts of administrators’ time trying to clean up the mess they leave.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Firewalls are just a modern adaptation of that old medieval security standby: digging a deep </a:t>
            </a:r>
            <a:br>
              <a:rPr lang="en"/>
            </a:br>
            <a:r>
              <a:rPr lang="en"/>
              <a:t>moat around your castle.</a:t>
            </a:r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00" y="3171825"/>
            <a:ext cx="50673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Firewalls 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11509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Firewalls act as a </a:t>
            </a:r>
            <a:r>
              <a:rPr lang="en" b="1"/>
              <a:t>packet filter.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It inspects each and every incoming and outgoing packet.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a TCP/IP setting, the source might consist of an IP address and a port.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Port 25?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Port 80?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Firewalls can block specific ports and anything associated with that port.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Not all ports are easily blocked.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Firewalls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DMZ (DeMilitarized Zone) is the part of the company network that lies outside of the security perimeter.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Lies outside of the security perimeter.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Stateful firewalls -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Maps and keeps track of connections.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Application-level Gateways -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Processing involves the firewall looking inside packets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Virtual Private Networks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57200" y="1244725"/>
            <a:ext cx="34196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Extends a private network across a public network, most popularly, the Internet.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Much cheaper than an actual private network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525" y="1454599"/>
            <a:ext cx="4885749" cy="34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1278518"/>
            <a:ext cx="8229600" cy="101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Transparent to all user software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Cheaper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Secure connection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75" y="2292525"/>
            <a:ext cx="7512149" cy="26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Wireless Security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With the rise of wireless networks, security has become even more important.</a:t>
            </a:r>
            <a:br>
              <a:rPr lang="en"/>
            </a:br>
            <a:endParaRPr lang="en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802.11 Security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WPA2 (WiFi Protected Access 2)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WEP (Wired Equivalent Privacy)</a:t>
            </a:r>
            <a:br>
              <a:rPr lang="en"/>
            </a:br>
            <a:endParaRPr lang="en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802.11i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WPA2 has two scenarios to be used.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Corporate setting -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802.1X and EAP (Extensible Authentication Protocol)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Home setting -</a:t>
            </a:r>
          </a:p>
          <a:p>
            <a:pPr marL="1371600" lvl="2" indent="-34290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Less complex; single shared password for router.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100"/>
              <a:t>802.11i Key Setup Handshake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49" y="1422300"/>
            <a:ext cx="7315500" cy="334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Wireless Security (cont.)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MIC (Message Integrity Check)</a:t>
            </a:r>
            <a:br>
              <a:rPr lang="en"/>
            </a:br>
            <a:endParaRPr lang="en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Message confidentiality for 802.11i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TKIP (Temporary Key Integrity Protocol)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CCMP (Counter mode with Cipher block chaining Message authentication code Protocol)</a:t>
            </a:r>
            <a:br>
              <a:rPr lang="en"/>
            </a:br>
            <a:endParaRPr lang="en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Bluetooth Security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Shorter range than 802.11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passkeys - 4 to 6 digits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Encryption ------------------&gt;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Bluetooth connects</a:t>
            </a:r>
            <a:br>
              <a:rPr lang="en"/>
            </a:br>
            <a:r>
              <a:rPr lang="en"/>
              <a:t>devices, not users.</a:t>
            </a:r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3069625"/>
            <a:ext cx="457200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https://www.khanacademy.org/math/precalculus/prob_comb/prob_combinatorics_precalc/v/birthday-probability-problem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Public key algorithms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Public key algorithm example: RSA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Requires 2 keys; public and private</a:t>
            </a:r>
          </a:p>
          <a:p>
            <a:pPr marL="1371600" lvl="1" indent="-3556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Public key is used to encrypt messages</a:t>
            </a:r>
          </a:p>
          <a:p>
            <a:pPr marL="1371600" lvl="1" indent="-3556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Private key is used for decrypting messages which are encrypted using a public key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RSA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37875" y="120019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RSA is one of the first public keys and is widely used in secure data transmission.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Authors: </a:t>
            </a:r>
            <a:r>
              <a:rPr lang="en" sz="1400" b="1"/>
              <a:t>R</a:t>
            </a:r>
            <a:r>
              <a:rPr lang="en" sz="1400"/>
              <a:t>ivest, </a:t>
            </a:r>
            <a:r>
              <a:rPr lang="en" sz="1400" b="1"/>
              <a:t>S</a:t>
            </a:r>
            <a:r>
              <a:rPr lang="en" sz="1400"/>
              <a:t>hamir, </a:t>
            </a:r>
            <a:r>
              <a:rPr lang="en" sz="1400" b="1"/>
              <a:t>A</a:t>
            </a:r>
            <a:r>
              <a:rPr lang="en" sz="1400"/>
              <a:t>dleman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b="1"/>
              <a:t>Every internet user on earth is using RSA, or some variant of it.</a:t>
            </a:r>
          </a:p>
          <a:p>
            <a:pPr marL="9144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its strength relies on the hardness of prime factorization.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/>
              <a:t>Encryption key is public while the Decryption key is kept private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Method: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1.  Choose two large prime numbers (typically 1024 bits)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2.  Compute N=P*Q and Z = (P-1)*(Q-1)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3.  Choose a number relatively prime to Z, called 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4.  Find E, such that E*D=1 mod Z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RSA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Divide plaintext into blocks, so that each plaintext message, called P, falls in the interval 0 &lt;= P &lt; N. 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To encrypt a message P, compute C=P^e(mod n)  to decrypt C, compute P=C^d (mod n).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So, to perform encryption, you need e and n.  To perform decryption, you need d and n. 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therefore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 the public key consists of the pair (e, n)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the private key consists of the pair (d,n)</a:t>
            </a:r>
          </a:p>
          <a:p>
            <a:pPr marL="9144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RSA Algorithm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54623"/>
            <a:ext cx="6899826" cy="24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Microsoft Office PowerPoint</Application>
  <PresentationFormat>On-screen Show (16:9)</PresentationFormat>
  <Paragraphs>286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lesson-plan</vt:lpstr>
      <vt:lpstr>Public Key, Digital Signatures, Management and Security </vt:lpstr>
      <vt:lpstr>Cryptography</vt:lpstr>
      <vt:lpstr>8.3 Public-Key Algorithms</vt:lpstr>
      <vt:lpstr>How it works </vt:lpstr>
      <vt:lpstr>Public Key Algorithms</vt:lpstr>
      <vt:lpstr>Public key algorithms</vt:lpstr>
      <vt:lpstr>RSA</vt:lpstr>
      <vt:lpstr>RSA</vt:lpstr>
      <vt:lpstr>Example of RSA Algorithm</vt:lpstr>
      <vt:lpstr>Other Public-Key Algorithms</vt:lpstr>
      <vt:lpstr>8.4 Digital Signatures</vt:lpstr>
      <vt:lpstr>Digital Signatures (Continued)</vt:lpstr>
      <vt:lpstr>Public Key Signatures</vt:lpstr>
      <vt:lpstr>Public Key Signatures</vt:lpstr>
      <vt:lpstr>Video</vt:lpstr>
      <vt:lpstr>Message Digests</vt:lpstr>
      <vt:lpstr>Advantages over Signatures</vt:lpstr>
      <vt:lpstr>Properties </vt:lpstr>
      <vt:lpstr>Speeding up Signatures</vt:lpstr>
      <vt:lpstr>Speeding up Signatures</vt:lpstr>
      <vt:lpstr> SHA -1 (Secure Hash Algorithm 1)</vt:lpstr>
      <vt:lpstr>SHA-1 Analysis</vt:lpstr>
      <vt:lpstr>MD5</vt:lpstr>
      <vt:lpstr>Birthday Attacks</vt:lpstr>
      <vt:lpstr>The Birthday Problem</vt:lpstr>
      <vt:lpstr>Birthday Attacks Revisited</vt:lpstr>
      <vt:lpstr>8.5 Management of Public Keys</vt:lpstr>
      <vt:lpstr>Problems with Public Keys</vt:lpstr>
      <vt:lpstr>Certificates</vt:lpstr>
      <vt:lpstr>Certificate Example</vt:lpstr>
      <vt:lpstr>Uses of Certificates</vt:lpstr>
      <vt:lpstr>X.509</vt:lpstr>
      <vt:lpstr>Fields of an X.509 Certificate</vt:lpstr>
      <vt:lpstr>X.509 Naming </vt:lpstr>
      <vt:lpstr>Problems with A Single CA</vt:lpstr>
      <vt:lpstr>PKI (Public Key Infrastructure)</vt:lpstr>
      <vt:lpstr>Example of a PKI</vt:lpstr>
      <vt:lpstr>Hierarchical Characteristics</vt:lpstr>
      <vt:lpstr>Storing Certificates</vt:lpstr>
      <vt:lpstr>Revocation</vt:lpstr>
      <vt:lpstr>Challenges of CRLs </vt:lpstr>
      <vt:lpstr>8.6 Communication Security</vt:lpstr>
      <vt:lpstr>IPSec</vt:lpstr>
      <vt:lpstr>IPsec</vt:lpstr>
      <vt:lpstr>IPsec</vt:lpstr>
      <vt:lpstr>Two Modes</vt:lpstr>
      <vt:lpstr>Model</vt:lpstr>
      <vt:lpstr>Encapsulating Security Payload</vt:lpstr>
      <vt:lpstr>Why keep AH then?</vt:lpstr>
      <vt:lpstr>Firewalls</vt:lpstr>
      <vt:lpstr>Firewalls </vt:lpstr>
      <vt:lpstr>Firewalls</vt:lpstr>
      <vt:lpstr>Virtual Private Networks</vt:lpstr>
      <vt:lpstr>Advantages</vt:lpstr>
      <vt:lpstr>Wireless Security</vt:lpstr>
      <vt:lpstr>802.11i Key Setup Handshake</vt:lpstr>
      <vt:lpstr>Wireless Security (cont.)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Key, Digital Signatures, Management and Security </dc:title>
  <cp:lastModifiedBy>Tzacheva, Angelina</cp:lastModifiedBy>
  <cp:revision>1</cp:revision>
  <dcterms:modified xsi:type="dcterms:W3CDTF">2015-04-30T00:11:31Z</dcterms:modified>
</cp:coreProperties>
</file>