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Playfair Display"/>
      <p:regular r:id="rId24"/>
      <p:bold r:id="rId25"/>
      <p:italic r:id="rId26"/>
      <p:boldItalic r:id="rId27"/>
    </p:embeddedFont>
    <p:embeddedFont>
      <p:font typeface="Montserrat"/>
      <p:regular r:id="rId28"/>
      <p:bold r:id="rId29"/>
      <p:italic r:id="rId30"/>
      <p:boldItalic r:id="rId31"/>
    </p:embeddedFont>
    <p:embeddedFont>
      <p:font typeface="Oswald"/>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layfairDisplay-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layfairDisplay-italic.fntdata"/><Relationship Id="rId25" Type="http://schemas.openxmlformats.org/officeDocument/2006/relationships/font" Target="fonts/PlayfairDisplay-bold.fntdata"/><Relationship Id="rId28" Type="http://schemas.openxmlformats.org/officeDocument/2006/relationships/font" Target="fonts/Montserrat-regular.fntdata"/><Relationship Id="rId27" Type="http://schemas.openxmlformats.org/officeDocument/2006/relationships/font" Target="fonts/PlayfairDisplay-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6.xml"/><Relationship Id="rId33" Type="http://schemas.openxmlformats.org/officeDocument/2006/relationships/font" Target="fonts/Oswald-bold.fntdata"/><Relationship Id="rId10" Type="http://schemas.openxmlformats.org/officeDocument/2006/relationships/slide" Target="slides/slide5.xml"/><Relationship Id="rId32" Type="http://schemas.openxmlformats.org/officeDocument/2006/relationships/font" Target="fonts/Oswald-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946761d22_5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946761d22_5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4946761d22_5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946761d22_5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946761d22_5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4946761d22_5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9390231a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9390231a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944b78075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944b78075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4944b7807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4944b7807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4944b7807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4944b7807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4946761d22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4946761d22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4946761d22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4946761d22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493902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493902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49390231a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49390231a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493abd295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93abd29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493abd295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493abd295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49390231a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49390231a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493cab9b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493cab9b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93cab9bb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93cab9bb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49390231a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49390231a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4358475" y="0"/>
            <a:ext cx="38532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999925"/>
            <a:ext cx="8520600" cy="2146200"/>
          </a:xfrm>
          <a:prstGeom prst="rect">
            <a:avLst/>
          </a:prstGeom>
        </p:spPr>
        <p:txBody>
          <a:bodyPr anchorCtr="0" anchor="b" bIns="91425" lIns="91425" spcFirstLastPara="1" rIns="91425" wrap="square" tIns="91425"/>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311700" y="32284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highlight>
                  <a:schemeClr val="dk1"/>
                </a:highlight>
              </a:defRPr>
            </a:lvl1pPr>
            <a:lvl2pPr indent="-317500" lvl="1" marL="914400" algn="ctr">
              <a:spcBef>
                <a:spcPts val="1600"/>
              </a:spcBef>
              <a:spcAft>
                <a:spcPts val="0"/>
              </a:spcAft>
              <a:buSzPts val="1400"/>
              <a:buChar char="○"/>
              <a:defRPr>
                <a:highlight>
                  <a:schemeClr val="dk1"/>
                </a:highlight>
              </a:defRPr>
            </a:lvl2pPr>
            <a:lvl3pPr indent="-317500" lvl="2" marL="1371600" algn="ctr">
              <a:spcBef>
                <a:spcPts val="1600"/>
              </a:spcBef>
              <a:spcAft>
                <a:spcPts val="0"/>
              </a:spcAft>
              <a:buSzPts val="1400"/>
              <a:buChar char="■"/>
              <a:defRPr>
                <a:highlight>
                  <a:schemeClr val="dk1"/>
                </a:highlight>
              </a:defRPr>
            </a:lvl3pPr>
            <a:lvl4pPr indent="-317500" lvl="3" marL="1828800" algn="ctr">
              <a:spcBef>
                <a:spcPts val="1600"/>
              </a:spcBef>
              <a:spcAft>
                <a:spcPts val="0"/>
              </a:spcAft>
              <a:buSzPts val="1400"/>
              <a:buChar char="●"/>
              <a:defRPr>
                <a:highlight>
                  <a:schemeClr val="dk1"/>
                </a:highlight>
              </a:defRPr>
            </a:lvl4pPr>
            <a:lvl5pPr indent="-317500" lvl="4" marL="2286000" algn="ctr">
              <a:spcBef>
                <a:spcPts val="1600"/>
              </a:spcBef>
              <a:spcAft>
                <a:spcPts val="0"/>
              </a:spcAft>
              <a:buSzPts val="1400"/>
              <a:buChar char="○"/>
              <a:defRPr>
                <a:highlight>
                  <a:schemeClr val="dk1"/>
                </a:highlight>
              </a:defRPr>
            </a:lvl5pPr>
            <a:lvl6pPr indent="-317500" lvl="5" marL="2743200" algn="ctr">
              <a:spcBef>
                <a:spcPts val="1600"/>
              </a:spcBef>
              <a:spcAft>
                <a:spcPts val="0"/>
              </a:spcAft>
              <a:buSzPts val="1400"/>
              <a:buChar char="■"/>
              <a:defRPr>
                <a:highlight>
                  <a:schemeClr val="dk1"/>
                </a:highlight>
              </a:defRPr>
            </a:lvl6pPr>
            <a:lvl7pPr indent="-317500" lvl="6" marL="3200400" algn="ctr">
              <a:spcBef>
                <a:spcPts val="1600"/>
              </a:spcBef>
              <a:spcAft>
                <a:spcPts val="0"/>
              </a:spcAft>
              <a:buSzPts val="1400"/>
              <a:buChar char="●"/>
              <a:defRPr>
                <a:highlight>
                  <a:schemeClr val="dk1"/>
                </a:highlight>
              </a:defRPr>
            </a:lvl7pPr>
            <a:lvl8pPr indent="-317500" lvl="7" marL="3657600" algn="ctr">
              <a:spcBef>
                <a:spcPts val="1600"/>
              </a:spcBef>
              <a:spcAft>
                <a:spcPts val="0"/>
              </a:spcAft>
              <a:buSzPts val="1400"/>
              <a:buChar char="○"/>
              <a:defRPr>
                <a:highlight>
                  <a:schemeClr val="dk1"/>
                </a:highlight>
              </a:defRPr>
            </a:lvl8pPr>
            <a:lvl9pPr indent="-317500" lvl="8" marL="4114800" algn="ctr">
              <a:spcBef>
                <a:spcPts val="1600"/>
              </a:spcBef>
              <a:spcAft>
                <a:spcPts val="1600"/>
              </a:spcAft>
              <a:buSzPts val="1400"/>
              <a:buChar char="■"/>
              <a:defRPr>
                <a:highlight>
                  <a:schemeClr val="dk1"/>
                </a:highlight>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5"/>
        </a:solidFill>
      </p:bgPr>
    </p:bg>
    <p:spTree>
      <p:nvGrpSpPr>
        <p:cNvPr id="15"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311700" y="1234075"/>
            <a:ext cx="8520600" cy="33348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3117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234050"/>
            <a:ext cx="3999900" cy="33348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265500" y="1081675"/>
            <a:ext cx="4045200" cy="17862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9214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highlight>
                  <a:schemeClr val="lt1"/>
                </a:highlight>
              </a:defRPr>
            </a:lvl1pPr>
            <a:lvl2pPr indent="-317500" lvl="1" marL="914400">
              <a:spcBef>
                <a:spcPts val="1600"/>
              </a:spcBef>
              <a:spcAft>
                <a:spcPts val="0"/>
              </a:spcAft>
              <a:buSzPts val="1400"/>
              <a:buChar char="○"/>
              <a:defRPr>
                <a:highlight>
                  <a:schemeClr val="lt1"/>
                </a:highlight>
              </a:defRPr>
            </a:lvl2pPr>
            <a:lvl3pPr indent="-317500" lvl="2" marL="1371600">
              <a:spcBef>
                <a:spcPts val="1600"/>
              </a:spcBef>
              <a:spcAft>
                <a:spcPts val="0"/>
              </a:spcAft>
              <a:buSzPts val="1400"/>
              <a:buChar char="■"/>
              <a:defRPr>
                <a:highlight>
                  <a:schemeClr val="lt1"/>
                </a:highlight>
              </a:defRPr>
            </a:lvl3pPr>
            <a:lvl4pPr indent="-317500" lvl="3" marL="1828800">
              <a:spcBef>
                <a:spcPts val="1600"/>
              </a:spcBef>
              <a:spcAft>
                <a:spcPts val="0"/>
              </a:spcAft>
              <a:buSzPts val="1400"/>
              <a:buChar char="●"/>
              <a:defRPr>
                <a:highlight>
                  <a:schemeClr val="lt1"/>
                </a:highlight>
              </a:defRPr>
            </a:lvl4pPr>
            <a:lvl5pPr indent="-317500" lvl="4" marL="2286000">
              <a:spcBef>
                <a:spcPts val="1600"/>
              </a:spcBef>
              <a:spcAft>
                <a:spcPts val="0"/>
              </a:spcAft>
              <a:buSzPts val="1400"/>
              <a:buChar char="○"/>
              <a:defRPr>
                <a:highlight>
                  <a:schemeClr val="lt1"/>
                </a:highlight>
              </a:defRPr>
            </a:lvl5pPr>
            <a:lvl6pPr indent="-317500" lvl="5" marL="2743200">
              <a:spcBef>
                <a:spcPts val="1600"/>
              </a:spcBef>
              <a:spcAft>
                <a:spcPts val="0"/>
              </a:spcAft>
              <a:buSzPts val="1400"/>
              <a:buChar char="■"/>
              <a:defRPr>
                <a:highlight>
                  <a:schemeClr val="lt1"/>
                </a:highlight>
              </a:defRPr>
            </a:lvl6pPr>
            <a:lvl7pPr indent="-317500" lvl="6" marL="3200400">
              <a:spcBef>
                <a:spcPts val="1600"/>
              </a:spcBef>
              <a:spcAft>
                <a:spcPts val="0"/>
              </a:spcAft>
              <a:buSzPts val="1400"/>
              <a:buChar char="●"/>
              <a:defRPr>
                <a:highlight>
                  <a:schemeClr val="lt1"/>
                </a:highlight>
              </a:defRPr>
            </a:lvl7pPr>
            <a:lvl8pPr indent="-317500" lvl="7" marL="3657600">
              <a:spcBef>
                <a:spcPts val="1600"/>
              </a:spcBef>
              <a:spcAft>
                <a:spcPts val="0"/>
              </a:spcAft>
              <a:buSzPts val="1400"/>
              <a:buChar char="○"/>
              <a:defRPr>
                <a:highlight>
                  <a:schemeClr val="lt1"/>
                </a:highlight>
              </a:defRPr>
            </a:lvl8pPr>
            <a:lvl9pPr indent="-317500" lvl="8" marL="4114800">
              <a:spcBef>
                <a:spcPts val="1600"/>
              </a:spcBef>
              <a:spcAft>
                <a:spcPts val="1600"/>
              </a:spcAft>
              <a:buSzPts val="1400"/>
              <a:buChar char="■"/>
              <a:defRPr>
                <a:highlight>
                  <a:schemeClr val="lt1"/>
                </a:highlight>
              </a:defRPr>
            </a:lvl9pPr>
          </a:lstStyle>
          <a:p/>
        </p:txBody>
      </p:sp>
      <p:sp>
        <p:nvSpPr>
          <p:cNvPr id="44" name="Google Shape;4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youtube.com/watch?v=FlIG3TvQCBQ" TargetMode="External"/><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 name="Shape 57"/>
        <p:cNvGrpSpPr/>
        <p:nvPr/>
      </p:nvGrpSpPr>
      <p:grpSpPr>
        <a:xfrm>
          <a:off x="0" y="0"/>
          <a:ext cx="0" cy="0"/>
          <a:chOff x="0" y="0"/>
          <a:chExt cx="0" cy="0"/>
        </a:xfrm>
      </p:grpSpPr>
      <p:sp>
        <p:nvSpPr>
          <p:cNvPr id="58" name="Google Shape;58;p13"/>
          <p:cNvSpPr txBox="1"/>
          <p:nvPr>
            <p:ph type="ctrTitle"/>
          </p:nvPr>
        </p:nvSpPr>
        <p:spPr>
          <a:xfrm>
            <a:off x="344250" y="1403850"/>
            <a:ext cx="8455500" cy="21468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3000"/>
              <a:t>Public-Key, Digital Signatures, Management, Security </a:t>
            </a:r>
            <a:endParaRPr sz="3000"/>
          </a:p>
          <a:p>
            <a:pPr indent="0" lvl="0" marL="0" rtl="0" algn="ctr">
              <a:spcBef>
                <a:spcPts val="0"/>
              </a:spcBef>
              <a:spcAft>
                <a:spcPts val="0"/>
              </a:spcAft>
              <a:buNone/>
            </a:pPr>
            <a:r>
              <a:t/>
            </a:r>
            <a:endParaRPr/>
          </a:p>
        </p:txBody>
      </p:sp>
      <p:sp>
        <p:nvSpPr>
          <p:cNvPr id="59" name="Google Shape;59;p13"/>
          <p:cNvSpPr txBox="1"/>
          <p:nvPr>
            <p:ph idx="1" type="subTitle"/>
          </p:nvPr>
        </p:nvSpPr>
        <p:spPr>
          <a:xfrm>
            <a:off x="344250" y="3550650"/>
            <a:ext cx="65034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By: Sunil, Zack, Yazeed, Rosh, James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Types of </a:t>
            </a:r>
            <a:r>
              <a:rPr lang="en"/>
              <a:t>Certificates</a:t>
            </a:r>
            <a:endParaRPr/>
          </a:p>
          <a:p>
            <a:pPr indent="0" lvl="0" marL="0" rtl="0" algn="l">
              <a:spcBef>
                <a:spcPts val="0"/>
              </a:spcBef>
              <a:spcAft>
                <a:spcPts val="0"/>
              </a:spcAft>
              <a:buNone/>
            </a:pPr>
            <a:r>
              <a:t/>
            </a:r>
            <a:endParaRPr/>
          </a:p>
        </p:txBody>
      </p:sp>
      <p:sp>
        <p:nvSpPr>
          <p:cNvPr id="114" name="Google Shape;114;p22"/>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17500" lvl="0" marL="457200" rtl="0" algn="l">
              <a:lnSpc>
                <a:spcPct val="160000"/>
              </a:lnSpc>
              <a:spcBef>
                <a:spcPts val="400"/>
              </a:spcBef>
              <a:spcAft>
                <a:spcPts val="0"/>
              </a:spcAft>
              <a:buSzPts val="1400"/>
              <a:buFont typeface="Arial"/>
              <a:buChar char="●"/>
            </a:pPr>
            <a:r>
              <a:rPr b="1" lang="en" sz="1400">
                <a:highlight>
                  <a:srgbClr val="FFFFFF"/>
                </a:highlight>
                <a:latin typeface="Arial"/>
                <a:ea typeface="Arial"/>
                <a:cs typeface="Arial"/>
                <a:sym typeface="Arial"/>
              </a:rPr>
              <a:t>TLS/SSL server certificate</a:t>
            </a:r>
            <a:endParaRPr b="1" sz="1400">
              <a:highlight>
                <a:srgbClr val="FFFFFF"/>
              </a:highlight>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This a Client server connection which will the path validation algorithm.</a:t>
            </a:r>
            <a:endParaRPr>
              <a:latin typeface="Arial"/>
              <a:ea typeface="Arial"/>
              <a:cs typeface="Arial"/>
              <a:sym typeface="Arial"/>
            </a:endParaRPr>
          </a:p>
          <a:p>
            <a:pPr indent="-317500" lvl="0" marL="457200" rtl="0" algn="l">
              <a:lnSpc>
                <a:spcPct val="160000"/>
              </a:lnSpc>
              <a:spcBef>
                <a:spcPts val="0"/>
              </a:spcBef>
              <a:spcAft>
                <a:spcPts val="0"/>
              </a:spcAft>
              <a:buSzPts val="1400"/>
              <a:buFont typeface="Arial"/>
              <a:buChar char="●"/>
            </a:pPr>
            <a:r>
              <a:rPr b="1" lang="en" sz="1400">
                <a:highlight>
                  <a:srgbClr val="FFFFFF"/>
                </a:highlight>
                <a:latin typeface="Arial"/>
                <a:ea typeface="Arial"/>
                <a:cs typeface="Arial"/>
                <a:sym typeface="Arial"/>
              </a:rPr>
              <a:t>TLS/SSL client certificate</a:t>
            </a:r>
            <a:endParaRPr b="1" sz="1400">
              <a:highlight>
                <a:srgbClr val="FFFFFF"/>
              </a:highlight>
              <a:latin typeface="Arial"/>
              <a:ea typeface="Arial"/>
              <a:cs typeface="Arial"/>
              <a:sym typeface="Arial"/>
            </a:endParaRPr>
          </a:p>
          <a:p>
            <a:pPr indent="-317500" lvl="1" marL="914400" rtl="0" algn="l">
              <a:lnSpc>
                <a:spcPct val="160000"/>
              </a:lnSpc>
              <a:spcBef>
                <a:spcPts val="0"/>
              </a:spcBef>
              <a:spcAft>
                <a:spcPts val="0"/>
              </a:spcAft>
              <a:buSzPts val="1400"/>
              <a:buFont typeface="Arial"/>
              <a:buChar char="○"/>
            </a:pPr>
            <a:r>
              <a:rPr lang="en">
                <a:solidFill>
                  <a:srgbClr val="222222"/>
                </a:solidFill>
                <a:highlight>
                  <a:srgbClr val="FFFFFF"/>
                </a:highlight>
                <a:latin typeface="Arial"/>
                <a:ea typeface="Arial"/>
                <a:cs typeface="Arial"/>
                <a:sym typeface="Arial"/>
              </a:rPr>
              <a:t>Are used to authenticate the client connecting to a TLS service, for instance to provide access control</a:t>
            </a:r>
            <a:endParaRPr>
              <a:solidFill>
                <a:srgbClr val="222222"/>
              </a:solidFill>
              <a:highlight>
                <a:srgbClr val="FFFFFF"/>
              </a:highlight>
              <a:latin typeface="Arial"/>
              <a:ea typeface="Arial"/>
              <a:cs typeface="Arial"/>
              <a:sym typeface="Arial"/>
            </a:endParaRPr>
          </a:p>
          <a:p>
            <a:pPr indent="-317500" lvl="0" marL="457200" rtl="0" algn="l">
              <a:lnSpc>
                <a:spcPct val="160000"/>
              </a:lnSpc>
              <a:spcBef>
                <a:spcPts val="0"/>
              </a:spcBef>
              <a:spcAft>
                <a:spcPts val="0"/>
              </a:spcAft>
              <a:buClr>
                <a:srgbClr val="222222"/>
              </a:buClr>
              <a:buSzPts val="1400"/>
              <a:buFont typeface="Arial"/>
              <a:buChar char="●"/>
            </a:pPr>
            <a:r>
              <a:rPr b="1" lang="en" sz="1400">
                <a:highlight>
                  <a:srgbClr val="FFFFFF"/>
                </a:highlight>
                <a:latin typeface="Arial"/>
                <a:ea typeface="Arial"/>
                <a:cs typeface="Arial"/>
                <a:sym typeface="Arial"/>
              </a:rPr>
              <a:t>End-entity or leaf certificate</a:t>
            </a:r>
            <a:endParaRPr sz="1400">
              <a:solidFill>
                <a:srgbClr val="54595D"/>
              </a:solidFill>
              <a:highlight>
                <a:srgbClr val="FFFFFF"/>
              </a:highlight>
              <a:latin typeface="Arial"/>
              <a:ea typeface="Arial"/>
              <a:cs typeface="Arial"/>
              <a:sym typeface="Arial"/>
            </a:endParaRPr>
          </a:p>
          <a:p>
            <a:pPr indent="-317500" lvl="1" marL="914400" rtl="0" algn="l">
              <a:spcBef>
                <a:spcPts val="0"/>
              </a:spcBef>
              <a:spcAft>
                <a:spcPts val="0"/>
              </a:spcAft>
              <a:buClr>
                <a:srgbClr val="54595D"/>
              </a:buClr>
              <a:buSzPts val="1400"/>
              <a:buFont typeface="Arial"/>
              <a:buChar char="○"/>
            </a:pPr>
            <a:r>
              <a:rPr lang="en">
                <a:solidFill>
                  <a:srgbClr val="222222"/>
                </a:solidFill>
                <a:latin typeface="Arial"/>
                <a:ea typeface="Arial"/>
                <a:cs typeface="Arial"/>
                <a:sym typeface="Arial"/>
              </a:rPr>
              <a:t>Any certificate that cannot be used to sign other certificates. For instance, TLS/SSL server and client certificates, email certificates, code signing certificates, and qualified certificates are all end-entity certificates.</a:t>
            </a:r>
            <a:endParaRPr>
              <a:solidFill>
                <a:srgbClr val="54595D"/>
              </a:solidFill>
              <a:highlight>
                <a:srgbClr val="FFFFFF"/>
              </a:highlight>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311700" y="28555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2400"/>
              </a:spcBef>
              <a:spcAft>
                <a:spcPts val="0"/>
              </a:spcAft>
              <a:buClr>
                <a:schemeClr val="dk2"/>
              </a:buClr>
              <a:buSzPts val="1100"/>
              <a:buFont typeface="Arial"/>
              <a:buNone/>
            </a:pPr>
            <a:r>
              <a:rPr b="1" lang="en" sz="2300">
                <a:solidFill>
                  <a:srgbClr val="444444"/>
                </a:solidFill>
                <a:highlight>
                  <a:srgbClr val="FFFF00"/>
                </a:highlight>
                <a:latin typeface="Arial"/>
                <a:ea typeface="Arial"/>
                <a:cs typeface="Arial"/>
                <a:sym typeface="Arial"/>
              </a:rPr>
              <a:t>Public key infrastructure</a:t>
            </a:r>
            <a:endParaRPr b="1" sz="2300">
              <a:solidFill>
                <a:srgbClr val="444444"/>
              </a:solidFill>
              <a:highlight>
                <a:srgbClr val="FFFF00"/>
              </a:highlight>
              <a:latin typeface="Arial"/>
              <a:ea typeface="Arial"/>
              <a:cs typeface="Arial"/>
              <a:sym typeface="Arial"/>
            </a:endParaRPr>
          </a:p>
          <a:p>
            <a:pPr indent="0" lvl="0" marL="0" rtl="0" algn="l">
              <a:spcBef>
                <a:spcPts val="600"/>
              </a:spcBef>
              <a:spcAft>
                <a:spcPts val="0"/>
              </a:spcAft>
              <a:buNone/>
            </a:pPr>
            <a:r>
              <a:t/>
            </a:r>
            <a:endParaRPr/>
          </a:p>
        </p:txBody>
      </p:sp>
      <p:sp>
        <p:nvSpPr>
          <p:cNvPr id="120" name="Google Shape;120;p23"/>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333333"/>
              </a:buClr>
              <a:buSzPts val="1800"/>
              <a:buChar char="-"/>
            </a:pPr>
            <a:r>
              <a:rPr lang="en">
                <a:solidFill>
                  <a:srgbClr val="333333"/>
                </a:solidFill>
                <a:highlight>
                  <a:srgbClr val="F9FBF8"/>
                </a:highlight>
              </a:rPr>
              <a:t>Public key infrastructure (PKI) lets trusted electronic identities for people, services and things, which make it possible to implement strong authentication, data encryption and digital signatures</a:t>
            </a:r>
            <a:endParaRPr>
              <a:solidFill>
                <a:srgbClr val="333333"/>
              </a:solidFill>
              <a:highlight>
                <a:srgbClr val="F9FBF8"/>
              </a:highlight>
            </a:endParaRPr>
          </a:p>
          <a:p>
            <a:pPr indent="0" lvl="0" marL="0" rtl="0" algn="l">
              <a:spcBef>
                <a:spcPts val="1600"/>
              </a:spcBef>
              <a:spcAft>
                <a:spcPts val="0"/>
              </a:spcAft>
              <a:buNone/>
            </a:pPr>
            <a:r>
              <a:t/>
            </a:r>
            <a:endParaRPr>
              <a:solidFill>
                <a:srgbClr val="333333"/>
              </a:solidFill>
              <a:highlight>
                <a:srgbClr val="F9FBF8"/>
              </a:highlight>
            </a:endParaRPr>
          </a:p>
          <a:p>
            <a:pPr indent="-342900" lvl="0" marL="457200" rtl="0" algn="l">
              <a:spcBef>
                <a:spcPts val="1600"/>
              </a:spcBef>
              <a:spcAft>
                <a:spcPts val="0"/>
              </a:spcAft>
              <a:buClr>
                <a:srgbClr val="333333"/>
              </a:buClr>
              <a:buSzPts val="1800"/>
              <a:buChar char="-"/>
            </a:pPr>
            <a:r>
              <a:rPr lang="en">
                <a:solidFill>
                  <a:srgbClr val="333333"/>
                </a:solidFill>
                <a:highlight>
                  <a:srgbClr val="F9FBF8"/>
                </a:highlight>
              </a:rPr>
              <a:t>They are Used to grant secure access to physical and digital resources; secure communication between people, services and things; and enable digital signing of documents and transactions</a:t>
            </a:r>
            <a:endParaRPr>
              <a:solidFill>
                <a:srgbClr val="333333"/>
              </a:solidFill>
              <a:highlight>
                <a:srgbClr val="F9FBF8"/>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Management</a:t>
            </a:r>
            <a:r>
              <a:rPr lang="en"/>
              <a:t> Q</a:t>
            </a:r>
            <a:r>
              <a:rPr lang="en"/>
              <a:t>uestion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6" name="Google Shape;126;p24"/>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17500" lvl="0" marL="457200" marR="0" rtl="0" algn="l">
              <a:lnSpc>
                <a:spcPct val="160000"/>
              </a:lnSpc>
              <a:spcBef>
                <a:spcPts val="400"/>
              </a:spcBef>
              <a:spcAft>
                <a:spcPts val="0"/>
              </a:spcAft>
              <a:buClr>
                <a:schemeClr val="dk2"/>
              </a:buClr>
              <a:buSzPts val="1400"/>
              <a:buChar char="●"/>
            </a:pPr>
            <a:r>
              <a:rPr lang="en">
                <a:solidFill>
                  <a:srgbClr val="54595D"/>
                </a:solidFill>
                <a:highlight>
                  <a:srgbClr val="FFFFFF"/>
                </a:highlight>
              </a:rPr>
              <a:t>What are the three steps of key management?</a:t>
            </a:r>
            <a:endParaRPr sz="1400">
              <a:solidFill>
                <a:srgbClr val="222222"/>
              </a:solidFill>
            </a:endParaRPr>
          </a:p>
          <a:p>
            <a:pPr indent="0" lvl="0" marL="0" marR="0" rtl="0" algn="l">
              <a:lnSpc>
                <a:spcPct val="160000"/>
              </a:lnSpc>
              <a:spcBef>
                <a:spcPts val="400"/>
              </a:spcBef>
              <a:spcAft>
                <a:spcPts val="0"/>
              </a:spcAft>
              <a:buNone/>
            </a:pPr>
            <a:r>
              <a:t/>
            </a:r>
            <a:endParaRPr>
              <a:solidFill>
                <a:srgbClr val="54595D"/>
              </a:solidFill>
              <a:highlight>
                <a:srgbClr val="FFFFFF"/>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Security- IP Security</a:t>
            </a:r>
            <a:endParaRPr/>
          </a:p>
        </p:txBody>
      </p:sp>
      <p:sp>
        <p:nvSpPr>
          <p:cNvPr id="132" name="Google Shape;132;p25"/>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IP security: </a:t>
            </a:r>
            <a:r>
              <a:rPr lang="en"/>
              <a:t>follows a</a:t>
            </a:r>
            <a:r>
              <a:rPr lang="en"/>
              <a:t> framework that allows a pair of communicating entities to use a set of algorithm for secure communication. </a:t>
            </a:r>
            <a:endParaRPr/>
          </a:p>
          <a:p>
            <a:pPr indent="-342900" lvl="0" marL="457200" rtl="0" algn="l">
              <a:spcBef>
                <a:spcPts val="0"/>
              </a:spcBef>
              <a:spcAft>
                <a:spcPts val="0"/>
              </a:spcAft>
              <a:buSzPts val="1800"/>
              <a:buChar char="-"/>
            </a:pPr>
            <a:r>
              <a:rPr lang="en"/>
              <a:t>Protocols used by IP security</a:t>
            </a:r>
            <a:endParaRPr/>
          </a:p>
          <a:p>
            <a:pPr indent="-317500" lvl="1" marL="914400" rtl="0" algn="l">
              <a:spcBef>
                <a:spcPts val="0"/>
              </a:spcBef>
              <a:spcAft>
                <a:spcPts val="0"/>
              </a:spcAft>
              <a:buSzPts val="1400"/>
              <a:buChar char="-"/>
            </a:pPr>
            <a:r>
              <a:rPr lang="en"/>
              <a:t>Authentication Headers</a:t>
            </a:r>
            <a:endParaRPr/>
          </a:p>
          <a:p>
            <a:pPr indent="-317500" lvl="1" marL="914400" rtl="0" algn="l">
              <a:spcBef>
                <a:spcPts val="0"/>
              </a:spcBef>
              <a:spcAft>
                <a:spcPts val="0"/>
              </a:spcAft>
              <a:buSzPts val="1400"/>
              <a:buChar char="-"/>
            </a:pPr>
            <a:r>
              <a:rPr lang="en"/>
              <a:t>Encapsulating Security</a:t>
            </a:r>
            <a:endParaRPr/>
          </a:p>
          <a:p>
            <a:pPr indent="-317500" lvl="1" marL="914400" rtl="0" algn="l">
              <a:spcBef>
                <a:spcPts val="0"/>
              </a:spcBef>
              <a:spcAft>
                <a:spcPts val="0"/>
              </a:spcAft>
              <a:buSzPts val="1400"/>
              <a:buChar char="-"/>
            </a:pPr>
            <a:r>
              <a:rPr lang="en"/>
              <a:t>Security Associations</a:t>
            </a:r>
            <a:endParaRPr/>
          </a:p>
          <a:p>
            <a:pPr indent="-342900" lvl="0" marL="457200" rtl="0" algn="l">
              <a:spcBef>
                <a:spcPts val="0"/>
              </a:spcBef>
              <a:spcAft>
                <a:spcPts val="0"/>
              </a:spcAft>
              <a:buSzPts val="1800"/>
              <a:buChar char="-"/>
            </a:pPr>
            <a:r>
              <a:rPr lang="en"/>
              <a:t>IPsec can be Implemented in two mode</a:t>
            </a:r>
            <a:endParaRPr/>
          </a:p>
          <a:p>
            <a:pPr indent="-342900" lvl="1" marL="914400" rtl="0" algn="l">
              <a:spcBef>
                <a:spcPts val="0"/>
              </a:spcBef>
              <a:spcAft>
                <a:spcPts val="0"/>
              </a:spcAft>
              <a:buSzPts val="1800"/>
              <a:buChar char="-"/>
            </a:pPr>
            <a:r>
              <a:rPr lang="en" sz="1800"/>
              <a:t>Transport mode-only the payload of the IP packet is encrypted and/r authenticated.</a:t>
            </a:r>
            <a:endParaRPr sz="1800"/>
          </a:p>
          <a:p>
            <a:pPr indent="-342900" lvl="1" marL="914400" rtl="0" algn="l">
              <a:spcBef>
                <a:spcPts val="0"/>
              </a:spcBef>
              <a:spcAft>
                <a:spcPts val="0"/>
              </a:spcAft>
              <a:buSzPts val="1800"/>
              <a:buChar char="-"/>
            </a:pPr>
            <a:r>
              <a:rPr lang="en" sz="1800"/>
              <a:t>Tunnel mode-The entire IP packet is encrypted and/or authenticated. It is then encapsulated into a new IP packet with a new IP header.</a:t>
            </a:r>
            <a:endParaRPr sz="1800"/>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Security - VPN / Firewall</a:t>
            </a:r>
            <a:endParaRPr/>
          </a:p>
        </p:txBody>
      </p:sp>
      <p:sp>
        <p:nvSpPr>
          <p:cNvPr id="138" name="Google Shape;138;p26"/>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types of </a:t>
            </a:r>
            <a:r>
              <a:rPr lang="en"/>
              <a:t>security</a:t>
            </a:r>
            <a:r>
              <a:rPr lang="en"/>
              <a:t> are:</a:t>
            </a:r>
            <a:endParaRPr/>
          </a:p>
          <a:p>
            <a:pPr indent="0" lvl="0" marL="0" rtl="0" algn="l">
              <a:spcBef>
                <a:spcPts val="1600"/>
              </a:spcBef>
              <a:spcAft>
                <a:spcPts val="0"/>
              </a:spcAft>
              <a:buNone/>
            </a:pPr>
            <a:r>
              <a:rPr lang="en"/>
              <a:t>F</a:t>
            </a:r>
            <a:r>
              <a:rPr lang="en"/>
              <a:t>irewall: Which is a network security system that monitors and controls over all your incoming and outgoing network traffic based on advanced and a defined set of security rules.</a:t>
            </a:r>
            <a:endParaRPr/>
          </a:p>
          <a:p>
            <a:pPr indent="0" lvl="0" marL="0" rtl="0" algn="l">
              <a:spcBef>
                <a:spcPts val="1600"/>
              </a:spcBef>
              <a:spcAft>
                <a:spcPts val="0"/>
              </a:spcAft>
              <a:buNone/>
            </a:pPr>
            <a:r>
              <a:rPr lang="en"/>
              <a:t>VPN (Virtual Private Network) is a service that lets you access the web safely and privately by routing your connection through a  server and hiding your online actions.</a:t>
            </a:r>
            <a:endParaRPr/>
          </a:p>
          <a:p>
            <a:pPr indent="0" lvl="0" marL="0" rtl="0" algn="l">
              <a:spcBef>
                <a:spcPts val="16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Security - Wireless Security </a:t>
            </a:r>
            <a:endParaRPr/>
          </a:p>
        </p:txBody>
      </p:sp>
      <p:sp>
        <p:nvSpPr>
          <p:cNvPr id="144" name="Google Shape;144;p27"/>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Wireless </a:t>
            </a:r>
            <a:r>
              <a:rPr lang="en"/>
              <a:t>security: is the process of designing, implementing, and ensuring security on a wireless computer network </a:t>
            </a:r>
            <a:endParaRPr/>
          </a:p>
          <a:p>
            <a:pPr indent="0" lvl="0" marL="0" rtl="0" algn="l">
              <a:lnSpc>
                <a:spcPct val="100000"/>
              </a:lnSpc>
              <a:spcBef>
                <a:spcPts val="1600"/>
              </a:spcBef>
              <a:spcAft>
                <a:spcPts val="0"/>
              </a:spcAft>
              <a:buNone/>
            </a:pPr>
            <a:r>
              <a:rPr lang="en"/>
              <a:t>Two of the most common type of wireless security is:</a:t>
            </a:r>
            <a:endParaRPr/>
          </a:p>
          <a:p>
            <a:pPr indent="0" lvl="0" marL="0" rtl="0" algn="l">
              <a:lnSpc>
                <a:spcPct val="100000"/>
              </a:lnSpc>
              <a:spcBef>
                <a:spcPts val="1600"/>
              </a:spcBef>
              <a:spcAft>
                <a:spcPts val="0"/>
              </a:spcAft>
              <a:buClr>
                <a:schemeClr val="dk2"/>
              </a:buClr>
              <a:buSzPts val="1100"/>
              <a:buFont typeface="Arial"/>
              <a:buNone/>
            </a:pPr>
            <a:r>
              <a:rPr lang="en"/>
              <a:t>802.11 Security</a:t>
            </a:r>
            <a:endParaRPr/>
          </a:p>
          <a:p>
            <a:pPr indent="0" lvl="0" marL="457200" rtl="0" algn="l">
              <a:lnSpc>
                <a:spcPct val="100000"/>
              </a:lnSpc>
              <a:spcBef>
                <a:spcPts val="1600"/>
              </a:spcBef>
              <a:spcAft>
                <a:spcPts val="0"/>
              </a:spcAft>
              <a:buClr>
                <a:schemeClr val="dk2"/>
              </a:buClr>
              <a:buSzPts val="1100"/>
              <a:buFont typeface="Arial"/>
              <a:buNone/>
            </a:pPr>
            <a:r>
              <a:rPr lang="en"/>
              <a:t>WEP (Wired Equivalent Privacy): The  the first form of authentication used with Wi-Fi. It was easy to crack, and other systems are now more widely used</a:t>
            </a:r>
            <a:endParaRPr/>
          </a:p>
          <a:p>
            <a:pPr indent="0" lvl="0" marL="457200" rtl="0" algn="l">
              <a:lnSpc>
                <a:spcPct val="100000"/>
              </a:lnSpc>
              <a:spcBef>
                <a:spcPts val="1600"/>
              </a:spcBef>
              <a:spcAft>
                <a:spcPts val="0"/>
              </a:spcAft>
              <a:buClr>
                <a:schemeClr val="dk2"/>
              </a:buClr>
              <a:buSzPts val="1100"/>
              <a:buFont typeface="Arial"/>
              <a:buNone/>
            </a:pPr>
            <a:r>
              <a:rPr lang="en"/>
              <a:t>WPA1 /WPA2 (WiFi Protected Access 1 / 2)</a:t>
            </a:r>
            <a:r>
              <a:rPr lang="en"/>
              <a:t>: uses an encryption device that encrypts the network with a 256-bit key; the longer key length improves security over WEP. </a:t>
            </a:r>
            <a:endParaRPr/>
          </a:p>
          <a:p>
            <a:pPr indent="0" lvl="0" marL="0" rtl="0" algn="l">
              <a:spcBef>
                <a:spcPts val="1600"/>
              </a:spcBef>
              <a:spcAft>
                <a:spcPts val="0"/>
              </a:spcAft>
              <a:buClr>
                <a:schemeClr val="dk2"/>
              </a:buClr>
              <a:buSzPts val="1100"/>
              <a:buFont typeface="Arial"/>
              <a:buNone/>
            </a:pPr>
            <a:r>
              <a:t/>
            </a:r>
            <a:endParaRPr/>
          </a:p>
          <a:p>
            <a:pPr indent="0" lvl="0" marL="0" rtl="0" algn="l">
              <a:spcBef>
                <a:spcPts val="1600"/>
              </a:spcBef>
              <a:spcAft>
                <a:spcPts val="0"/>
              </a:spcAft>
              <a:buClr>
                <a:schemeClr val="dk2"/>
              </a:buClr>
              <a:buSzPts val="1100"/>
              <a:buFont typeface="Arial"/>
              <a:buNone/>
            </a:pPr>
            <a:r>
              <a:t/>
            </a:r>
            <a:endParaRPr/>
          </a:p>
          <a:p>
            <a:pPr indent="0" lvl="0" marL="0" rtl="0" algn="l">
              <a:spcBef>
                <a:spcPts val="1600"/>
              </a:spcBef>
              <a:spcAft>
                <a:spcPts val="16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Security Question</a:t>
            </a:r>
            <a:endParaRPr/>
          </a:p>
        </p:txBody>
      </p:sp>
      <p:sp>
        <p:nvSpPr>
          <p:cNvPr id="150" name="Google Shape;150;p28"/>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What does VPN stand for?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a:t>
            </a:r>
            <a:endParaRPr/>
          </a:p>
        </p:txBody>
      </p:sp>
      <p:sp>
        <p:nvSpPr>
          <p:cNvPr id="156" name="Google Shape;156;p29"/>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https://www.youtube.com/watch?v=FlIG3TvQCBQ</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57" name="Google Shape;157;p29"/>
          <p:cNvPicPr preferRelativeResize="0"/>
          <p:nvPr/>
        </p:nvPicPr>
        <p:blipFill>
          <a:blip r:embed="rId4">
            <a:alphaModFix/>
          </a:blip>
          <a:stretch>
            <a:fillRect/>
          </a:stretch>
        </p:blipFill>
        <p:spPr>
          <a:xfrm>
            <a:off x="3827725" y="1757125"/>
            <a:ext cx="5316276" cy="33863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a:t>
            </a:r>
            <a:endParaRPr/>
          </a:p>
        </p:txBody>
      </p:sp>
      <p:pic>
        <p:nvPicPr>
          <p:cNvPr id="163" name="Google Shape;163;p30"/>
          <p:cNvPicPr preferRelativeResize="0"/>
          <p:nvPr/>
        </p:nvPicPr>
        <p:blipFill>
          <a:blip r:embed="rId3">
            <a:alphaModFix/>
          </a:blip>
          <a:stretch>
            <a:fillRect/>
          </a:stretch>
        </p:blipFill>
        <p:spPr>
          <a:xfrm>
            <a:off x="0" y="1554025"/>
            <a:ext cx="9144000" cy="35894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233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Public Key Algorithms </a:t>
            </a:r>
            <a:endParaRPr/>
          </a:p>
        </p:txBody>
      </p:sp>
      <p:sp>
        <p:nvSpPr>
          <p:cNvPr id="65" name="Google Shape;65;p14"/>
          <p:cNvSpPr txBox="1"/>
          <p:nvPr>
            <p:ph idx="1" type="body"/>
          </p:nvPr>
        </p:nvSpPr>
        <p:spPr>
          <a:xfrm>
            <a:off x="0" y="955625"/>
            <a:ext cx="9144000" cy="418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What is it?</a:t>
            </a:r>
            <a:endParaRPr/>
          </a:p>
          <a:p>
            <a:pPr indent="-330200" lvl="0" marL="457200" rtl="0" algn="l">
              <a:spcBef>
                <a:spcPts val="1600"/>
              </a:spcBef>
              <a:spcAft>
                <a:spcPts val="0"/>
              </a:spcAft>
              <a:buSzPts val="1600"/>
              <a:buChar char="●"/>
            </a:pPr>
            <a:r>
              <a:rPr lang="en" sz="1600"/>
              <a:t>Distributing keys has always been a major issue in most cryptosystems </a:t>
            </a:r>
            <a:endParaRPr sz="1600"/>
          </a:p>
          <a:p>
            <a:pPr indent="-330200" lvl="0" marL="457200" rtl="0" algn="l">
              <a:spcBef>
                <a:spcPts val="0"/>
              </a:spcBef>
              <a:spcAft>
                <a:spcPts val="0"/>
              </a:spcAft>
              <a:buSzPts val="1600"/>
              <a:buChar char="●"/>
            </a:pPr>
            <a:r>
              <a:rPr lang="en" sz="1600"/>
              <a:t>Keys had to be safe from theft, but couldn’t be secured because they had to be distributed</a:t>
            </a:r>
            <a:endParaRPr sz="1600"/>
          </a:p>
          <a:p>
            <a:pPr indent="-330200" lvl="0" marL="457200" rtl="0" algn="l">
              <a:spcBef>
                <a:spcPts val="0"/>
              </a:spcBef>
              <a:spcAft>
                <a:spcPts val="0"/>
              </a:spcAft>
              <a:buSzPts val="1600"/>
              <a:buChar char="●"/>
            </a:pPr>
            <a:r>
              <a:rPr lang="en" sz="1600"/>
              <a:t>In 1976, two researchers from Stanford University, Diffie and Hellman proposed an entirely new kind of cryptosystem in which the encryption and decryption keys were completely different so that the decryption key could not be obtained from the encryption key </a:t>
            </a:r>
            <a:endParaRPr sz="1600"/>
          </a:p>
          <a:p>
            <a:pPr indent="-330200" lvl="0" marL="457200" rtl="0" algn="l">
              <a:spcBef>
                <a:spcPts val="0"/>
              </a:spcBef>
              <a:spcAft>
                <a:spcPts val="0"/>
              </a:spcAft>
              <a:buSzPts val="1600"/>
              <a:buChar char="●"/>
            </a:pPr>
            <a:r>
              <a:rPr lang="en" sz="1600"/>
              <a:t>Public-key cryptography requires each user to have two keys: a public key, used by the entire world for encrypting messages to be sent to the user, and a private key, which the user needs for decrypting messages </a:t>
            </a:r>
            <a:endParaRPr sz="1600"/>
          </a:p>
          <a:p>
            <a:pPr indent="-330200" lvl="0" marL="457200" rtl="0" algn="l">
              <a:spcBef>
                <a:spcPts val="0"/>
              </a:spcBef>
              <a:spcAft>
                <a:spcPts val="0"/>
              </a:spcAft>
              <a:buSzPts val="1600"/>
              <a:buChar char="●"/>
            </a:pPr>
            <a:r>
              <a:rPr lang="en" sz="1600"/>
              <a:t>Example:</a:t>
            </a:r>
            <a:endParaRPr sz="1600"/>
          </a:p>
          <a:p>
            <a:pPr indent="-330200" lvl="0" marL="457200" rtl="0" algn="l">
              <a:spcBef>
                <a:spcPts val="0"/>
              </a:spcBef>
              <a:spcAft>
                <a:spcPts val="0"/>
              </a:spcAft>
              <a:buSzPts val="1600"/>
              <a:buChar char="●"/>
            </a:pPr>
            <a:r>
              <a:rPr lang="en" sz="1600"/>
              <a:t>Alice uses Bob’s public key to encrypt the plaintext message using </a:t>
            </a:r>
            <a:r>
              <a:rPr lang="en" sz="1600"/>
              <a:t>E</a:t>
            </a:r>
            <a:r>
              <a:rPr lang="en" sz="1600"/>
              <a:t>B(P) = C</a:t>
            </a:r>
            <a:endParaRPr sz="1600"/>
          </a:p>
          <a:p>
            <a:pPr indent="-330200" lvl="0" marL="457200" rtl="0" algn="l">
              <a:spcBef>
                <a:spcPts val="0"/>
              </a:spcBef>
              <a:spcAft>
                <a:spcPts val="0"/>
              </a:spcAft>
              <a:buSzPts val="1600"/>
              <a:buChar char="●"/>
            </a:pPr>
            <a:r>
              <a:rPr lang="en" sz="1600"/>
              <a:t>Alice sends this to Bob</a:t>
            </a:r>
            <a:endParaRPr sz="1600"/>
          </a:p>
          <a:p>
            <a:pPr indent="-330200" lvl="0" marL="457200" rtl="0" algn="l">
              <a:spcBef>
                <a:spcPts val="0"/>
              </a:spcBef>
              <a:spcAft>
                <a:spcPts val="0"/>
              </a:spcAft>
              <a:buSzPts val="1600"/>
              <a:buChar char="●"/>
            </a:pPr>
            <a:r>
              <a:rPr lang="en" sz="1600"/>
              <a:t>Bob uses his private key to decrypt the ciphertext message using DB(C) = DB(EB(P)) = P</a:t>
            </a:r>
            <a:endParaRPr sz="1400"/>
          </a:p>
          <a:p>
            <a:pPr indent="0" lvl="0" marL="457200" rtl="0" algn="l">
              <a:spcBef>
                <a:spcPts val="1600"/>
              </a:spcBef>
              <a:spcAft>
                <a:spcPts val="0"/>
              </a:spcAft>
              <a:buNone/>
            </a:pPr>
            <a:br>
              <a:rPr lang="en"/>
            </a:br>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Public Key Algorithms (cont’d)</a:t>
            </a:r>
            <a:endParaRPr/>
          </a:p>
        </p:txBody>
      </p:sp>
      <p:sp>
        <p:nvSpPr>
          <p:cNvPr id="71" name="Google Shape;71;p15"/>
          <p:cNvSpPr txBox="1"/>
          <p:nvPr>
            <p:ph idx="1" type="body"/>
          </p:nvPr>
        </p:nvSpPr>
        <p:spPr>
          <a:xfrm>
            <a:off x="311700" y="1148175"/>
            <a:ext cx="8520600" cy="39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RSA</a:t>
            </a:r>
            <a:endParaRPr/>
          </a:p>
          <a:p>
            <a:pPr indent="-330200" lvl="0" marL="457200" rtl="0" algn="l">
              <a:spcBef>
                <a:spcPts val="1600"/>
              </a:spcBef>
              <a:spcAft>
                <a:spcPts val="0"/>
              </a:spcAft>
              <a:buSzPts val="1600"/>
              <a:buChar char="●"/>
            </a:pPr>
            <a:r>
              <a:rPr lang="en" sz="1600"/>
              <a:t>Algorithm discovered by </a:t>
            </a:r>
            <a:r>
              <a:rPr lang="en" sz="1600"/>
              <a:t>R</a:t>
            </a:r>
            <a:r>
              <a:rPr lang="en" sz="1600"/>
              <a:t>ivest, </a:t>
            </a:r>
            <a:r>
              <a:rPr lang="en" sz="1600"/>
              <a:t>S</a:t>
            </a:r>
            <a:r>
              <a:rPr lang="en" sz="1600"/>
              <a:t>hamir, and </a:t>
            </a:r>
            <a:r>
              <a:rPr lang="en" sz="1600"/>
              <a:t>A</a:t>
            </a:r>
            <a:r>
              <a:rPr lang="en" sz="1600"/>
              <a:t>dleman at M.I.T.</a:t>
            </a:r>
            <a:endParaRPr sz="1600"/>
          </a:p>
          <a:p>
            <a:pPr indent="-330200" lvl="0" marL="457200" rtl="0" algn="l">
              <a:spcBef>
                <a:spcPts val="0"/>
              </a:spcBef>
              <a:spcAft>
                <a:spcPts val="0"/>
              </a:spcAft>
              <a:buSzPts val="1600"/>
              <a:buChar char="●"/>
            </a:pPr>
            <a:r>
              <a:rPr lang="en" sz="1600"/>
              <a:t>Survived all attempts to break it for more than 30 years and is considered very strong</a:t>
            </a:r>
            <a:endParaRPr sz="1600"/>
          </a:p>
          <a:p>
            <a:pPr indent="-330200" lvl="0" marL="457200" rtl="0" algn="l">
              <a:spcBef>
                <a:spcPts val="0"/>
              </a:spcBef>
              <a:spcAft>
                <a:spcPts val="0"/>
              </a:spcAft>
              <a:buSzPts val="1600"/>
              <a:buChar char="●"/>
            </a:pPr>
            <a:r>
              <a:rPr lang="en" sz="1600"/>
              <a:t>Major disadvantage is that it requires keys of at least 1024 bits for good security which makes it slow</a:t>
            </a:r>
            <a:endParaRPr sz="1600"/>
          </a:p>
          <a:p>
            <a:pPr indent="-330200" lvl="0" marL="457200" rtl="0" algn="l">
              <a:spcBef>
                <a:spcPts val="0"/>
              </a:spcBef>
              <a:spcAft>
                <a:spcPts val="0"/>
              </a:spcAft>
              <a:buSzPts val="1600"/>
              <a:buChar char="●"/>
            </a:pPr>
            <a:r>
              <a:rPr lang="en" sz="1600"/>
              <a:t>Very slow for encrypting large amounts of data, but is widely used for key distribution</a:t>
            </a:r>
            <a:endParaRPr sz="1600"/>
          </a:p>
          <a:p>
            <a:pPr indent="-330200" lvl="0" marL="457200" rtl="0" algn="l">
              <a:spcBef>
                <a:spcPts val="0"/>
              </a:spcBef>
              <a:spcAft>
                <a:spcPts val="0"/>
              </a:spcAft>
              <a:buSzPts val="1600"/>
              <a:buChar char="●"/>
            </a:pPr>
            <a:r>
              <a:rPr lang="en" sz="1600"/>
              <a:t>Select two large primes, </a:t>
            </a:r>
            <a:r>
              <a:rPr b="1" lang="en" sz="1600"/>
              <a:t>p</a:t>
            </a:r>
            <a:r>
              <a:rPr lang="en" sz="1600"/>
              <a:t> and </a:t>
            </a:r>
            <a:r>
              <a:rPr b="1" lang="en" sz="1600"/>
              <a:t>q</a:t>
            </a:r>
            <a:r>
              <a:rPr lang="en" sz="1600"/>
              <a:t> and compute </a:t>
            </a:r>
            <a:r>
              <a:rPr b="1" lang="en" sz="1600"/>
              <a:t>n</a:t>
            </a:r>
            <a:r>
              <a:rPr lang="en" sz="1600"/>
              <a:t> = </a:t>
            </a:r>
            <a:r>
              <a:rPr b="1" lang="en" sz="1600"/>
              <a:t>p</a:t>
            </a:r>
            <a:r>
              <a:rPr lang="en" sz="1600"/>
              <a:t> x </a:t>
            </a:r>
            <a:r>
              <a:rPr b="1" lang="en" sz="1600"/>
              <a:t>q</a:t>
            </a:r>
            <a:r>
              <a:rPr lang="en" sz="1600"/>
              <a:t> and </a:t>
            </a:r>
            <a:r>
              <a:rPr b="1" lang="en" sz="1600"/>
              <a:t>z</a:t>
            </a:r>
            <a:r>
              <a:rPr lang="en" sz="1600"/>
              <a:t> = </a:t>
            </a:r>
            <a:r>
              <a:rPr lang="en" sz="1600"/>
              <a:t>(</a:t>
            </a:r>
            <a:r>
              <a:rPr b="1" lang="en" sz="1600"/>
              <a:t>p</a:t>
            </a:r>
            <a:r>
              <a:rPr lang="en" sz="1600"/>
              <a:t> - 1)(</a:t>
            </a:r>
            <a:r>
              <a:rPr b="1" lang="en" sz="1600"/>
              <a:t>q</a:t>
            </a:r>
            <a:r>
              <a:rPr lang="en" sz="1600"/>
              <a:t> - 1)</a:t>
            </a:r>
            <a:endParaRPr sz="1600"/>
          </a:p>
          <a:p>
            <a:pPr indent="-330200" lvl="0" marL="457200" rtl="0" algn="l">
              <a:spcBef>
                <a:spcPts val="0"/>
              </a:spcBef>
              <a:spcAft>
                <a:spcPts val="0"/>
              </a:spcAft>
              <a:buSzPts val="1600"/>
              <a:buChar char="●"/>
            </a:pPr>
            <a:r>
              <a:rPr lang="en" sz="1600"/>
              <a:t>Choose </a:t>
            </a:r>
            <a:r>
              <a:rPr b="1" lang="en" sz="1600"/>
              <a:t>d</a:t>
            </a:r>
            <a:r>
              <a:rPr lang="en" sz="1600"/>
              <a:t> such that it is relatively prime to </a:t>
            </a:r>
            <a:r>
              <a:rPr b="1" lang="en" sz="1600"/>
              <a:t>z</a:t>
            </a:r>
            <a:r>
              <a:rPr lang="en" sz="1600"/>
              <a:t> and find </a:t>
            </a:r>
            <a:r>
              <a:rPr b="1" lang="en" sz="1600"/>
              <a:t>e</a:t>
            </a:r>
            <a:r>
              <a:rPr lang="en" sz="1600"/>
              <a:t> such that </a:t>
            </a:r>
            <a:r>
              <a:rPr b="1" lang="en" sz="1600"/>
              <a:t>e</a:t>
            </a:r>
            <a:r>
              <a:rPr lang="en" sz="1600"/>
              <a:t> x </a:t>
            </a:r>
            <a:r>
              <a:rPr b="1" lang="en" sz="1600"/>
              <a:t>d</a:t>
            </a:r>
            <a:r>
              <a:rPr lang="en" sz="1600"/>
              <a:t> = 1 mod </a:t>
            </a:r>
            <a:r>
              <a:rPr b="1" lang="en" sz="1600"/>
              <a:t>z</a:t>
            </a:r>
            <a:endParaRPr b="1" sz="1600"/>
          </a:p>
          <a:p>
            <a:pPr indent="-330200" lvl="0" marL="457200" rtl="0" algn="l">
              <a:spcBef>
                <a:spcPts val="0"/>
              </a:spcBef>
              <a:spcAft>
                <a:spcPts val="0"/>
              </a:spcAft>
              <a:buSzPts val="1600"/>
              <a:buChar char="●"/>
            </a:pPr>
            <a:r>
              <a:rPr lang="en" sz="1600"/>
              <a:t>To encrypt a plaintext message: C = </a:t>
            </a:r>
            <a:r>
              <a:rPr lang="en" sz="1600"/>
              <a:t>p</a:t>
            </a:r>
            <a:r>
              <a:rPr lang="en" sz="1600"/>
              <a:t>^</a:t>
            </a:r>
            <a:r>
              <a:rPr b="1" lang="en" sz="1600"/>
              <a:t>e</a:t>
            </a:r>
            <a:r>
              <a:rPr lang="en" sz="1600"/>
              <a:t> mod </a:t>
            </a:r>
            <a:r>
              <a:rPr b="1" lang="en" sz="1600"/>
              <a:t>n</a:t>
            </a:r>
            <a:endParaRPr b="1" sz="1600"/>
          </a:p>
          <a:p>
            <a:pPr indent="-330200" lvl="0" marL="457200" rtl="0" algn="l">
              <a:spcBef>
                <a:spcPts val="0"/>
              </a:spcBef>
              <a:spcAft>
                <a:spcPts val="0"/>
              </a:spcAft>
              <a:buSzPts val="1600"/>
              <a:buChar char="●"/>
            </a:pPr>
            <a:r>
              <a:rPr lang="en" sz="1600"/>
              <a:t>To decrypt a ciphertext message: </a:t>
            </a:r>
            <a:r>
              <a:rPr lang="en" sz="1600"/>
              <a:t>P</a:t>
            </a:r>
            <a:r>
              <a:rPr lang="en" sz="1600"/>
              <a:t> = </a:t>
            </a:r>
            <a:r>
              <a:rPr lang="en" sz="1600"/>
              <a:t>c</a:t>
            </a:r>
            <a:r>
              <a:rPr lang="en" sz="1600"/>
              <a:t>^</a:t>
            </a:r>
            <a:r>
              <a:rPr b="1" lang="en" sz="1600"/>
              <a:t>d</a:t>
            </a:r>
            <a:r>
              <a:rPr lang="en" sz="1600"/>
              <a:t> mod </a:t>
            </a:r>
            <a:r>
              <a:rPr b="1" lang="en" sz="1600"/>
              <a:t>n</a:t>
            </a:r>
            <a:endParaRPr b="1" sz="1600"/>
          </a:p>
          <a:p>
            <a:pPr indent="-330200" lvl="0" marL="457200" rtl="0" algn="l">
              <a:spcBef>
                <a:spcPts val="0"/>
              </a:spcBef>
              <a:spcAft>
                <a:spcPts val="0"/>
              </a:spcAft>
              <a:buSzPts val="1600"/>
              <a:buChar char="●"/>
            </a:pPr>
            <a:r>
              <a:rPr lang="en" sz="1600"/>
              <a:t>Public key: (</a:t>
            </a:r>
            <a:r>
              <a:rPr b="1" lang="en" sz="1600"/>
              <a:t>e</a:t>
            </a:r>
            <a:r>
              <a:rPr lang="en" sz="1600"/>
              <a:t>,</a:t>
            </a:r>
            <a:r>
              <a:rPr b="1" lang="en" sz="1600"/>
              <a:t>n</a:t>
            </a:r>
            <a:r>
              <a:rPr lang="en" sz="1600"/>
              <a:t>) and Private key: (</a:t>
            </a:r>
            <a:r>
              <a:rPr b="1" lang="en" sz="1600"/>
              <a:t>d</a:t>
            </a:r>
            <a:r>
              <a:rPr lang="en" sz="1600"/>
              <a:t>,</a:t>
            </a:r>
            <a:r>
              <a:rPr b="1" lang="en" sz="1600"/>
              <a:t>n</a:t>
            </a:r>
            <a:r>
              <a:rPr lang="en" sz="1600"/>
              <a:t>)</a:t>
            </a:r>
            <a:endParaRPr sz="1600"/>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Public Key Algorithms (cont’d)</a:t>
            </a:r>
            <a:endParaRPr/>
          </a:p>
        </p:txBody>
      </p:sp>
      <p:sp>
        <p:nvSpPr>
          <p:cNvPr id="77" name="Google Shape;77;p16"/>
          <p:cNvSpPr txBox="1"/>
          <p:nvPr>
            <p:ph idx="1" type="body"/>
          </p:nvPr>
        </p:nvSpPr>
        <p:spPr>
          <a:xfrm>
            <a:off x="311700" y="1017725"/>
            <a:ext cx="8520600" cy="388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 Public-Key Algorithms</a:t>
            </a:r>
            <a:endParaRPr/>
          </a:p>
          <a:p>
            <a:pPr indent="-330200" lvl="0" marL="457200" rtl="0" algn="l">
              <a:spcBef>
                <a:spcPts val="1600"/>
              </a:spcBef>
              <a:spcAft>
                <a:spcPts val="0"/>
              </a:spcAft>
              <a:buSzPts val="1600"/>
              <a:buChar char="●"/>
            </a:pPr>
            <a:r>
              <a:rPr lang="en" sz="1600"/>
              <a:t>The first public-key algorithm was the knapsack algorithm </a:t>
            </a:r>
            <a:endParaRPr sz="1600"/>
          </a:p>
          <a:p>
            <a:pPr indent="-330200" lvl="0" marL="457200" rtl="0" algn="l">
              <a:spcBef>
                <a:spcPts val="0"/>
              </a:spcBef>
              <a:spcAft>
                <a:spcPts val="0"/>
              </a:spcAft>
              <a:buSzPts val="1600"/>
              <a:buChar char="●"/>
            </a:pPr>
            <a:r>
              <a:rPr lang="en" sz="1600"/>
              <a:t>Basically someone owns a large number of objects, each with a different weight. The owner encodes the message by secretly selecting a subset of the objects and placing them in the knapsack</a:t>
            </a:r>
            <a:endParaRPr sz="1600"/>
          </a:p>
          <a:p>
            <a:pPr indent="-330200" lvl="0" marL="457200" rtl="0" algn="l">
              <a:spcBef>
                <a:spcPts val="0"/>
              </a:spcBef>
              <a:spcAft>
                <a:spcPts val="0"/>
              </a:spcAft>
              <a:buSzPts val="1600"/>
              <a:buChar char="●"/>
            </a:pPr>
            <a:r>
              <a:rPr lang="en" sz="1600"/>
              <a:t>The knapsack algorithm is not considered to be secure and is not used in practice anymore</a:t>
            </a:r>
            <a:endParaRPr sz="1600"/>
          </a:p>
          <a:p>
            <a:pPr indent="-330200" lvl="0" marL="457200" rtl="0" algn="l">
              <a:spcBef>
                <a:spcPts val="0"/>
              </a:spcBef>
              <a:spcAft>
                <a:spcPts val="0"/>
              </a:spcAft>
              <a:buSzPts val="1600"/>
              <a:buChar char="●"/>
            </a:pPr>
            <a:r>
              <a:rPr lang="en" sz="1600"/>
              <a:t>Other public-key algorithms are based on the difficulty of computing discrete algorithms invented by El Gamal and Schnorr</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Public Key Algorithms Question:</a:t>
            </a:r>
            <a:endParaRPr/>
          </a:p>
        </p:txBody>
      </p:sp>
      <p:sp>
        <p:nvSpPr>
          <p:cNvPr id="83" name="Google Shape;83;p17"/>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a:t>What does Public-Key Cryptography require from each user?</a:t>
            </a:r>
            <a:endParaRPr sz="2400"/>
          </a:p>
        </p:txBody>
      </p:sp>
      <p:pic>
        <p:nvPicPr>
          <p:cNvPr id="84" name="Google Shape;84;p17"/>
          <p:cNvPicPr preferRelativeResize="0"/>
          <p:nvPr/>
        </p:nvPicPr>
        <p:blipFill>
          <a:blip r:embed="rId3">
            <a:alphaModFix/>
          </a:blip>
          <a:stretch>
            <a:fillRect/>
          </a:stretch>
        </p:blipFill>
        <p:spPr>
          <a:xfrm>
            <a:off x="5908576" y="2986550"/>
            <a:ext cx="3235426" cy="2156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Digital Signatures</a:t>
            </a:r>
            <a:endParaRPr/>
          </a:p>
        </p:txBody>
      </p:sp>
      <p:sp>
        <p:nvSpPr>
          <p:cNvPr id="90" name="Google Shape;90;p18"/>
          <p:cNvSpPr txBox="1"/>
          <p:nvPr>
            <p:ph idx="1" type="body"/>
          </p:nvPr>
        </p:nvSpPr>
        <p:spPr>
          <a:xfrm>
            <a:off x="277125" y="11386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42900" lvl="0" marL="457200" rtl="0" algn="l">
              <a:spcBef>
                <a:spcPts val="1600"/>
              </a:spcBef>
              <a:spcAft>
                <a:spcPts val="0"/>
              </a:spcAft>
              <a:buSzPts val="1800"/>
              <a:buChar char="-"/>
            </a:pPr>
            <a:r>
              <a:rPr lang="en"/>
              <a:t>It basically is a unique code that is hard to replicate</a:t>
            </a:r>
            <a:endParaRPr/>
          </a:p>
          <a:p>
            <a:pPr indent="-342900" lvl="0" marL="457200" rtl="0" algn="l">
              <a:spcBef>
                <a:spcPts val="0"/>
              </a:spcBef>
              <a:spcAft>
                <a:spcPts val="0"/>
              </a:spcAft>
              <a:buSzPts val="1800"/>
              <a:buChar char="-"/>
            </a:pPr>
            <a:r>
              <a:rPr lang="en"/>
              <a:t>This is a secure way to verify the identity of the sender of a document</a:t>
            </a:r>
            <a:endParaRPr/>
          </a:p>
          <a:p>
            <a:pPr indent="-342900" lvl="0" marL="457200" rtl="0" algn="l">
              <a:spcBef>
                <a:spcPts val="0"/>
              </a:spcBef>
              <a:spcAft>
                <a:spcPts val="0"/>
              </a:spcAft>
              <a:buSzPts val="1800"/>
              <a:buChar char="-"/>
            </a:pPr>
            <a:r>
              <a:rPr lang="en"/>
              <a:t>A digital signature also prevents both the sending and </a:t>
            </a:r>
            <a:r>
              <a:rPr lang="en"/>
              <a:t>receiving</a:t>
            </a:r>
            <a:r>
              <a:rPr lang="en"/>
              <a:t> parties from altering a document after it is sent</a:t>
            </a:r>
            <a:endParaRPr/>
          </a:p>
          <a:p>
            <a:pPr indent="-342900" lvl="0" marL="457200" rtl="0" algn="l">
              <a:spcBef>
                <a:spcPts val="0"/>
              </a:spcBef>
              <a:spcAft>
                <a:spcPts val="0"/>
              </a:spcAft>
              <a:buSzPts val="1800"/>
              <a:buChar char="-"/>
            </a:pPr>
            <a:r>
              <a:rPr lang="en"/>
              <a:t>The goal of a digital signature is to ensure that a document was sent by (or approved by) the person who sent it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Digital Signatures (cont.)</a:t>
            </a:r>
            <a:endParaRPr/>
          </a:p>
        </p:txBody>
      </p:sp>
      <p:sp>
        <p:nvSpPr>
          <p:cNvPr id="96" name="Google Shape;96;p19"/>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There are two different types of digital signatures; public key, and symmetric key</a:t>
            </a:r>
            <a:endParaRPr/>
          </a:p>
          <a:p>
            <a:pPr indent="-342900" lvl="0" marL="457200" rtl="0" algn="l">
              <a:spcBef>
                <a:spcPts val="0"/>
              </a:spcBef>
              <a:spcAft>
                <a:spcPts val="0"/>
              </a:spcAft>
              <a:buSzPts val="1800"/>
              <a:buChar char="-"/>
            </a:pPr>
            <a:r>
              <a:rPr lang="en"/>
              <a:t>A public key digital signature is a specific code that belongs to only one person, and anyone that person sends information to can verify the sender</a:t>
            </a:r>
            <a:endParaRPr/>
          </a:p>
          <a:p>
            <a:pPr indent="-342900" lvl="0" marL="457200" rtl="0" algn="l">
              <a:spcBef>
                <a:spcPts val="0"/>
              </a:spcBef>
              <a:spcAft>
                <a:spcPts val="0"/>
              </a:spcAft>
              <a:buSzPts val="1800"/>
              <a:buChar char="-"/>
            </a:pPr>
            <a:r>
              <a:rPr lang="en"/>
              <a:t>A symmetric key is a little different, when a symmetric key is used there is a single key shared by two people. Each of these individuals can verify that a document came from the other, however, any third party will not be able to identify a sender using this key.</a:t>
            </a:r>
            <a:endParaRPr/>
          </a:p>
          <a:p>
            <a:pPr indent="-342900" lvl="0" marL="457200" rtl="0" algn="l">
              <a:spcBef>
                <a:spcPts val="0"/>
              </a:spcBef>
              <a:spcAft>
                <a:spcPts val="0"/>
              </a:spcAft>
              <a:buSzPts val="1800"/>
              <a:buChar char="-"/>
            </a:pPr>
            <a:r>
              <a:rPr lang="en"/>
              <a:t>Message digest is known as a faster way to encrypt a document as both public and symmetric keys take a lot of time </a:t>
            </a:r>
            <a:endParaRPr/>
          </a:p>
          <a:p>
            <a:pPr indent="-342900" lvl="0" marL="457200" rtl="0" algn="l">
              <a:spcBef>
                <a:spcPts val="0"/>
              </a:spcBef>
              <a:spcAft>
                <a:spcPts val="0"/>
              </a:spcAft>
              <a:buSzPts val="1800"/>
              <a:buChar char="-"/>
            </a:pPr>
            <a:r>
              <a:rPr lang="en"/>
              <a:t>Message digest uses a mathematical formula designed to be hard to track back to a source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270250" y="4104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Digital signatures question</a:t>
            </a:r>
            <a:endParaRPr/>
          </a:p>
        </p:txBody>
      </p:sp>
      <p:sp>
        <p:nvSpPr>
          <p:cNvPr id="102" name="Google Shape;102;p20"/>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Name one of the types of digital signatures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Management </a:t>
            </a:r>
            <a:endParaRPr/>
          </a:p>
        </p:txBody>
      </p:sp>
      <p:sp>
        <p:nvSpPr>
          <p:cNvPr id="108" name="Google Shape;108;p21"/>
          <p:cNvSpPr txBox="1"/>
          <p:nvPr>
            <p:ph idx="1" type="body"/>
          </p:nvPr>
        </p:nvSpPr>
        <p:spPr>
          <a:xfrm>
            <a:off x="311700" y="1234075"/>
            <a:ext cx="8520600" cy="33348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Clr>
                <a:srgbClr val="222222"/>
              </a:buClr>
              <a:buSzPts val="1400"/>
              <a:buFont typeface="Arial"/>
              <a:buChar char="●"/>
            </a:pPr>
            <a:r>
              <a:rPr lang="en" sz="1400">
                <a:solidFill>
                  <a:srgbClr val="222222"/>
                </a:solidFill>
                <a:latin typeface="Arial"/>
                <a:ea typeface="Arial"/>
                <a:cs typeface="Arial"/>
                <a:sym typeface="Arial"/>
              </a:rPr>
              <a:t>Key management consist of three steps: </a:t>
            </a:r>
            <a:endParaRPr sz="1400">
              <a:solidFill>
                <a:srgbClr val="222222"/>
              </a:solidFill>
              <a:latin typeface="Arial"/>
              <a:ea typeface="Arial"/>
              <a:cs typeface="Arial"/>
              <a:sym typeface="Arial"/>
            </a:endParaRPr>
          </a:p>
          <a:p>
            <a:pPr indent="-317500" lvl="1" marL="914400" rtl="0" algn="l">
              <a:spcBef>
                <a:spcPts val="0"/>
              </a:spcBef>
              <a:spcAft>
                <a:spcPts val="0"/>
              </a:spcAft>
              <a:buClr>
                <a:srgbClr val="222222"/>
              </a:buClr>
              <a:buSzPts val="1400"/>
              <a:buFont typeface="Arial"/>
              <a:buChar char="○"/>
            </a:pPr>
            <a:r>
              <a:rPr b="1" lang="en">
                <a:solidFill>
                  <a:srgbClr val="222222"/>
                </a:solidFill>
                <a:latin typeface="Arial"/>
                <a:ea typeface="Arial"/>
                <a:cs typeface="Arial"/>
                <a:sym typeface="Arial"/>
              </a:rPr>
              <a:t>Exchange</a:t>
            </a:r>
            <a:endParaRPr b="1">
              <a:solidFill>
                <a:srgbClr val="222222"/>
              </a:solidFill>
              <a:latin typeface="Arial"/>
              <a:ea typeface="Arial"/>
              <a:cs typeface="Arial"/>
              <a:sym typeface="Arial"/>
            </a:endParaRPr>
          </a:p>
          <a:p>
            <a:pPr indent="-317500" lvl="2" marL="1371600" rtl="0" algn="l">
              <a:spcBef>
                <a:spcPts val="0"/>
              </a:spcBef>
              <a:spcAft>
                <a:spcPts val="0"/>
              </a:spcAft>
              <a:buClr>
                <a:srgbClr val="222222"/>
              </a:buClr>
              <a:buSzPts val="1400"/>
              <a:buFont typeface="Arial"/>
              <a:buChar char="■"/>
            </a:pPr>
            <a:r>
              <a:rPr lang="en">
                <a:solidFill>
                  <a:srgbClr val="222222"/>
                </a:solidFill>
                <a:highlight>
                  <a:srgbClr val="FFFFFF"/>
                </a:highlight>
                <a:latin typeface="Arial"/>
                <a:ea typeface="Arial"/>
                <a:cs typeface="Arial"/>
                <a:sym typeface="Arial"/>
              </a:rPr>
              <a:t> Users must set up the details of the cryptography</a:t>
            </a:r>
            <a:endParaRPr>
              <a:solidFill>
                <a:srgbClr val="222222"/>
              </a:solidFill>
              <a:latin typeface="Arial"/>
              <a:ea typeface="Arial"/>
              <a:cs typeface="Arial"/>
              <a:sym typeface="Arial"/>
            </a:endParaRPr>
          </a:p>
          <a:p>
            <a:pPr indent="-317500" lvl="2" marL="1371600" rtl="0" algn="l">
              <a:spcBef>
                <a:spcPts val="0"/>
              </a:spcBef>
              <a:spcAft>
                <a:spcPts val="0"/>
              </a:spcAft>
              <a:buClr>
                <a:srgbClr val="222222"/>
              </a:buClr>
              <a:buSzPts val="1400"/>
              <a:buFont typeface="Arial"/>
              <a:buChar char="■"/>
            </a:pPr>
            <a:r>
              <a:rPr lang="en">
                <a:solidFill>
                  <a:srgbClr val="222222"/>
                </a:solidFill>
                <a:highlight>
                  <a:srgbClr val="FFFFFF"/>
                </a:highlight>
                <a:latin typeface="Arial"/>
                <a:ea typeface="Arial"/>
                <a:cs typeface="Arial"/>
                <a:sym typeface="Arial"/>
              </a:rPr>
              <a:t>Symmetric keys must be exchanged over a secure communication channel</a:t>
            </a:r>
            <a:endParaRPr>
              <a:solidFill>
                <a:srgbClr val="222222"/>
              </a:solidFill>
              <a:latin typeface="Arial"/>
              <a:ea typeface="Arial"/>
              <a:cs typeface="Arial"/>
              <a:sym typeface="Arial"/>
            </a:endParaRPr>
          </a:p>
          <a:p>
            <a:pPr indent="-317500" lvl="1" marL="914400" rtl="0" algn="l">
              <a:spcBef>
                <a:spcPts val="0"/>
              </a:spcBef>
              <a:spcAft>
                <a:spcPts val="0"/>
              </a:spcAft>
              <a:buClr>
                <a:srgbClr val="222222"/>
              </a:buClr>
              <a:buSzPts val="1400"/>
              <a:buFont typeface="Arial"/>
              <a:buChar char="○"/>
            </a:pPr>
            <a:r>
              <a:rPr b="1" lang="en">
                <a:solidFill>
                  <a:srgbClr val="222222"/>
                </a:solidFill>
                <a:latin typeface="Arial"/>
                <a:ea typeface="Arial"/>
                <a:cs typeface="Arial"/>
                <a:sym typeface="Arial"/>
              </a:rPr>
              <a:t>Storage</a:t>
            </a:r>
            <a:endParaRPr b="1">
              <a:solidFill>
                <a:srgbClr val="222222"/>
              </a:solidFill>
              <a:latin typeface="Arial"/>
              <a:ea typeface="Arial"/>
              <a:cs typeface="Arial"/>
              <a:sym typeface="Arial"/>
            </a:endParaRPr>
          </a:p>
          <a:p>
            <a:pPr indent="-317500" lvl="2" marL="1371600" rtl="0" algn="l">
              <a:spcBef>
                <a:spcPts val="0"/>
              </a:spcBef>
              <a:spcAft>
                <a:spcPts val="0"/>
              </a:spcAft>
              <a:buClr>
                <a:srgbClr val="222222"/>
              </a:buClr>
              <a:buSzPts val="1400"/>
              <a:buFont typeface="Arial"/>
              <a:buChar char="■"/>
            </a:pPr>
            <a:r>
              <a:rPr lang="en">
                <a:solidFill>
                  <a:srgbClr val="222222"/>
                </a:solidFill>
                <a:highlight>
                  <a:srgbClr val="FFFFFF"/>
                </a:highlight>
                <a:latin typeface="Arial"/>
                <a:ea typeface="Arial"/>
                <a:cs typeface="Arial"/>
                <a:sym typeface="Arial"/>
              </a:rPr>
              <a:t>Keys must be stored securely to maintain communications security</a:t>
            </a:r>
            <a:endParaRPr>
              <a:solidFill>
                <a:srgbClr val="222222"/>
              </a:solidFill>
              <a:highlight>
                <a:srgbClr val="FFFFFF"/>
              </a:highlight>
              <a:latin typeface="Arial"/>
              <a:ea typeface="Arial"/>
              <a:cs typeface="Arial"/>
              <a:sym typeface="Arial"/>
            </a:endParaRPr>
          </a:p>
          <a:p>
            <a:pPr indent="-317500" lvl="2" marL="1371600" rtl="0" algn="l">
              <a:spcBef>
                <a:spcPts val="0"/>
              </a:spcBef>
              <a:spcAft>
                <a:spcPts val="0"/>
              </a:spcAft>
              <a:buClr>
                <a:srgbClr val="222222"/>
              </a:buClr>
              <a:buSzPts val="1400"/>
              <a:buFont typeface="Arial"/>
              <a:buChar char="■"/>
            </a:pPr>
            <a:r>
              <a:rPr lang="en">
                <a:solidFill>
                  <a:srgbClr val="222222"/>
                </a:solidFill>
                <a:highlight>
                  <a:srgbClr val="FFFFFF"/>
                </a:highlight>
                <a:latin typeface="Arial"/>
                <a:ea typeface="Arial"/>
                <a:cs typeface="Arial"/>
                <a:sym typeface="Arial"/>
              </a:rPr>
              <a:t>Storage access code is given to users that are trusted</a:t>
            </a:r>
            <a:endParaRPr>
              <a:solidFill>
                <a:srgbClr val="222222"/>
              </a:solidFill>
              <a:highlight>
                <a:srgbClr val="FFFFFF"/>
              </a:highlight>
              <a:latin typeface="Arial"/>
              <a:ea typeface="Arial"/>
              <a:cs typeface="Arial"/>
              <a:sym typeface="Arial"/>
            </a:endParaRPr>
          </a:p>
          <a:p>
            <a:pPr indent="-317500" lvl="1" marL="914400" rtl="0" algn="l">
              <a:spcBef>
                <a:spcPts val="0"/>
              </a:spcBef>
              <a:spcAft>
                <a:spcPts val="0"/>
              </a:spcAft>
              <a:buClr>
                <a:srgbClr val="222222"/>
              </a:buClr>
              <a:buSzPts val="1400"/>
              <a:buFont typeface="Arial"/>
              <a:buChar char="○"/>
            </a:pPr>
            <a:r>
              <a:rPr lang="en">
                <a:solidFill>
                  <a:srgbClr val="222222"/>
                </a:solidFill>
                <a:latin typeface="Arial"/>
                <a:ea typeface="Arial"/>
                <a:cs typeface="Arial"/>
                <a:sym typeface="Arial"/>
              </a:rPr>
              <a:t> </a:t>
            </a:r>
            <a:r>
              <a:rPr b="1" lang="en">
                <a:solidFill>
                  <a:srgbClr val="222222"/>
                </a:solidFill>
                <a:latin typeface="Arial"/>
                <a:ea typeface="Arial"/>
                <a:cs typeface="Arial"/>
                <a:sym typeface="Arial"/>
              </a:rPr>
              <a:t>Use</a:t>
            </a:r>
            <a:endParaRPr b="1">
              <a:solidFill>
                <a:srgbClr val="222222"/>
              </a:solidFill>
              <a:latin typeface="Arial"/>
              <a:ea typeface="Arial"/>
              <a:cs typeface="Arial"/>
              <a:sym typeface="Arial"/>
            </a:endParaRPr>
          </a:p>
          <a:p>
            <a:pPr indent="-317500" lvl="2" marL="1371600" rtl="0" algn="l">
              <a:spcBef>
                <a:spcPts val="0"/>
              </a:spcBef>
              <a:spcAft>
                <a:spcPts val="0"/>
              </a:spcAft>
              <a:buClr>
                <a:srgbClr val="222222"/>
              </a:buClr>
              <a:buSzPts val="1400"/>
              <a:buFont typeface="Arial"/>
              <a:buChar char="■"/>
            </a:pPr>
            <a:r>
              <a:rPr lang="en">
                <a:solidFill>
                  <a:srgbClr val="222222"/>
                </a:solidFill>
                <a:highlight>
                  <a:srgbClr val="FFFFFF"/>
                </a:highlight>
                <a:latin typeface="Arial"/>
                <a:ea typeface="Arial"/>
                <a:cs typeface="Arial"/>
                <a:sym typeface="Arial"/>
              </a:rPr>
              <a:t>Major issue is length of time a key is to be used in which it needs to be changed frequently</a:t>
            </a:r>
            <a:endParaRPr>
              <a:solidFill>
                <a:srgbClr val="222222"/>
              </a:solidFill>
              <a:highlight>
                <a:srgbClr val="FFFFFF"/>
              </a:highlight>
              <a:latin typeface="Arial"/>
              <a:ea typeface="Arial"/>
              <a:cs typeface="Arial"/>
              <a:sym typeface="Arial"/>
            </a:endParaRPr>
          </a:p>
          <a:p>
            <a:pPr indent="-317500" lvl="2" marL="1371600" rtl="0" algn="l">
              <a:spcBef>
                <a:spcPts val="0"/>
              </a:spcBef>
              <a:spcAft>
                <a:spcPts val="0"/>
              </a:spcAft>
              <a:buClr>
                <a:srgbClr val="222222"/>
              </a:buClr>
              <a:buSzPts val="1400"/>
              <a:buFont typeface="Arial"/>
              <a:buChar char="■"/>
            </a:pPr>
            <a:r>
              <a:rPr lang="en">
                <a:solidFill>
                  <a:srgbClr val="222222"/>
                </a:solidFill>
                <a:highlight>
                  <a:srgbClr val="FFFFFF"/>
                </a:highlight>
                <a:latin typeface="Arial"/>
                <a:ea typeface="Arial"/>
                <a:cs typeface="Arial"/>
                <a:sym typeface="Arial"/>
              </a:rPr>
              <a:t>As the stored key became readable thus it will increase the chances of it being cryptanalyzed</a:t>
            </a:r>
            <a:endParaRPr>
              <a:solidFill>
                <a:srgbClr val="222222"/>
              </a:solidFill>
              <a:latin typeface="Arial"/>
              <a:ea typeface="Arial"/>
              <a:cs typeface="Arial"/>
              <a:sym typeface="Arial"/>
            </a:endParaRPr>
          </a:p>
          <a:p>
            <a:pPr indent="0" lvl="0" marL="0" rtl="0" algn="l">
              <a:spcBef>
                <a:spcPts val="600"/>
              </a:spcBef>
              <a:spcAft>
                <a:spcPts val="1600"/>
              </a:spcAft>
              <a:buNone/>
            </a:pPr>
            <a:r>
              <a:t/>
            </a:r>
            <a:endParaRPr sz="1400"/>
          </a:p>
        </p:txBody>
      </p:sp>
    </p:spTree>
  </p:cSld>
  <p:clrMapOvr>
    <a:masterClrMapping/>
  </p:clrMapOvr>
</p:sld>
</file>

<file path=ppt/theme/theme1.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