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36"/>
  </p:notesMasterIdLst>
  <p:sldIdLst>
    <p:sldId id="256" r:id="rId2"/>
    <p:sldId id="257" r:id="rId3"/>
    <p:sldId id="258" r:id="rId4"/>
    <p:sldId id="269" r:id="rId5"/>
    <p:sldId id="270" r:id="rId6"/>
    <p:sldId id="259" r:id="rId7"/>
    <p:sldId id="260" r:id="rId8"/>
    <p:sldId id="261" r:id="rId9"/>
    <p:sldId id="262" r:id="rId10"/>
    <p:sldId id="263" r:id="rId11"/>
    <p:sldId id="264" r:id="rId12"/>
    <p:sldId id="265" r:id="rId13"/>
    <p:sldId id="266" r:id="rId14"/>
    <p:sldId id="267" r:id="rId15"/>
    <p:sldId id="268" r:id="rId16"/>
    <p:sldId id="281" r:id="rId17"/>
    <p:sldId id="282" r:id="rId18"/>
    <p:sldId id="283" r:id="rId19"/>
    <p:sldId id="284" r:id="rId20"/>
    <p:sldId id="285" r:id="rId21"/>
    <p:sldId id="286" r:id="rId22"/>
    <p:sldId id="271" r:id="rId23"/>
    <p:sldId id="272" r:id="rId24"/>
    <p:sldId id="274" r:id="rId25"/>
    <p:sldId id="273" r:id="rId26"/>
    <p:sldId id="275" r:id="rId27"/>
    <p:sldId id="276" r:id="rId28"/>
    <p:sldId id="277" r:id="rId29"/>
    <p:sldId id="278" r:id="rId30"/>
    <p:sldId id="279" r:id="rId31"/>
    <p:sldId id="280" r:id="rId32"/>
    <p:sldId id="287" r:id="rId33"/>
    <p:sldId id="290"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B7BDD-A60B-4E2F-99A0-BC3C517D9393}"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B0681-ECD0-436F-AF92-74781008632E}"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4</a:t>
            </a:fld>
            <a:endParaRPr lang="en-US"/>
          </a:p>
        </p:txBody>
      </p:sp>
    </p:spTree>
    <p:extLst>
      <p:ext uri="{BB962C8B-B14F-4D97-AF65-F5344CB8AC3E}">
        <p14:creationId xmlns:p14="http://schemas.microsoft.com/office/powerpoint/2010/main" val="290859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22</a:t>
            </a:fld>
            <a:endParaRPr lang="en-US"/>
          </a:p>
        </p:txBody>
      </p:sp>
    </p:spTree>
    <p:extLst>
      <p:ext uri="{BB962C8B-B14F-4D97-AF65-F5344CB8AC3E}">
        <p14:creationId xmlns:p14="http://schemas.microsoft.com/office/powerpoint/2010/main" val="3081640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23</a:t>
            </a:fld>
            <a:endParaRPr lang="en-US"/>
          </a:p>
        </p:txBody>
      </p:sp>
    </p:spTree>
    <p:extLst>
      <p:ext uri="{BB962C8B-B14F-4D97-AF65-F5344CB8AC3E}">
        <p14:creationId xmlns:p14="http://schemas.microsoft.com/office/powerpoint/2010/main" val="76308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24</a:t>
            </a:fld>
            <a:endParaRPr lang="en-US"/>
          </a:p>
        </p:txBody>
      </p:sp>
    </p:spTree>
    <p:extLst>
      <p:ext uri="{BB962C8B-B14F-4D97-AF65-F5344CB8AC3E}">
        <p14:creationId xmlns:p14="http://schemas.microsoft.com/office/powerpoint/2010/main" val="53621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25</a:t>
            </a:fld>
            <a:endParaRPr lang="en-US"/>
          </a:p>
        </p:txBody>
      </p:sp>
    </p:spTree>
    <p:extLst>
      <p:ext uri="{BB962C8B-B14F-4D97-AF65-F5344CB8AC3E}">
        <p14:creationId xmlns:p14="http://schemas.microsoft.com/office/powerpoint/2010/main" val="36343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26</a:t>
            </a:fld>
            <a:endParaRPr lang="en-US"/>
          </a:p>
        </p:txBody>
      </p:sp>
    </p:spTree>
    <p:extLst>
      <p:ext uri="{BB962C8B-B14F-4D97-AF65-F5344CB8AC3E}">
        <p14:creationId xmlns:p14="http://schemas.microsoft.com/office/powerpoint/2010/main" val="315624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27</a:t>
            </a:fld>
            <a:endParaRPr lang="en-US"/>
          </a:p>
        </p:txBody>
      </p:sp>
    </p:spTree>
    <p:extLst>
      <p:ext uri="{BB962C8B-B14F-4D97-AF65-F5344CB8AC3E}">
        <p14:creationId xmlns:p14="http://schemas.microsoft.com/office/powerpoint/2010/main" val="60813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28</a:t>
            </a:fld>
            <a:endParaRPr lang="en-US"/>
          </a:p>
        </p:txBody>
      </p:sp>
    </p:spTree>
    <p:extLst>
      <p:ext uri="{BB962C8B-B14F-4D97-AF65-F5344CB8AC3E}">
        <p14:creationId xmlns:p14="http://schemas.microsoft.com/office/powerpoint/2010/main" val="2504753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29</a:t>
            </a:fld>
            <a:endParaRPr lang="en-US"/>
          </a:p>
        </p:txBody>
      </p:sp>
    </p:spTree>
    <p:extLst>
      <p:ext uri="{BB962C8B-B14F-4D97-AF65-F5344CB8AC3E}">
        <p14:creationId xmlns:p14="http://schemas.microsoft.com/office/powerpoint/2010/main" val="3787005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30</a:t>
            </a:fld>
            <a:endParaRPr lang="en-US"/>
          </a:p>
        </p:txBody>
      </p:sp>
    </p:spTree>
    <p:extLst>
      <p:ext uri="{BB962C8B-B14F-4D97-AF65-F5344CB8AC3E}">
        <p14:creationId xmlns:p14="http://schemas.microsoft.com/office/powerpoint/2010/main" val="2984300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31</a:t>
            </a:fld>
            <a:endParaRPr lang="en-US"/>
          </a:p>
        </p:txBody>
      </p:sp>
    </p:spTree>
    <p:extLst>
      <p:ext uri="{BB962C8B-B14F-4D97-AF65-F5344CB8AC3E}">
        <p14:creationId xmlns:p14="http://schemas.microsoft.com/office/powerpoint/2010/main" val="384874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5</a:t>
            </a:fld>
            <a:endParaRPr lang="en-US"/>
          </a:p>
        </p:txBody>
      </p:sp>
    </p:spTree>
    <p:extLst>
      <p:ext uri="{BB962C8B-B14F-4D97-AF65-F5344CB8AC3E}">
        <p14:creationId xmlns:p14="http://schemas.microsoft.com/office/powerpoint/2010/main" val="1388747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32</a:t>
            </a:fld>
            <a:endParaRPr lang="en-US"/>
          </a:p>
        </p:txBody>
      </p:sp>
    </p:spTree>
    <p:extLst>
      <p:ext uri="{BB962C8B-B14F-4D97-AF65-F5344CB8AC3E}">
        <p14:creationId xmlns:p14="http://schemas.microsoft.com/office/powerpoint/2010/main" val="2696009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33</a:t>
            </a:fld>
            <a:endParaRPr lang="en-US"/>
          </a:p>
        </p:txBody>
      </p:sp>
    </p:spTree>
    <p:extLst>
      <p:ext uri="{BB962C8B-B14F-4D97-AF65-F5344CB8AC3E}">
        <p14:creationId xmlns:p14="http://schemas.microsoft.com/office/powerpoint/2010/main" val="156083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34</a:t>
            </a:fld>
            <a:endParaRPr lang="en-US"/>
          </a:p>
        </p:txBody>
      </p:sp>
    </p:spTree>
    <p:extLst>
      <p:ext uri="{BB962C8B-B14F-4D97-AF65-F5344CB8AC3E}">
        <p14:creationId xmlns:p14="http://schemas.microsoft.com/office/powerpoint/2010/main" val="246456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 us run through the scenario of Fig. 8-23 again. When Trudy inter-</a:t>
            </a:r>
            <a:r>
              <a:rPr lang="en-US" err="1"/>
              <a:t>cepts</a:t>
            </a:r>
            <a:r>
              <a:rPr lang="en-US"/>
              <a:t> Alice’s request for Bob’s home page, what can she do? She can put her own certificate and signature block on the fake page, but when Alice reads the contents of the certificate she will immediately see </a:t>
            </a:r>
            <a:r>
              <a:rPr lang="en-US" err="1"/>
              <a:t>thatshe</a:t>
            </a:r>
            <a:r>
              <a:rPr lang="en-US"/>
              <a:t> is not </a:t>
            </a:r>
            <a:r>
              <a:rPr lang="en-US" err="1"/>
              <a:t>talkingto</a:t>
            </a:r>
            <a:r>
              <a:rPr lang="en-US"/>
              <a:t> Bob because Bob’s name is not in it. Trudy can modify Bob’s home page on the fly, replacing Bob’s public key with her own. However, when Alice runs the SHA-1 algorithm on the certificate, she will get a hash that does not agree with the one she gets when she applies the CA’s well-known </a:t>
            </a:r>
            <a:r>
              <a:rPr lang="en-US" err="1"/>
              <a:t>publickey</a:t>
            </a:r>
            <a:r>
              <a:rPr lang="en-US"/>
              <a:t> to the signature block. Since Trudy does not have the CA’s private key, she has no way of generating a </a:t>
            </a:r>
            <a:r>
              <a:rPr lang="en-US" err="1"/>
              <a:t>signa-ture</a:t>
            </a:r>
            <a:r>
              <a:rPr lang="en-US"/>
              <a:t> block that contains the hash of the modified Web page with her public key on it. In this way, Alice can be sure she has Bob’s public key and not Trudy’s or someone else’s. And as we promised, this scheme does not require the CA to be online for verification, thus eliminating a potential bottleneck. </a:t>
            </a:r>
          </a:p>
        </p:txBody>
      </p:sp>
      <p:sp>
        <p:nvSpPr>
          <p:cNvPr id="4" name="Slide Number Placeholder 3"/>
          <p:cNvSpPr>
            <a:spLocks noGrp="1"/>
          </p:cNvSpPr>
          <p:nvPr>
            <p:ph type="sldNum" sz="quarter" idx="10"/>
          </p:nvPr>
        </p:nvSpPr>
        <p:spPr/>
        <p:txBody>
          <a:bodyPr/>
          <a:lstStyle/>
          <a:p>
            <a:fld id="{D2CB0681-ECD0-436F-AF92-74781008632E}" type="slidenum">
              <a:rPr lang="en-US" smtClean="0"/>
              <a:t>9</a:t>
            </a:fld>
            <a:endParaRPr lang="en-US"/>
          </a:p>
        </p:txBody>
      </p:sp>
    </p:spTree>
    <p:extLst>
      <p:ext uri="{BB962C8B-B14F-4D97-AF65-F5344CB8AC3E}">
        <p14:creationId xmlns:p14="http://schemas.microsoft.com/office/powerpoint/2010/main" val="216351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16</a:t>
            </a:fld>
            <a:endParaRPr lang="en-US"/>
          </a:p>
        </p:txBody>
      </p:sp>
    </p:spTree>
    <p:extLst>
      <p:ext uri="{BB962C8B-B14F-4D97-AF65-F5344CB8AC3E}">
        <p14:creationId xmlns:p14="http://schemas.microsoft.com/office/powerpoint/2010/main" val="34403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17</a:t>
            </a:fld>
            <a:endParaRPr lang="en-US"/>
          </a:p>
        </p:txBody>
      </p:sp>
    </p:spTree>
    <p:extLst>
      <p:ext uri="{BB962C8B-B14F-4D97-AF65-F5344CB8AC3E}">
        <p14:creationId xmlns:p14="http://schemas.microsoft.com/office/powerpoint/2010/main" val="91064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18</a:t>
            </a:fld>
            <a:endParaRPr lang="en-US"/>
          </a:p>
        </p:txBody>
      </p:sp>
    </p:spTree>
    <p:extLst>
      <p:ext uri="{BB962C8B-B14F-4D97-AF65-F5344CB8AC3E}">
        <p14:creationId xmlns:p14="http://schemas.microsoft.com/office/powerpoint/2010/main" val="428231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19</a:t>
            </a:fld>
            <a:endParaRPr lang="en-US"/>
          </a:p>
        </p:txBody>
      </p:sp>
    </p:spTree>
    <p:extLst>
      <p:ext uri="{BB962C8B-B14F-4D97-AF65-F5344CB8AC3E}">
        <p14:creationId xmlns:p14="http://schemas.microsoft.com/office/powerpoint/2010/main" val="110298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20</a:t>
            </a:fld>
            <a:endParaRPr lang="en-US"/>
          </a:p>
        </p:txBody>
      </p:sp>
    </p:spTree>
    <p:extLst>
      <p:ext uri="{BB962C8B-B14F-4D97-AF65-F5344CB8AC3E}">
        <p14:creationId xmlns:p14="http://schemas.microsoft.com/office/powerpoint/2010/main" val="360964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B0681-ECD0-436F-AF92-74781008632E}" type="slidenum">
              <a:rPr lang="en-US" smtClean="0"/>
              <a:t>21</a:t>
            </a:fld>
            <a:endParaRPr lang="en-US"/>
          </a:p>
        </p:txBody>
      </p:sp>
    </p:spTree>
    <p:extLst>
      <p:ext uri="{BB962C8B-B14F-4D97-AF65-F5344CB8AC3E}">
        <p14:creationId xmlns:p14="http://schemas.microsoft.com/office/powerpoint/2010/main" val="367345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5586B75A-687E-405C-8A0B-8D00578BA2C3}" type="datetimeFigureOut">
              <a:rPr lang="en-US" smtClean="0"/>
              <a:pPr/>
              <a:t>12/1/2016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06477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217869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12/1/2016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5008513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12/1/2016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92757283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586B75A-687E-405C-8A0B-8D00578BA2C3}" type="datetimeFigureOut">
              <a:rPr lang="en-US" smtClean="0"/>
              <a:pPr/>
              <a:t>12/1/2016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678108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5101181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125605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263422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586B75A-687E-405C-8A0B-8D00578BA2C3}" type="datetimeFigureOut">
              <a:rPr lang="en-US" smtClean="0"/>
              <a:pPr/>
              <a:t>12/1/2016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6354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0191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12/1/2016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6279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5668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4647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8403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6506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50960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0442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12/1/2016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008277152"/>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3QnD2c4Xov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271" y="2242675"/>
            <a:ext cx="9448800" cy="1825096"/>
          </a:xfrm>
        </p:spPr>
        <p:txBody>
          <a:bodyPr>
            <a:normAutofit fontScale="90000"/>
          </a:bodyPr>
          <a:lstStyle/>
          <a:p>
            <a:pPr algn="ctr"/>
            <a:br>
              <a:rPr lang="en-US">
                <a:solidFill>
                  <a:schemeClr val="bg1"/>
                </a:solidFill>
                <a:latin typeface="Corbel" panose="020B0503020204020204" pitchFamily="34" charset="0"/>
              </a:rPr>
            </a:br>
            <a:br>
              <a:rPr lang="en-US">
                <a:latin typeface="Corbel" panose="020B0503020204020204" pitchFamily="34" charset="0"/>
              </a:rPr>
            </a:br>
            <a:r>
              <a:rPr lang="en-US" sz="4900">
                <a:latin typeface="Corbel" panose="020B0503020204020204" pitchFamily="34" charset="0"/>
              </a:rPr>
              <a:t> Public-Key, Digital Signatures, Management, Security </a:t>
            </a:r>
            <a:br>
              <a:rPr lang="en-US" sz="4400">
                <a:latin typeface="Corbel" panose="020B0503020204020204" pitchFamily="34" charset="0"/>
              </a:rPr>
            </a:br>
            <a:endParaRPr lang="en-US">
              <a:latin typeface="Corbel" panose="020B0503020204020204" pitchFamily="34" charset="0"/>
            </a:endParaRPr>
          </a:p>
        </p:txBody>
      </p:sp>
    </p:spTree>
    <p:extLst>
      <p:ext uri="{BB962C8B-B14F-4D97-AF65-F5344CB8AC3E}">
        <p14:creationId xmlns:p14="http://schemas.microsoft.com/office/powerpoint/2010/main" val="2279572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Certificates Continued</a:t>
            </a:r>
          </a:p>
        </p:txBody>
      </p:sp>
      <p:sp>
        <p:nvSpPr>
          <p:cNvPr id="3" name="Content Placeholder 2"/>
          <p:cNvSpPr>
            <a:spLocks noGrp="1"/>
          </p:cNvSpPr>
          <p:nvPr>
            <p:ph idx="1"/>
          </p:nvPr>
        </p:nvSpPr>
        <p:spPr/>
        <p:txBody>
          <a:bodyPr/>
          <a:lstStyle/>
          <a:p>
            <a:r>
              <a:rPr lang="en-US"/>
              <a:t>Certificates can also be used to bind a public key to an </a:t>
            </a:r>
            <a:r>
              <a:rPr lang="en-US" b="1"/>
              <a:t>attribute.</a:t>
            </a:r>
          </a:p>
          <a:p>
            <a:r>
              <a:rPr lang="en-US"/>
              <a:t> For example certificate say: </a:t>
            </a:r>
            <a:r>
              <a:rPr lang="en-US" b="1"/>
              <a:t>Public Key belongs to someone over the age of 18 </a:t>
            </a:r>
            <a:r>
              <a:rPr lang="en-US"/>
              <a:t>or </a:t>
            </a:r>
            <a:r>
              <a:rPr lang="en-US" b="1"/>
              <a:t>Public Key belongs to an object that can run these specific methods</a:t>
            </a:r>
          </a:p>
          <a:p>
            <a:r>
              <a:rPr lang="en-US"/>
              <a:t>In both of these cases these certificates can be bound to a public key.  As long as those who hold these public keys can prove that they own the corresponding private key they can perform the tasks they were intending to perform. </a:t>
            </a:r>
          </a:p>
          <a:p>
            <a:pPr lvl="2"/>
            <a:r>
              <a:rPr lang="en-US"/>
              <a:t>Access a site that requires you to be over the age of 18</a:t>
            </a:r>
          </a:p>
          <a:p>
            <a:pPr lvl="2"/>
            <a:r>
              <a:rPr lang="en-US"/>
              <a:t>Run a certain set of methods in an object-oriented distributed system</a:t>
            </a:r>
          </a:p>
        </p:txBody>
      </p:sp>
    </p:spTree>
    <p:extLst>
      <p:ext uri="{BB962C8B-B14F-4D97-AF65-F5344CB8AC3E}">
        <p14:creationId xmlns:p14="http://schemas.microsoft.com/office/powerpoint/2010/main" val="155955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X.509</a:t>
            </a:r>
          </a:p>
        </p:txBody>
      </p:sp>
      <p:sp>
        <p:nvSpPr>
          <p:cNvPr id="3" name="Content Placeholder 2"/>
          <p:cNvSpPr>
            <a:spLocks noGrp="1"/>
          </p:cNvSpPr>
          <p:nvPr>
            <p:ph idx="1"/>
          </p:nvPr>
        </p:nvSpPr>
        <p:spPr>
          <a:xfrm>
            <a:off x="685800" y="1889921"/>
            <a:ext cx="10820400" cy="4024125"/>
          </a:xfrm>
        </p:spPr>
        <p:txBody>
          <a:bodyPr/>
          <a:lstStyle/>
          <a:p>
            <a:r>
              <a:rPr lang="en-US"/>
              <a:t>A standard for certificates.  A way to manage different formats for certs.</a:t>
            </a:r>
          </a:p>
          <a:p>
            <a:r>
              <a:rPr lang="en-US"/>
              <a:t>X.509 is a way to describe certificates.  The descriptions given should provide a general idea of what the fields do.  </a:t>
            </a:r>
          </a:p>
          <a:p>
            <a:r>
              <a:rPr lang="en-US"/>
              <a:t>Certificates are encoded using OSI ASN.1(Abstract Syntax Notation 1) </a:t>
            </a:r>
          </a:p>
        </p:txBody>
      </p:sp>
      <p:pic>
        <p:nvPicPr>
          <p:cNvPr id="4" name="Picture 3"/>
          <p:cNvPicPr>
            <a:picLocks noChangeAspect="1"/>
          </p:cNvPicPr>
          <p:nvPr/>
        </p:nvPicPr>
        <p:blipFill>
          <a:blip r:embed="rId2"/>
          <a:stretch>
            <a:fillRect/>
          </a:stretch>
        </p:blipFill>
        <p:spPr>
          <a:xfrm>
            <a:off x="2895600" y="3471194"/>
            <a:ext cx="5858046" cy="3118712"/>
          </a:xfrm>
          <a:prstGeom prst="rect">
            <a:avLst/>
          </a:prstGeom>
        </p:spPr>
      </p:pic>
    </p:spTree>
    <p:extLst>
      <p:ext uri="{BB962C8B-B14F-4D97-AF65-F5344CB8AC3E}">
        <p14:creationId xmlns:p14="http://schemas.microsoft.com/office/powerpoint/2010/main" val="366844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Key Infrastructures</a:t>
            </a:r>
          </a:p>
        </p:txBody>
      </p:sp>
      <p:sp>
        <p:nvSpPr>
          <p:cNvPr id="3" name="Content Placeholder 2"/>
          <p:cNvSpPr>
            <a:spLocks noGrp="1"/>
          </p:cNvSpPr>
          <p:nvPr>
            <p:ph idx="1"/>
          </p:nvPr>
        </p:nvSpPr>
        <p:spPr>
          <a:xfrm>
            <a:off x="685800" y="2185035"/>
            <a:ext cx="10820400" cy="4024125"/>
          </a:xfrm>
        </p:spPr>
        <p:txBody>
          <a:bodyPr/>
          <a:lstStyle/>
          <a:p>
            <a:r>
              <a:rPr lang="en-US"/>
              <a:t>Issues with having a single CA (Certification Authority)</a:t>
            </a:r>
          </a:p>
          <a:p>
            <a:pPr lvl="2"/>
            <a:r>
              <a:rPr lang="en-US"/>
              <a:t>Can collapse under heavy load and be the central point of failure</a:t>
            </a:r>
          </a:p>
          <a:p>
            <a:pPr lvl="2"/>
            <a:endParaRPr lang="en-US"/>
          </a:p>
          <a:p>
            <a:pPr lvl="2"/>
            <a:endParaRPr lang="en-US"/>
          </a:p>
          <a:p>
            <a:pPr lvl="2"/>
            <a:endParaRPr lang="en-US"/>
          </a:p>
          <a:p>
            <a:pPr lvl="2"/>
            <a:endParaRPr lang="en-US"/>
          </a:p>
          <a:p>
            <a:pPr marL="914400" lvl="2" indent="0">
              <a:buNone/>
            </a:pPr>
            <a:endParaRPr lang="en-US"/>
          </a:p>
          <a:p>
            <a:pPr marL="914400" lvl="2" indent="0">
              <a:buNone/>
            </a:pPr>
            <a:endParaRPr lang="en-US"/>
          </a:p>
        </p:txBody>
      </p:sp>
      <p:sp>
        <p:nvSpPr>
          <p:cNvPr id="5" name="TextBox 4"/>
          <p:cNvSpPr txBox="1"/>
          <p:nvPr/>
        </p:nvSpPr>
        <p:spPr>
          <a:xfrm>
            <a:off x="685800" y="3124200"/>
            <a:ext cx="10144125" cy="1661993"/>
          </a:xfrm>
          <a:prstGeom prst="rect">
            <a:avLst/>
          </a:prstGeom>
          <a:noFill/>
        </p:spPr>
        <p:txBody>
          <a:bodyPr wrap="square" rtlCol="0">
            <a:spAutoFit/>
          </a:bodyPr>
          <a:lstStyle/>
          <a:p>
            <a:pPr marL="285750" indent="-285750">
              <a:buFont typeface="Arial" panose="020B0604020202020204" pitchFamily="34" charset="0"/>
              <a:buChar char="•"/>
            </a:pPr>
            <a:r>
              <a:rPr lang="en-US" sz="2200"/>
              <a:t>What about multiple CAs, all run by the same organization and all using the same private key to sign certificates.</a:t>
            </a:r>
          </a:p>
          <a:p>
            <a:pPr marL="742950" lvl="1" indent="-285750">
              <a:buFont typeface="Arial" panose="020B0604020202020204" pitchFamily="34" charset="0"/>
              <a:buChar char="•"/>
            </a:pPr>
            <a:r>
              <a:rPr lang="en-US"/>
              <a:t>Solves load and failure issue, but also causes </a:t>
            </a:r>
            <a:r>
              <a:rPr lang="en-US" b="1"/>
              <a:t>key leakage</a:t>
            </a:r>
          </a:p>
          <a:p>
            <a:pPr marL="742950" lvl="1" indent="-285750">
              <a:buFont typeface="Arial" panose="020B0604020202020204" pitchFamily="34" charset="0"/>
              <a:buChar char="•"/>
            </a:pPr>
            <a:r>
              <a:rPr lang="en-US"/>
              <a:t>What if the private key is hacked then all hope for security would be lost.</a:t>
            </a:r>
          </a:p>
          <a:p>
            <a:pPr marL="285750" indent="-285750">
              <a:buFont typeface="Arial" panose="020B0604020202020204" pitchFamily="34" charset="0"/>
              <a:buChar char="•"/>
            </a:pPr>
            <a:endParaRPr lang="en-US" sz="2200"/>
          </a:p>
        </p:txBody>
      </p:sp>
      <p:sp>
        <p:nvSpPr>
          <p:cNvPr id="6" name="TextBox 5"/>
          <p:cNvSpPr txBox="1"/>
          <p:nvPr/>
        </p:nvSpPr>
        <p:spPr>
          <a:xfrm>
            <a:off x="685800" y="4575742"/>
            <a:ext cx="10144125" cy="1046440"/>
          </a:xfrm>
          <a:prstGeom prst="rect">
            <a:avLst/>
          </a:prstGeom>
          <a:noFill/>
        </p:spPr>
        <p:txBody>
          <a:bodyPr wrap="square" rtlCol="0">
            <a:spAutoFit/>
          </a:bodyPr>
          <a:lstStyle/>
          <a:p>
            <a:pPr marL="285750" indent="-285750">
              <a:buFont typeface="Arial" panose="020B0604020202020204" pitchFamily="34" charset="0"/>
              <a:buChar char="•"/>
            </a:pPr>
            <a:r>
              <a:rPr lang="en-US" sz="2200"/>
              <a:t>This is why we need a better way for certifying public keys </a:t>
            </a:r>
          </a:p>
          <a:p>
            <a:pPr marL="742950" lvl="1" indent="-285750">
              <a:buFont typeface="Arial" panose="020B0604020202020204" pitchFamily="34" charset="0"/>
              <a:buChar char="•"/>
            </a:pPr>
            <a:r>
              <a:rPr lang="en-US"/>
              <a:t>This is called </a:t>
            </a:r>
            <a:r>
              <a:rPr lang="en-US" b="1"/>
              <a:t>Public Key Infrastructure (PKI)</a:t>
            </a:r>
          </a:p>
          <a:p>
            <a:endParaRPr lang="en-US" sz="2200"/>
          </a:p>
        </p:txBody>
      </p:sp>
    </p:spTree>
    <p:extLst>
      <p:ext uri="{BB962C8B-B14F-4D97-AF65-F5344CB8AC3E}">
        <p14:creationId xmlns:p14="http://schemas.microsoft.com/office/powerpoint/2010/main" val="83215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Key Infrastructures(PKI)</a:t>
            </a:r>
          </a:p>
        </p:txBody>
      </p:sp>
      <p:sp>
        <p:nvSpPr>
          <p:cNvPr id="12" name="Content Placeholder 11"/>
          <p:cNvSpPr>
            <a:spLocks noGrp="1"/>
          </p:cNvSpPr>
          <p:nvPr>
            <p:ph idx="1"/>
          </p:nvPr>
        </p:nvSpPr>
        <p:spPr>
          <a:xfrm>
            <a:off x="685800" y="1899285"/>
            <a:ext cx="10820400" cy="4692015"/>
          </a:xfrm>
        </p:spPr>
        <p:txBody>
          <a:bodyPr>
            <a:normAutofit/>
          </a:bodyPr>
          <a:lstStyle/>
          <a:p>
            <a:r>
              <a:rPr lang="en-US"/>
              <a:t>The PKI contains 4 main components: </a:t>
            </a:r>
            <a:r>
              <a:rPr lang="en-US" b="1"/>
              <a:t>Users, Certificate Authority (CA), certificates, and directories.</a:t>
            </a:r>
          </a:p>
          <a:p>
            <a:r>
              <a:rPr lang="en-US"/>
              <a:t>The PKI provides a way for structuring these components and defines standards.  An example of this is a hierarchy of CAs.</a:t>
            </a:r>
          </a:p>
          <a:p>
            <a:r>
              <a:rPr lang="en-US"/>
              <a:t>The top-level CA (</a:t>
            </a:r>
            <a:r>
              <a:rPr lang="en-US" b="1"/>
              <a:t>Root</a:t>
            </a:r>
            <a:r>
              <a:rPr lang="en-US"/>
              <a:t>) certifies the second-level CAs (</a:t>
            </a:r>
            <a:r>
              <a:rPr lang="en-US" b="1"/>
              <a:t>Regional Authorities RAs)</a:t>
            </a:r>
          </a:p>
          <a:p>
            <a:r>
              <a:rPr lang="en-US"/>
              <a:t>The second level </a:t>
            </a:r>
            <a:r>
              <a:rPr lang="en-US" b="1"/>
              <a:t>RAs </a:t>
            </a:r>
            <a:r>
              <a:rPr lang="en-US"/>
              <a:t>then certify the actual CAs (</a:t>
            </a:r>
            <a:r>
              <a:rPr lang="en-US" b="1"/>
              <a:t>Certificate Authorities</a:t>
            </a:r>
            <a:r>
              <a:rPr lang="en-US"/>
              <a:t>)</a:t>
            </a:r>
          </a:p>
          <a:p>
            <a:pPr lvl="1"/>
            <a:r>
              <a:rPr lang="en-US"/>
              <a:t>These CA’s issue X.509 certificates to organizations and individuals/attributes</a:t>
            </a:r>
          </a:p>
          <a:p>
            <a:r>
              <a:rPr lang="en-US"/>
              <a:t>This creates a chain of certificates called a </a:t>
            </a:r>
            <a:r>
              <a:rPr lang="en-US" b="1"/>
              <a:t>certification path</a:t>
            </a:r>
            <a:r>
              <a:rPr lang="en-US"/>
              <a:t>.</a:t>
            </a:r>
          </a:p>
          <a:p>
            <a:pPr lvl="1"/>
            <a:r>
              <a:rPr lang="en-US"/>
              <a:t>In the real world there are many roots all with their own RAs and CAs </a:t>
            </a:r>
          </a:p>
          <a:p>
            <a:pPr lvl="1"/>
            <a:r>
              <a:rPr lang="en-US"/>
              <a:t>All of these roots are called sometimes called </a:t>
            </a:r>
            <a:r>
              <a:rPr lang="en-US" b="1"/>
              <a:t>trust anchors</a:t>
            </a:r>
          </a:p>
          <a:p>
            <a:pPr marL="0" indent="0">
              <a:buNone/>
            </a:pPr>
            <a:endParaRPr lang="en-US"/>
          </a:p>
        </p:txBody>
      </p:sp>
    </p:spTree>
    <p:extLst>
      <p:ext uri="{BB962C8B-B14F-4D97-AF65-F5344CB8AC3E}">
        <p14:creationId xmlns:p14="http://schemas.microsoft.com/office/powerpoint/2010/main" val="316184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PKI Continued</a:t>
            </a:r>
          </a:p>
        </p:txBody>
      </p:sp>
      <p:sp>
        <p:nvSpPr>
          <p:cNvPr id="3" name="Content Placeholder 2"/>
          <p:cNvSpPr>
            <a:spLocks noGrp="1"/>
          </p:cNvSpPr>
          <p:nvPr>
            <p:ph idx="1"/>
          </p:nvPr>
        </p:nvSpPr>
        <p:spPr>
          <a:xfrm>
            <a:off x="685800" y="1746885"/>
            <a:ext cx="11277600" cy="4844415"/>
          </a:xfrm>
        </p:spPr>
        <p:txBody>
          <a:bodyPr>
            <a:normAutofit lnSpcReduction="10000"/>
          </a:bodyPr>
          <a:lstStyle/>
          <a:p>
            <a:endParaRPr lang="en-US"/>
          </a:p>
          <a:p>
            <a:r>
              <a:rPr lang="en-US" b="1"/>
              <a:t>Directories </a:t>
            </a:r>
            <a:r>
              <a:rPr lang="en-US"/>
              <a:t>(Where do we store certificates and their chains?)</a:t>
            </a:r>
          </a:p>
          <a:p>
            <a:pPr lvl="1"/>
            <a:r>
              <a:rPr lang="en-US"/>
              <a:t>Instead of using DNS, most prefer there to be </a:t>
            </a:r>
            <a:r>
              <a:rPr lang="en-US" b="1"/>
              <a:t>dedicated directory servers</a:t>
            </a:r>
            <a:r>
              <a:rPr lang="en-US"/>
              <a:t> that only deal with X.509 certificates.</a:t>
            </a:r>
          </a:p>
          <a:p>
            <a:pPr lvl="1"/>
            <a:r>
              <a:rPr lang="en-US"/>
              <a:t>These would provide lookup services using X.500 names (without DNS)</a:t>
            </a:r>
          </a:p>
          <a:p>
            <a:r>
              <a:rPr lang="en-US" b="1"/>
              <a:t>Revocation</a:t>
            </a:r>
            <a:r>
              <a:rPr lang="en-US"/>
              <a:t> (What happens when certificates are revoked?)</a:t>
            </a:r>
          </a:p>
          <a:p>
            <a:pPr lvl="1"/>
            <a:r>
              <a:rPr lang="en-US"/>
              <a:t>Each CA should periodically issue a </a:t>
            </a:r>
            <a:r>
              <a:rPr lang="en-US" b="1"/>
              <a:t>Certificate Revocation List (CRL)</a:t>
            </a:r>
          </a:p>
          <a:p>
            <a:pPr lvl="2"/>
            <a:r>
              <a:rPr lang="en-US"/>
              <a:t>Keeps Track of all serial numbers of the revoked certificates.</a:t>
            </a:r>
          </a:p>
          <a:p>
            <a:pPr lvl="3"/>
            <a:r>
              <a:rPr lang="en-US"/>
              <a:t>Certificates already have expire times so the CRTs only need to keep track of certs that aren’t expired.</a:t>
            </a:r>
          </a:p>
          <a:p>
            <a:pPr lvl="1"/>
            <a:r>
              <a:rPr lang="en-US"/>
              <a:t>CRLs should be stored in the same place that certificates are stored. </a:t>
            </a:r>
          </a:p>
          <a:p>
            <a:pPr lvl="2"/>
            <a:r>
              <a:rPr lang="en-US"/>
              <a:t>This way the directories can process them both and remove revoked/expired certificates.</a:t>
            </a:r>
          </a:p>
          <a:p>
            <a:pPr lvl="2"/>
            <a:r>
              <a:rPr lang="en-US"/>
              <a:t>CRLs and certs go hand in hand because if a user is about to use a cert they must now acquire the CRL to see if that cert has been revoked. </a:t>
            </a:r>
          </a:p>
          <a:p>
            <a:pPr lvl="2"/>
            <a:r>
              <a:rPr lang="en-US"/>
              <a:t>Also, some revoked certificates can be in reinstated, so it is important to have both the periodical CRLs and certificates easily accessible. </a:t>
            </a:r>
            <a:endParaRPr lang="en-US" b="1"/>
          </a:p>
          <a:p>
            <a:endParaRPr lang="en-US"/>
          </a:p>
        </p:txBody>
      </p:sp>
    </p:spTree>
    <p:extLst>
      <p:ext uri="{BB962C8B-B14F-4D97-AF65-F5344CB8AC3E}">
        <p14:creationId xmlns:p14="http://schemas.microsoft.com/office/powerpoint/2010/main" val="162233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What is IP security( IP sec)</a:t>
            </a:r>
          </a:p>
        </p:txBody>
      </p:sp>
      <p:sp>
        <p:nvSpPr>
          <p:cNvPr id="3" name="Content Placeholder 2"/>
          <p:cNvSpPr>
            <a:spLocks noGrp="1"/>
          </p:cNvSpPr>
          <p:nvPr>
            <p:ph idx="1"/>
          </p:nvPr>
        </p:nvSpPr>
        <p:spPr/>
        <p:txBody>
          <a:bodyPr vert="horz" lIns="91440" tIns="45720" rIns="91440" bIns="45720" rtlCol="0" anchor="t">
            <a:normAutofit/>
          </a:bodyPr>
          <a:lstStyle/>
          <a:p>
            <a:r>
              <a:rPr lang="EN-US"/>
              <a:t>IP security's general framework that allows a pair of communicating entities to use a set of algorithm for secure communication. Using Encrypt and/or authenticate all traffic at IP level.</a:t>
            </a:r>
            <a:endParaRPr lang="en-US"/>
          </a:p>
          <a:p>
            <a:pPr lvl="1"/>
            <a:r>
              <a:rPr lang="EN-US" sz="2200" err="1"/>
              <a:t>Ie</a:t>
            </a:r>
            <a:r>
              <a:rPr lang="EN-US" sz="2200"/>
              <a:t>. Application, E-mail, file transfer, WEB access can be secured</a:t>
            </a:r>
            <a:endParaRPr lang="en-US"/>
          </a:p>
          <a:p>
            <a:r>
              <a:rPr lang="EN-US"/>
              <a:t>IP</a:t>
            </a:r>
            <a:r>
              <a:rPr lang="EN-US" sz="2400"/>
              <a:t> Sec uses the following protocols to perform various of functions</a:t>
            </a:r>
            <a:endParaRPr lang="en-US"/>
          </a:p>
          <a:p>
            <a:pPr lvl="1"/>
            <a:r>
              <a:rPr lang="EN-US" sz="2200"/>
              <a:t>Authentication Headers(AH)</a:t>
            </a:r>
          </a:p>
          <a:p>
            <a:pPr lvl="1"/>
            <a:r>
              <a:rPr lang="EN-US" sz="2200"/>
              <a:t>Encapsulating security payloads(ESP)</a:t>
            </a:r>
          </a:p>
          <a:p>
            <a:pPr lvl="1"/>
            <a:r>
              <a:rPr lang="EN-US" sz="2200"/>
              <a:t>Security associations(SA)</a:t>
            </a:r>
          </a:p>
          <a:p>
            <a:pPr marL="457200" lvl="1" indent="0">
              <a:buNone/>
            </a:pPr>
            <a:endParaRPr lang="EN-US"/>
          </a:p>
          <a:p>
            <a:endParaRPr lang="EN-US"/>
          </a:p>
        </p:txBody>
      </p:sp>
    </p:spTree>
    <p:extLst>
      <p:ext uri="{BB962C8B-B14F-4D97-AF65-F5344CB8AC3E}">
        <p14:creationId xmlns:p14="http://schemas.microsoft.com/office/powerpoint/2010/main" val="245321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 of operation</a:t>
            </a:r>
          </a:p>
        </p:txBody>
      </p:sp>
      <p:sp>
        <p:nvSpPr>
          <p:cNvPr id="3" name="Content Placeholder 2"/>
          <p:cNvSpPr>
            <a:spLocks noGrp="1"/>
          </p:cNvSpPr>
          <p:nvPr>
            <p:ph idx="1"/>
          </p:nvPr>
        </p:nvSpPr>
        <p:spPr/>
        <p:txBody>
          <a:bodyPr vert="horz" lIns="91440" tIns="45720" rIns="91440" bIns="45720" rtlCol="0" anchor="t">
            <a:normAutofit/>
          </a:bodyPr>
          <a:lstStyle/>
          <a:p>
            <a:r>
              <a:rPr lang="EN-US"/>
              <a:t>IPsec can be Implemented in two mode</a:t>
            </a:r>
          </a:p>
          <a:p>
            <a:pPr lvl="1"/>
            <a:r>
              <a:rPr lang="EN-US"/>
              <a:t>Transport mode</a:t>
            </a:r>
          </a:p>
          <a:p>
            <a:pPr marL="914400" lvl="2" indent="0">
              <a:buNone/>
            </a:pPr>
            <a:r>
              <a:rPr lang="EN-US"/>
              <a:t>-only the payload of the IP packet is encrypted and/r authenticated.</a:t>
            </a:r>
          </a:p>
          <a:p>
            <a:pPr lvl="1"/>
            <a:r>
              <a:rPr lang="EN-US"/>
              <a:t>Tunnel mode</a:t>
            </a:r>
          </a:p>
          <a:p>
            <a:pPr marL="914400" lvl="2" indent="0">
              <a:buNone/>
            </a:pPr>
            <a:r>
              <a:rPr lang="EN-US"/>
              <a:t>-The entire IP packet is encrypted and/or authenticated. It is then encapsulated into a new IP packet with a new IP header.</a:t>
            </a:r>
          </a:p>
          <a:p>
            <a:endParaRPr lang="EN-US"/>
          </a:p>
        </p:txBody>
      </p:sp>
    </p:spTree>
    <p:extLst>
      <p:ext uri="{BB962C8B-B14F-4D97-AF65-F5344CB8AC3E}">
        <p14:creationId xmlns:p14="http://schemas.microsoft.com/office/powerpoint/2010/main" val="1151602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Security Association</a:t>
            </a:r>
          </a:p>
        </p:txBody>
      </p:sp>
      <p:sp>
        <p:nvSpPr>
          <p:cNvPr id="3" name="Content Placeholder 2"/>
          <p:cNvSpPr>
            <a:spLocks noGrp="1"/>
          </p:cNvSpPr>
          <p:nvPr>
            <p:ph idx="1"/>
          </p:nvPr>
        </p:nvSpPr>
        <p:spPr/>
        <p:txBody>
          <a:bodyPr vert="horz" lIns="91440" tIns="45720" rIns="91440" bIns="45720" rtlCol="0" anchor="t">
            <a:normAutofit/>
          </a:bodyPr>
          <a:lstStyle/>
          <a:p>
            <a:r>
              <a:rPr lang="EN-US"/>
              <a:t>It is a one way relationship between a sender and a receiver that provide security services to a traffic.</a:t>
            </a:r>
          </a:p>
          <a:p>
            <a:r>
              <a:rPr lang="EN-US"/>
              <a:t>Security associations are established using ISAKMP( Internet Security Association and Key Management Protocol )</a:t>
            </a:r>
          </a:p>
          <a:p>
            <a:r>
              <a:rPr lang="EN-US"/>
              <a:t>Identify by three parameter</a:t>
            </a:r>
          </a:p>
          <a:p>
            <a:pPr marL="457200" lvl="1" indent="0">
              <a:buNone/>
            </a:pPr>
            <a:r>
              <a:rPr lang="EN-US"/>
              <a:t>- Security parameter Index</a:t>
            </a:r>
          </a:p>
          <a:p>
            <a:pPr marL="457200" lvl="1" indent="0">
              <a:buNone/>
            </a:pPr>
            <a:r>
              <a:rPr lang="EN-US"/>
              <a:t>- Destination IP address</a:t>
            </a:r>
          </a:p>
          <a:p>
            <a:pPr marL="457200" lvl="1" indent="0">
              <a:buNone/>
            </a:pPr>
            <a:r>
              <a:rPr lang="EN-US"/>
              <a:t>- Security Protocol Identifier( indicate is it AH or ESP? )</a:t>
            </a:r>
          </a:p>
        </p:txBody>
      </p:sp>
    </p:spTree>
    <p:extLst>
      <p:ext uri="{BB962C8B-B14F-4D97-AF65-F5344CB8AC3E}">
        <p14:creationId xmlns:p14="http://schemas.microsoft.com/office/powerpoint/2010/main" val="364782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369" y="762000"/>
            <a:ext cx="10042669" cy="1293813"/>
          </a:xfrm>
        </p:spPr>
        <p:txBody>
          <a:bodyPr>
            <a:normAutofit/>
          </a:bodyPr>
          <a:lstStyle/>
          <a:p>
            <a:r>
              <a:rPr lang="EN-US"/>
              <a:t>Authentication header(AH)</a:t>
            </a:r>
          </a:p>
        </p:txBody>
      </p:sp>
      <p:sp>
        <p:nvSpPr>
          <p:cNvPr id="3" name="Content Placeholder 2"/>
          <p:cNvSpPr>
            <a:spLocks noGrp="1"/>
          </p:cNvSpPr>
          <p:nvPr>
            <p:ph sz="half" idx="1"/>
          </p:nvPr>
        </p:nvSpPr>
        <p:spPr/>
        <p:txBody>
          <a:bodyPr vert="horz" lIns="91440" tIns="45720" rIns="91440" bIns="45720" rtlCol="0" anchor="t">
            <a:normAutofit/>
          </a:bodyPr>
          <a:lstStyle/>
          <a:p>
            <a:r>
              <a:rPr lang="EN-US"/>
              <a:t>AH</a:t>
            </a:r>
          </a:p>
          <a:p>
            <a:pPr marL="0" indent="0">
              <a:buNone/>
            </a:pPr>
            <a:r>
              <a:rPr lang="EN-US"/>
              <a:t>   -Access control </a:t>
            </a:r>
          </a:p>
          <a:p>
            <a:pPr marL="0" indent="0">
              <a:buNone/>
            </a:pPr>
            <a:r>
              <a:rPr lang="EN-US"/>
              <a:t>   -Integrity</a:t>
            </a:r>
          </a:p>
          <a:p>
            <a:pPr marL="0" indent="0">
              <a:buNone/>
            </a:pPr>
            <a:r>
              <a:rPr lang="EN-US"/>
              <a:t>   -Data origin authentication</a:t>
            </a:r>
          </a:p>
          <a:p>
            <a:pPr marL="0" indent="0">
              <a:buNone/>
            </a:pPr>
            <a:r>
              <a:rPr lang="EN-US"/>
              <a:t>   -Rejection of replayed packets</a:t>
            </a:r>
          </a:p>
          <a:p>
            <a:pPr marL="0" indent="0">
              <a:buNone/>
            </a:pPr>
            <a:r>
              <a:rPr lang="EN-US"/>
              <a:t>   -Confidentiality (encryption)</a:t>
            </a:r>
          </a:p>
        </p:txBody>
      </p:sp>
      <p:sp>
        <p:nvSpPr>
          <p:cNvPr id="6" name="Content Placeholder 5"/>
          <p:cNvSpPr>
            <a:spLocks noGrp="1"/>
          </p:cNvSpPr>
          <p:nvPr>
            <p:ph sz="half" idx="2"/>
          </p:nvPr>
        </p:nvSpPr>
        <p:spPr/>
        <p:txBody>
          <a:bodyPr vert="horz" lIns="91440" tIns="45720" rIns="91440" bIns="45720" rtlCol="0" anchor="t">
            <a:normAutofit/>
          </a:bodyPr>
          <a:lstStyle/>
          <a:p>
            <a:r>
              <a:rPr lang="EN-US"/>
              <a:t>Transport mode</a:t>
            </a:r>
          </a:p>
          <a:p>
            <a:endParaRPr lang="EN-US"/>
          </a:p>
          <a:p>
            <a:endParaRPr lang="EN-US"/>
          </a:p>
          <a:p>
            <a:endParaRPr lang="EN-US"/>
          </a:p>
          <a:p>
            <a:endParaRPr lang="EN-US"/>
          </a:p>
          <a:p>
            <a:r>
              <a:rPr lang="EN-US"/>
              <a:t>Tunnel mode</a:t>
            </a:r>
          </a:p>
        </p:txBody>
      </p:sp>
      <p:pic>
        <p:nvPicPr>
          <p:cNvPr id="7" name="Picture 6" descr="lecture-5-ip-security-23-728.jpg"/>
          <p:cNvPicPr>
            <a:picLocks noChangeAspect="1"/>
          </p:cNvPicPr>
          <p:nvPr/>
        </p:nvPicPr>
        <p:blipFill>
          <a:blip r:embed="rId3"/>
          <a:stretch>
            <a:fillRect/>
          </a:stretch>
        </p:blipFill>
        <p:spPr>
          <a:xfrm>
            <a:off x="6457950" y="2676525"/>
            <a:ext cx="4270735" cy="1352550"/>
          </a:xfrm>
          <a:prstGeom prst="rect">
            <a:avLst/>
          </a:prstGeom>
        </p:spPr>
      </p:pic>
      <p:pic>
        <p:nvPicPr>
          <p:cNvPr id="8" name="Picture 7" descr="lecture-5-ip-security-24-728.jpg"/>
          <p:cNvPicPr>
            <a:picLocks noChangeAspect="1"/>
          </p:cNvPicPr>
          <p:nvPr/>
        </p:nvPicPr>
        <p:blipFill>
          <a:blip r:embed="rId4"/>
          <a:stretch>
            <a:fillRect/>
          </a:stretch>
        </p:blipFill>
        <p:spPr>
          <a:xfrm>
            <a:off x="6457950" y="4787643"/>
            <a:ext cx="4254500" cy="1476632"/>
          </a:xfrm>
          <a:prstGeom prst="rect">
            <a:avLst/>
          </a:prstGeom>
        </p:spPr>
      </p:pic>
      <p:pic>
        <p:nvPicPr>
          <p:cNvPr id="9" name="Picture 8" descr="lecture-5-ip-security-22-728.jpg"/>
          <p:cNvPicPr>
            <a:picLocks noChangeAspect="1"/>
          </p:cNvPicPr>
          <p:nvPr/>
        </p:nvPicPr>
        <p:blipFill>
          <a:blip r:embed="rId5"/>
          <a:stretch>
            <a:fillRect/>
          </a:stretch>
        </p:blipFill>
        <p:spPr>
          <a:xfrm>
            <a:off x="933450" y="4787900"/>
            <a:ext cx="4462463" cy="1434806"/>
          </a:xfrm>
          <a:prstGeom prst="rect">
            <a:avLst/>
          </a:prstGeom>
        </p:spPr>
      </p:pic>
    </p:spTree>
    <p:extLst>
      <p:ext uri="{BB962C8B-B14F-4D97-AF65-F5344CB8AC3E}">
        <p14:creationId xmlns:p14="http://schemas.microsoft.com/office/powerpoint/2010/main" val="301766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Encapsulating security payload </a:t>
            </a:r>
          </a:p>
        </p:txBody>
      </p:sp>
      <p:sp>
        <p:nvSpPr>
          <p:cNvPr id="4" name="Content Placeholder 3"/>
          <p:cNvSpPr>
            <a:spLocks noGrp="1"/>
          </p:cNvSpPr>
          <p:nvPr>
            <p:ph sz="half" idx="2"/>
          </p:nvPr>
        </p:nvSpPr>
        <p:spPr>
          <a:xfrm>
            <a:off x="685800" y="1986441"/>
            <a:ext cx="5311775" cy="4231797"/>
          </a:xfrm>
        </p:spPr>
        <p:txBody>
          <a:bodyPr vert="horz" lIns="91440" tIns="45720" rIns="91440" bIns="45720" rtlCol="0" anchor="t">
            <a:normAutofit/>
          </a:bodyPr>
          <a:lstStyle/>
          <a:p>
            <a:r>
              <a:rPr lang="EN-US"/>
              <a:t>Provides</a:t>
            </a:r>
          </a:p>
          <a:p>
            <a:pPr marL="0" indent="0">
              <a:buNone/>
            </a:pPr>
            <a:r>
              <a:rPr lang="EN-US"/>
              <a:t>   -origin authenticity</a:t>
            </a:r>
          </a:p>
          <a:p>
            <a:pPr marL="0" indent="0">
              <a:buNone/>
            </a:pPr>
            <a:r>
              <a:rPr lang="EN-US"/>
              <a:t>   -integrity</a:t>
            </a:r>
          </a:p>
          <a:p>
            <a:pPr marL="0" indent="0">
              <a:buNone/>
            </a:pPr>
            <a:r>
              <a:rPr lang="EN-US"/>
              <a:t>   -Confidentiality protection of packets</a:t>
            </a:r>
          </a:p>
          <a:p>
            <a:pPr marL="0" indent="0">
              <a:buNone/>
            </a:pPr>
            <a:r>
              <a:rPr lang="EN-US"/>
              <a:t>   -Everything as AH does, ESP come after payload, also  encryption and decryption.</a:t>
            </a:r>
          </a:p>
        </p:txBody>
      </p:sp>
      <p:pic>
        <p:nvPicPr>
          <p:cNvPr id="7" name="Content Placeholder 6" descr="lecture-5-ip-security-29-728.jpg"/>
          <p:cNvPicPr>
            <a:picLocks noGrp="1" noChangeAspect="1"/>
          </p:cNvPicPr>
          <p:nvPr>
            <p:ph sz="quarter" idx="4"/>
          </p:nvPr>
        </p:nvPicPr>
        <p:blipFill>
          <a:blip r:embed="rId3"/>
          <a:stretch>
            <a:fillRect/>
          </a:stretch>
        </p:blipFill>
        <p:spPr>
          <a:xfrm>
            <a:off x="6143625" y="2055962"/>
            <a:ext cx="5334000" cy="1989068"/>
          </a:xfrm>
        </p:spPr>
      </p:pic>
      <p:pic>
        <p:nvPicPr>
          <p:cNvPr id="8" name="Picture 7" descr="lecture-5-ip-security-30-728.jpg"/>
          <p:cNvPicPr>
            <a:picLocks noChangeAspect="1"/>
          </p:cNvPicPr>
          <p:nvPr/>
        </p:nvPicPr>
        <p:blipFill>
          <a:blip r:embed="rId4"/>
          <a:stretch>
            <a:fillRect/>
          </a:stretch>
        </p:blipFill>
        <p:spPr>
          <a:xfrm>
            <a:off x="6157913" y="4032250"/>
            <a:ext cx="5321300" cy="2304535"/>
          </a:xfrm>
          <a:prstGeom prst="rect">
            <a:avLst/>
          </a:prstGeom>
        </p:spPr>
      </p:pic>
    </p:spTree>
    <p:extLst>
      <p:ext uri="{BB962C8B-B14F-4D97-AF65-F5344CB8AC3E}">
        <p14:creationId xmlns:p14="http://schemas.microsoft.com/office/powerpoint/2010/main" val="374338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Public-Key Algorithms</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Originally encryption and decryption keys were the same</a:t>
            </a:r>
            <a:endParaRPr lang="en-US"/>
          </a:p>
          <a:p>
            <a:r>
              <a:rPr lang="EN-US" err="1"/>
              <a:t>Diffie</a:t>
            </a:r>
            <a:r>
              <a:rPr lang="EN-US"/>
              <a:t> and Hellman created a new cryptosystem</a:t>
            </a:r>
            <a:endParaRPr lang="en-US"/>
          </a:p>
          <a:p>
            <a:pPr lvl="1"/>
            <a:r>
              <a:rPr lang="EN-US"/>
              <a:t> D(E(P)) = P</a:t>
            </a:r>
            <a:endParaRPr lang="en-US"/>
          </a:p>
          <a:p>
            <a:pPr lvl="1"/>
            <a:r>
              <a:rPr lang="EN-US"/>
              <a:t> It is exceedingly difficult to deduce D from E</a:t>
            </a:r>
            <a:endParaRPr lang="en-US"/>
          </a:p>
          <a:p>
            <a:pPr lvl="1"/>
            <a:r>
              <a:rPr lang="EN-US"/>
              <a:t> E cannot be broken by a chosen plaintext</a:t>
            </a:r>
            <a:endParaRPr lang="en-US"/>
          </a:p>
          <a:p>
            <a:r>
              <a:rPr lang="EN-US"/>
              <a:t>Encryption algorithms are made public and decryption algorithms are private</a:t>
            </a:r>
            <a:endParaRPr lang="en-US"/>
          </a:p>
          <a:p>
            <a:r>
              <a:rPr lang="EN-US"/>
              <a:t>Send messages using recipients encryption algorithm</a:t>
            </a:r>
            <a:endParaRPr lang="en-US"/>
          </a:p>
          <a:p>
            <a:r>
              <a:rPr lang="EN-US"/>
              <a:t>Decrypt message using private key</a:t>
            </a:r>
            <a:endParaRPr lang="en-US"/>
          </a:p>
        </p:txBody>
      </p:sp>
    </p:spTree>
    <p:extLst>
      <p:ext uri="{BB962C8B-B14F-4D97-AF65-F5344CB8AC3E}">
        <p14:creationId xmlns:p14="http://schemas.microsoft.com/office/powerpoint/2010/main" val="1284210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7950" y="-209550"/>
            <a:ext cx="6873240" cy="1600200"/>
          </a:xfrm>
        </p:spPr>
        <p:txBody>
          <a:bodyPr>
            <a:normAutofit/>
          </a:bodyPr>
          <a:lstStyle/>
          <a:p>
            <a:r>
              <a:rPr lang="EN-US" sz="3600"/>
              <a:t>Firewalls</a:t>
            </a:r>
          </a:p>
        </p:txBody>
      </p:sp>
      <p:sp>
        <p:nvSpPr>
          <p:cNvPr id="4" name="Text Placeholder 3"/>
          <p:cNvSpPr>
            <a:spLocks noGrp="1"/>
          </p:cNvSpPr>
          <p:nvPr>
            <p:ph type="body" sz="half" idx="2"/>
          </p:nvPr>
        </p:nvSpPr>
        <p:spPr>
          <a:xfrm>
            <a:off x="742950" y="1876425"/>
            <a:ext cx="6873240" cy="3094485"/>
          </a:xfrm>
        </p:spPr>
        <p:txBody>
          <a:bodyPr vert="horz" lIns="91440" tIns="45720" rIns="91440" bIns="45720" rtlCol="0" anchor="t">
            <a:normAutofit/>
          </a:bodyPr>
          <a:lstStyle/>
          <a:p>
            <a:pPr marL="342900" indent="-342900">
              <a:buFont typeface="Arial" panose="020B0604020202020204" pitchFamily="34" charset="0"/>
              <a:buChar char="•"/>
            </a:pPr>
            <a:r>
              <a:rPr lang="EN-US" sz="2000"/>
              <a:t>Firewall is an internal software that designed to permit or deny network transmission based on a set of rules and it's usually used to protect networks from unauthorized access.</a:t>
            </a:r>
          </a:p>
          <a:p>
            <a:pPr marL="342900" indent="-342900">
              <a:buFont typeface="Arial" panose="020B0604020202020204" pitchFamily="34" charset="0"/>
              <a:buChar char="•"/>
            </a:pPr>
            <a:endParaRPr lang="EN-US" sz="2000"/>
          </a:p>
        </p:txBody>
      </p:sp>
      <p:pic>
        <p:nvPicPr>
          <p:cNvPr id="8" name="Picture 7" descr="Firewall_diagram.jpg"/>
          <p:cNvPicPr>
            <a:picLocks noChangeAspect="1"/>
          </p:cNvPicPr>
          <p:nvPr/>
        </p:nvPicPr>
        <p:blipFill>
          <a:blip r:embed="rId3"/>
          <a:stretch>
            <a:fillRect/>
          </a:stretch>
        </p:blipFill>
        <p:spPr>
          <a:xfrm>
            <a:off x="5172075" y="3009900"/>
            <a:ext cx="5110600" cy="2939677"/>
          </a:xfrm>
          <a:prstGeom prst="rect">
            <a:avLst/>
          </a:prstGeom>
        </p:spPr>
      </p:pic>
    </p:spTree>
    <p:extLst>
      <p:ext uri="{BB962C8B-B14F-4D97-AF65-F5344CB8AC3E}">
        <p14:creationId xmlns:p14="http://schemas.microsoft.com/office/powerpoint/2010/main" val="372653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913" y="352425"/>
            <a:ext cx="8610600" cy="1293028"/>
          </a:xfrm>
        </p:spPr>
        <p:txBody>
          <a:bodyPr/>
          <a:lstStyle/>
          <a:p>
            <a:r>
              <a:rPr lang="EN-US"/>
              <a:t>Type of firewall technique</a:t>
            </a:r>
          </a:p>
        </p:txBody>
      </p:sp>
      <p:sp>
        <p:nvSpPr>
          <p:cNvPr id="3" name="Content Placeholder 2"/>
          <p:cNvSpPr>
            <a:spLocks noGrp="1"/>
          </p:cNvSpPr>
          <p:nvPr>
            <p:ph idx="1"/>
          </p:nvPr>
        </p:nvSpPr>
        <p:spPr>
          <a:xfrm>
            <a:off x="685800" y="1733550"/>
            <a:ext cx="10820400" cy="4788080"/>
          </a:xfrm>
        </p:spPr>
        <p:txBody>
          <a:bodyPr vert="horz" lIns="91440" tIns="45720" rIns="91440" bIns="45720" rtlCol="0" anchor="t">
            <a:normAutofit/>
          </a:bodyPr>
          <a:lstStyle/>
          <a:p>
            <a:r>
              <a:rPr lang="EN-US"/>
              <a:t>Packet filter</a:t>
            </a:r>
          </a:p>
          <a:p>
            <a:pPr marL="0" indent="0">
              <a:buNone/>
            </a:pPr>
            <a:r>
              <a:rPr lang="EN-US"/>
              <a:t>   -Inspects each every incoming and outgoing packet in the network based on user-defined rules.</a:t>
            </a:r>
          </a:p>
          <a:p>
            <a:pPr marL="0" indent="0">
              <a:buNone/>
            </a:pPr>
            <a:r>
              <a:rPr lang="EN-US"/>
              <a:t>   -</a:t>
            </a:r>
            <a:r>
              <a:rPr lang="EN-US" err="1"/>
              <a:t>ie</a:t>
            </a:r>
            <a:r>
              <a:rPr lang="EN-US"/>
              <a:t>. Allowing or disallowing packets on the basis of the source IP address, destination port or protocol.</a:t>
            </a:r>
          </a:p>
          <a:p>
            <a:r>
              <a:rPr lang="EN-US"/>
              <a:t>Application-level gateway</a:t>
            </a:r>
          </a:p>
          <a:p>
            <a:pPr marL="0" indent="0">
              <a:buNone/>
            </a:pPr>
            <a:r>
              <a:rPr lang="EN-US"/>
              <a:t>   - works on all seven layers, an application firewall can filter higher layer protocols such as FTP, DNS, HTTP, TCP, UDP..</a:t>
            </a:r>
            <a:r>
              <a:rPr lang="EN-US" err="1"/>
              <a:t>ect</a:t>
            </a:r>
            <a:r>
              <a:rPr lang="EN-US"/>
              <a:t> </a:t>
            </a:r>
          </a:p>
          <a:p>
            <a:r>
              <a:rPr lang="EN-US" err="1"/>
              <a:t>Stateful</a:t>
            </a:r>
            <a:r>
              <a:rPr lang="EN-US"/>
              <a:t> firewall</a:t>
            </a:r>
          </a:p>
          <a:p>
            <a:pPr marL="0" indent="0">
              <a:buNone/>
            </a:pPr>
            <a:r>
              <a:rPr lang="EN-US"/>
              <a:t>   -</a:t>
            </a:r>
            <a:r>
              <a:rPr lang="EN-US" err="1"/>
              <a:t>stateful</a:t>
            </a:r>
            <a:r>
              <a:rPr lang="EN-US"/>
              <a:t> packet inspection as it maintains records of all connection passing through the firewall and is able to determine whether a packet is start of a new connection, existing connection or an invalid packet</a:t>
            </a:r>
          </a:p>
        </p:txBody>
      </p:sp>
    </p:spTree>
    <p:extLst>
      <p:ext uri="{BB962C8B-B14F-4D97-AF65-F5344CB8AC3E}">
        <p14:creationId xmlns:p14="http://schemas.microsoft.com/office/powerpoint/2010/main" val="273173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775" y="742950"/>
            <a:ext cx="8610600" cy="1293028"/>
          </a:xfrm>
        </p:spPr>
        <p:txBody>
          <a:bodyPr/>
          <a:lstStyle/>
          <a:p>
            <a:r>
              <a:rPr lang="EN-US"/>
              <a:t>Virtual Private Networks</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Before VPNs, companies leased physical lines from telecom companies to network multiple work sites, these networks were called </a:t>
            </a:r>
            <a:r>
              <a:rPr lang="EN-US" b="1"/>
              <a:t>private networks</a:t>
            </a:r>
            <a:endParaRPr lang="en-US" b="1"/>
          </a:p>
          <a:p>
            <a:pPr lvl="1"/>
            <a:r>
              <a:rPr lang="EN-US"/>
              <a:t>Very secure, must physically wiretap to breach security</a:t>
            </a:r>
            <a:endParaRPr lang="en-US"/>
          </a:p>
          <a:p>
            <a:pPr lvl="1"/>
            <a:r>
              <a:rPr lang="EN-US"/>
              <a:t>Unfortunately very expensive</a:t>
            </a:r>
            <a:endParaRPr lang="en-US"/>
          </a:p>
          <a:p>
            <a:r>
              <a:rPr lang="EN-US"/>
              <a:t>Advent of public networks and the Internet led to demand of moving traffic to public networks</a:t>
            </a:r>
            <a:endParaRPr lang="en-US"/>
          </a:p>
          <a:p>
            <a:pPr lvl="1"/>
            <a:r>
              <a:rPr lang="EN-US"/>
              <a:t>Demand answered with VPNs </a:t>
            </a:r>
            <a:endParaRPr lang="en-US"/>
          </a:p>
          <a:p>
            <a:pPr lvl="1"/>
            <a:r>
              <a:rPr lang="EN-US"/>
              <a:t>VPNs are "housed" virtually in public networks but have the desired properties of  physical private networks</a:t>
            </a:r>
            <a:endParaRPr lang="en-US"/>
          </a:p>
          <a:p>
            <a:pPr lvl="1"/>
            <a:endParaRPr lang="en-US"/>
          </a:p>
        </p:txBody>
      </p:sp>
    </p:spTree>
    <p:extLst>
      <p:ext uri="{BB962C8B-B14F-4D97-AF65-F5344CB8AC3E}">
        <p14:creationId xmlns:p14="http://schemas.microsoft.com/office/powerpoint/2010/main" val="147332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VPN continued</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Common approach to VPNs is to equip each destination with a firewall and construct tunnels through the Internet to other firewalls</a:t>
            </a:r>
            <a:endParaRPr lang="en-US"/>
          </a:p>
          <a:p>
            <a:pPr lvl="1"/>
            <a:r>
              <a:rPr lang="EN-US"/>
              <a:t>Very easy to set up new tunnels, in case of employee working from home or construction of new site</a:t>
            </a:r>
            <a:endParaRPr lang="en-US"/>
          </a:p>
          <a:p>
            <a:pPr lvl="1"/>
            <a:r>
              <a:rPr lang="EN-US"/>
              <a:t>Much more flexible overall than physical networks, but network topology is identical</a:t>
            </a:r>
            <a:endParaRPr lang="en-US"/>
          </a:p>
          <a:p>
            <a:pPr lvl="1"/>
            <a:r>
              <a:rPr lang="EN-US"/>
              <a:t>Many firewalls come standard with VPN capabilities</a:t>
            </a:r>
            <a:endParaRPr lang="en-US"/>
          </a:p>
          <a:p>
            <a:r>
              <a:rPr lang="EN-US"/>
              <a:t>Also possible to have ISP directly set up VPN  </a:t>
            </a:r>
            <a:endParaRPr lang="en-US"/>
          </a:p>
          <a:p>
            <a:pPr lvl="1"/>
            <a:r>
              <a:rPr lang="EN-US"/>
              <a:t>ISP uses MPLS to set up paths across the ISP network </a:t>
            </a:r>
            <a:endParaRPr lang="en-US"/>
          </a:p>
          <a:p>
            <a:pPr lvl="1"/>
            <a:r>
              <a:rPr lang="EN-US"/>
              <a:t>Keeps VPN traffic separate from public Internet traffic and allows ISP to guarantee certain amount of bandwidth or other quality of service</a:t>
            </a:r>
            <a:endParaRPr lang="en-US"/>
          </a:p>
          <a:p>
            <a:endParaRPr lang="en-US"/>
          </a:p>
        </p:txBody>
      </p:sp>
    </p:spTree>
    <p:extLst>
      <p:ext uri="{BB962C8B-B14F-4D97-AF65-F5344CB8AC3E}">
        <p14:creationId xmlns:p14="http://schemas.microsoft.com/office/powerpoint/2010/main" val="131935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VPN Continued</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sz="2000"/>
              <a:t>Each pair of firewalls must negotiate SA to exchange traffic </a:t>
            </a:r>
            <a:endParaRPr lang="en-US" sz="2000"/>
          </a:p>
          <a:p>
            <a:pPr lvl="1"/>
            <a:r>
              <a:rPr lang="EN-US"/>
              <a:t>IPsec tunneling can be use to aggregate all traffic between any two firewalls onto a single authenticated, encrypted SA </a:t>
            </a:r>
            <a:endParaRPr lang="en-US"/>
          </a:p>
          <a:p>
            <a:pPr lvl="1"/>
            <a:r>
              <a:rPr lang="EN-US"/>
              <a:t>Provides integrity control, secrecy, and good protection from traffic analysis </a:t>
            </a:r>
            <a:endParaRPr lang="en-US"/>
          </a:p>
          <a:p>
            <a:pPr lvl="1"/>
            <a:r>
              <a:rPr lang="EN-US"/>
              <a:t>Once SA is established, packets can travel through public networks unhindered, as routers see them as ordinary packets – the IPsec header does not affect forwarding process</a:t>
            </a:r>
            <a:endParaRPr lang="en-US"/>
          </a:p>
          <a:p>
            <a:pPr lvl="1"/>
            <a:r>
              <a:rPr lang="EN-US"/>
              <a:t>General idea is office – firewall – tunnel – firewall – office </a:t>
            </a:r>
            <a:endParaRPr lang="en-US"/>
          </a:p>
          <a:p>
            <a:r>
              <a:rPr lang="EN-US" sz="2000"/>
              <a:t>Key advantage of VPNs is that they do not hinder user software – most likely the only person to know that the network is virtual is the system admin or ISP</a:t>
            </a:r>
          </a:p>
        </p:txBody>
      </p:sp>
    </p:spTree>
    <p:extLst>
      <p:ext uri="{BB962C8B-B14F-4D97-AF65-F5344CB8AC3E}">
        <p14:creationId xmlns:p14="http://schemas.microsoft.com/office/powerpoint/2010/main" val="350513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425" y="714375"/>
            <a:ext cx="8610600" cy="1293028"/>
          </a:xfrm>
        </p:spPr>
        <p:txBody>
          <a:bodyPr/>
          <a:lstStyle/>
          <a:p>
            <a:r>
              <a:rPr lang="EN-US"/>
              <a:t>VPN CONTINUED</a:t>
            </a:r>
            <a:r>
              <a:rPr lang="EN-US">
                <a:solidFill>
                  <a:srgbClr val="000000"/>
                </a:solidFill>
              </a:rPr>
              <a:t> </a:t>
            </a:r>
            <a:endParaRPr lang="en-US"/>
          </a:p>
        </p:txBody>
      </p:sp>
      <p:pic>
        <p:nvPicPr>
          <p:cNvPr id="4" name="Content Placeholder 3" descr="hhcTMch.png"/>
          <p:cNvPicPr>
            <a:picLocks noGrp="1" noChangeAspect="1"/>
          </p:cNvPicPr>
          <p:nvPr>
            <p:ph idx="1"/>
          </p:nvPr>
        </p:nvPicPr>
        <p:blipFill>
          <a:blip r:embed="rId3"/>
          <a:stretch>
            <a:fillRect/>
          </a:stretch>
        </p:blipFill>
        <p:spPr>
          <a:xfrm>
            <a:off x="1362075" y="2085975"/>
            <a:ext cx="9473343" cy="3006386"/>
          </a:xfrm>
        </p:spPr>
      </p:pic>
      <p:sp>
        <p:nvSpPr>
          <p:cNvPr id="5" name="TextBox 4"/>
          <p:cNvSpPr txBox="1"/>
          <p:nvPr/>
        </p:nvSpPr>
        <p:spPr>
          <a:xfrm>
            <a:off x="671962" y="5381625"/>
            <a:ext cx="10864315" cy="369888"/>
          </a:xfrm>
          <a:prstGeom prst="rect">
            <a:avLst/>
          </a:prstGeom>
        </p:spPr>
        <p:txBody>
          <a:bodyPr rtlCol="0">
            <a:spAutoFit/>
          </a:bodyPr>
          <a:lstStyle/>
          <a:p>
            <a:pPr algn="ctr"/>
            <a:r>
              <a:rPr lang="EN-US"/>
              <a:t>Physical network on the left vs. VPN on the right – identical topology, different means</a:t>
            </a:r>
            <a:endParaRPr lang="en-US"/>
          </a:p>
        </p:txBody>
      </p:sp>
    </p:spTree>
    <p:extLst>
      <p:ext uri="{BB962C8B-B14F-4D97-AF65-F5344CB8AC3E}">
        <p14:creationId xmlns:p14="http://schemas.microsoft.com/office/powerpoint/2010/main" val="145125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Wireless Security</a:t>
            </a:r>
            <a:endParaRPr lang="en-US"/>
          </a:p>
        </p:txBody>
      </p:sp>
      <p:sp>
        <p:nvSpPr>
          <p:cNvPr id="3" name="Content Placeholder 2"/>
          <p:cNvSpPr>
            <a:spLocks noGrp="1"/>
          </p:cNvSpPr>
          <p:nvPr>
            <p:ph idx="1"/>
          </p:nvPr>
        </p:nvSpPr>
        <p:spPr>
          <a:xfrm>
            <a:off x="685800" y="2193925"/>
            <a:ext cx="10820400" cy="4347948"/>
          </a:xfrm>
        </p:spPr>
        <p:txBody>
          <a:bodyPr vert="horz" lIns="91440" tIns="45720" rIns="91440" bIns="45720" rtlCol="0" anchor="t">
            <a:normAutofit/>
          </a:bodyPr>
          <a:lstStyle/>
          <a:p>
            <a:r>
              <a:rPr lang="EN-US"/>
              <a:t>Logically secure networks are easy to design, difficult to put into place, especially if wireless networks come into play</a:t>
            </a:r>
            <a:endParaRPr lang="en-US"/>
          </a:p>
          <a:p>
            <a:pPr lvl="1"/>
            <a:r>
              <a:rPr lang="EN-US"/>
              <a:t>Company using VPNs to connect sites have secure inter-site traffic, but may not have secure on-site traffic</a:t>
            </a:r>
            <a:endParaRPr lang="en-US"/>
          </a:p>
          <a:p>
            <a:pPr lvl="1"/>
            <a:r>
              <a:rPr lang="EN-US"/>
              <a:t>Unsecured wireless network can be accessed by anyone, can then be used to track all traffic</a:t>
            </a:r>
            <a:endParaRPr lang="en-US"/>
          </a:p>
          <a:p>
            <a:pPr lvl="1"/>
            <a:r>
              <a:rPr lang="EN-US"/>
              <a:t>Often an issue of ease of use – many devices work out of the box as soon as power is supplied, without any default security</a:t>
            </a:r>
            <a:endParaRPr lang="en-US"/>
          </a:p>
          <a:p>
            <a:r>
              <a:rPr lang="EN-US"/>
              <a:t>802.11 standard (also known as </a:t>
            </a:r>
            <a:r>
              <a:rPr lang="EN-US" err="1"/>
              <a:t>WiFi</a:t>
            </a:r>
            <a:r>
              <a:rPr lang="EN-US"/>
              <a:t> Protected Access 2) prescribes data-link level security to prevent wireless nodes from reading or interfering with traffic between other nodes</a:t>
            </a:r>
            <a:endParaRPr lang="en-US"/>
          </a:p>
          <a:p>
            <a:pPr lvl="1"/>
            <a:r>
              <a:rPr lang="EN-US"/>
              <a:t>WPA2 has replaced WEP, which is very easy and simple to compromise due to poor encryption practices</a:t>
            </a:r>
            <a:endParaRPr lang="en-US"/>
          </a:p>
        </p:txBody>
      </p:sp>
    </p:spTree>
    <p:extLst>
      <p:ext uri="{BB962C8B-B14F-4D97-AF65-F5344CB8AC3E}">
        <p14:creationId xmlns:p14="http://schemas.microsoft.com/office/powerpoint/2010/main" val="3244261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Wireless security – 802.11</a:t>
            </a:r>
            <a:endParaRPr lang="en-US"/>
          </a:p>
        </p:txBody>
      </p:sp>
      <p:sp>
        <p:nvSpPr>
          <p:cNvPr id="3" name="Content Placeholder 2"/>
          <p:cNvSpPr>
            <a:spLocks noGrp="1"/>
          </p:cNvSpPr>
          <p:nvPr>
            <p:ph idx="1"/>
          </p:nvPr>
        </p:nvSpPr>
        <p:spPr>
          <a:xfrm>
            <a:off x="685800" y="2193925"/>
            <a:ext cx="10820419" cy="4471988"/>
          </a:xfrm>
        </p:spPr>
        <p:txBody>
          <a:bodyPr vert="horz" lIns="91440" tIns="45720" rIns="91440" bIns="45720" rtlCol="0" anchor="t">
            <a:normAutofit/>
          </a:bodyPr>
          <a:lstStyle/>
          <a:p>
            <a:r>
              <a:rPr lang="EN-US"/>
              <a:t>WPA2 is used commonly in both corporate and residential settings</a:t>
            </a:r>
            <a:endParaRPr lang="en-US"/>
          </a:p>
          <a:p>
            <a:pPr lvl="1"/>
            <a:r>
              <a:rPr lang="EN-US"/>
              <a:t>As such, it can be used both with and without an authentication server</a:t>
            </a:r>
            <a:endParaRPr lang="en-US"/>
          </a:p>
          <a:p>
            <a:r>
              <a:rPr lang="EN-US"/>
              <a:t>Corporate settings will have an authentication server, containing a database of valid login information, set up to clear clients for network access</a:t>
            </a:r>
            <a:endParaRPr lang="en-US"/>
          </a:p>
          <a:p>
            <a:pPr lvl="1"/>
            <a:r>
              <a:rPr lang="EN-US"/>
              <a:t>Standard protocols are 802.1X and Extensible Authentication protocol</a:t>
            </a:r>
            <a:endParaRPr lang="en-US"/>
          </a:p>
          <a:p>
            <a:pPr lvl="2"/>
            <a:r>
              <a:rPr lang="EN-US"/>
              <a:t>802.1X observes client to server communication, while EAP acts more like a middleman</a:t>
            </a:r>
            <a:endParaRPr lang="en-US"/>
          </a:p>
          <a:p>
            <a:pPr lvl="1"/>
            <a:r>
              <a:rPr lang="EN-US"/>
              <a:t>Each client has totally unique encryption key to keep other clients from viewing their traffic</a:t>
            </a:r>
            <a:endParaRPr lang="en-US"/>
          </a:p>
          <a:p>
            <a:r>
              <a:rPr lang="EN-US"/>
              <a:t>Home settings will have a single password to authenticate clients wishing to access the network, making connection simpler but less secure</a:t>
            </a:r>
            <a:endParaRPr lang="en-US"/>
          </a:p>
          <a:p>
            <a:pPr lvl="1"/>
            <a:r>
              <a:rPr lang="EN-US"/>
              <a:t>Each client still has a different encryption key, but they are often derivatives of each other, making them inherently less secure</a:t>
            </a:r>
            <a:endParaRPr lang="en-US"/>
          </a:p>
          <a:p>
            <a:pPr lvl="1"/>
            <a:endParaRPr lang="en-US"/>
          </a:p>
        </p:txBody>
      </p:sp>
    </p:spTree>
    <p:extLst>
      <p:ext uri="{BB962C8B-B14F-4D97-AF65-F5344CB8AC3E}">
        <p14:creationId xmlns:p14="http://schemas.microsoft.com/office/powerpoint/2010/main" val="1626029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802.11 continued</a:t>
            </a:r>
          </a:p>
        </p:txBody>
      </p:sp>
      <p:sp>
        <p:nvSpPr>
          <p:cNvPr id="3" name="Content Placeholder 2"/>
          <p:cNvSpPr>
            <a:spLocks noGrp="1"/>
          </p:cNvSpPr>
          <p:nvPr>
            <p:ph idx="1"/>
          </p:nvPr>
        </p:nvSpPr>
        <p:spPr>
          <a:xfrm>
            <a:off x="685800" y="2193925"/>
            <a:ext cx="11374438" cy="4609564"/>
          </a:xfrm>
        </p:spPr>
        <p:txBody>
          <a:bodyPr vert="horz" lIns="91440" tIns="45720" rIns="91440" bIns="45720" rtlCol="0" anchor="t">
            <a:normAutofit lnSpcReduction="10000"/>
          </a:bodyPr>
          <a:lstStyle/>
          <a:p>
            <a:r>
              <a:rPr lang="EN-US"/>
              <a:t>Encryption keys are provided during the authentication handshake</a:t>
            </a:r>
            <a:endParaRPr lang="en-US"/>
          </a:p>
          <a:p>
            <a:pPr lvl="1"/>
            <a:r>
              <a:rPr lang="EN-US"/>
              <a:t>Once the client connects to the network and authenticates by password or server authentication, the password is used to derive a master key</a:t>
            </a:r>
            <a:endParaRPr lang="en-US"/>
          </a:p>
          <a:p>
            <a:pPr lvl="1"/>
            <a:r>
              <a:rPr lang="EN-US"/>
              <a:t>The master key is not used for encryption; instead, a session key is then computed to hide the master key from observation and keep keys unique across sessions</a:t>
            </a:r>
            <a:endParaRPr lang="en-US"/>
          </a:p>
          <a:p>
            <a:r>
              <a:rPr lang="EN-US"/>
              <a:t>To compute the session key, the access point sends a random </a:t>
            </a:r>
            <a:r>
              <a:rPr lang="EN-US" b="1"/>
              <a:t>nonce </a:t>
            </a:r>
            <a:r>
              <a:rPr lang="EN-US"/>
              <a:t>(number used once). The client picks its own nonce as well. Then, both </a:t>
            </a:r>
            <a:r>
              <a:rPr lang="EN-US" err="1"/>
              <a:t>nonces</a:t>
            </a:r>
            <a:r>
              <a:rPr lang="EN-US"/>
              <a:t>, the MAC addresses of both the client and the AP, and the master key are used to compute a session key.</a:t>
            </a:r>
            <a:endParaRPr lang="en-US"/>
          </a:p>
          <a:p>
            <a:pPr lvl="1"/>
            <a:r>
              <a:rPr lang="EN-US"/>
              <a:t>The AP does not receive this information, so the client sends its unique nonce to allow the AP to compute the same key. </a:t>
            </a:r>
            <a:endParaRPr lang="en-US"/>
          </a:p>
          <a:p>
            <a:pPr lvl="1"/>
            <a:r>
              <a:rPr lang="EN-US" err="1"/>
              <a:t>Nonces</a:t>
            </a:r>
            <a:r>
              <a:rPr lang="EN-US"/>
              <a:t> are fine to send unsecured, since the session key cannot be derived without both MAC addresses and the master key.</a:t>
            </a:r>
            <a:endParaRPr lang="en-US"/>
          </a:p>
          <a:p>
            <a:pPr lvl="1"/>
            <a:r>
              <a:rPr lang="EN-US"/>
              <a:t>In the last message from AP to client, the AP sends a group key to allow the AP to broadcast traffic just once to all connected clients</a:t>
            </a:r>
          </a:p>
        </p:txBody>
      </p:sp>
    </p:spTree>
    <p:extLst>
      <p:ext uri="{BB962C8B-B14F-4D97-AF65-F5344CB8AC3E}">
        <p14:creationId xmlns:p14="http://schemas.microsoft.com/office/powerpoint/2010/main" val="138411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802.11 continued</a:t>
            </a:r>
          </a:p>
        </p:txBody>
      </p:sp>
      <p:sp>
        <p:nvSpPr>
          <p:cNvPr id="3" name="Content Placeholder 2"/>
          <p:cNvSpPr>
            <a:spLocks noGrp="1"/>
          </p:cNvSpPr>
          <p:nvPr>
            <p:ph idx="1"/>
          </p:nvPr>
        </p:nvSpPr>
        <p:spPr/>
        <p:txBody>
          <a:bodyPr vert="horz" lIns="91440" tIns="45720" rIns="91440" bIns="45720" rtlCol="0" anchor="t">
            <a:normAutofit/>
          </a:bodyPr>
          <a:lstStyle/>
          <a:p>
            <a:r>
              <a:rPr lang="EN-US"/>
              <a:t>Main protocol to manage traffic confidentiality is CCMP, or </a:t>
            </a:r>
            <a:r>
              <a:rPr lang="EN-US" b="1"/>
              <a:t>C</a:t>
            </a:r>
            <a:r>
              <a:rPr lang="EN-US"/>
              <a:t>ounter mode with </a:t>
            </a:r>
            <a:r>
              <a:rPr lang="EN-US" b="1"/>
              <a:t>C</a:t>
            </a:r>
            <a:r>
              <a:rPr lang="EN-US"/>
              <a:t>ipher block chaining</a:t>
            </a:r>
            <a:r>
              <a:rPr lang="EN-US" b="1"/>
              <a:t> M</a:t>
            </a:r>
            <a:r>
              <a:rPr lang="EN-US"/>
              <a:t>essage authentication code </a:t>
            </a:r>
            <a:r>
              <a:rPr lang="EN-US" b="1"/>
              <a:t>P</a:t>
            </a:r>
            <a:r>
              <a:rPr lang="EN-US"/>
              <a:t>rotocol.</a:t>
            </a:r>
            <a:endParaRPr lang="en-US"/>
          </a:p>
          <a:p>
            <a:pPr lvl="1"/>
            <a:r>
              <a:rPr lang="EN-US"/>
              <a:t>CCMP uses AES encryption with 128-bit keys, obtained from session keys</a:t>
            </a:r>
            <a:endParaRPr lang="en-US"/>
          </a:p>
          <a:p>
            <a:pPr lvl="1"/>
            <a:r>
              <a:rPr lang="EN-US"/>
              <a:t>Messages are encrypted in counter mode, mixing a random counter into the encryption</a:t>
            </a:r>
            <a:endParaRPr lang="en-US"/>
          </a:p>
          <a:p>
            <a:pPr lvl="1"/>
            <a:r>
              <a:rPr lang="EN-US"/>
              <a:t>Fields are encrypted with cipher block chaining and last 128-bit block is kept as the </a:t>
            </a:r>
            <a:r>
              <a:rPr lang="EN-US" b="1"/>
              <a:t>Message Integrity Check.</a:t>
            </a:r>
            <a:endParaRPr lang="en-US" b="1"/>
          </a:p>
          <a:p>
            <a:pPr lvl="1"/>
            <a:r>
              <a:rPr lang="EN-US"/>
              <a:t>Both the client and AP can decrypt these messages with their keys.</a:t>
            </a:r>
            <a:endParaRPr lang="en-US"/>
          </a:p>
        </p:txBody>
      </p:sp>
    </p:spTree>
    <p:extLst>
      <p:ext uri="{BB962C8B-B14F-4D97-AF65-F5344CB8AC3E}">
        <p14:creationId xmlns:p14="http://schemas.microsoft.com/office/powerpoint/2010/main" val="222991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RSA</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Named after inventors (</a:t>
            </a:r>
            <a:r>
              <a:rPr lang="EN-US" err="1"/>
              <a:t>Rivest</a:t>
            </a:r>
            <a:r>
              <a:rPr lang="EN-US"/>
              <a:t>, Shamir, </a:t>
            </a:r>
            <a:r>
              <a:rPr lang="EN-US" err="1"/>
              <a:t>Adleman</a:t>
            </a:r>
            <a:r>
              <a:rPr lang="EN-US"/>
              <a:t>)</a:t>
            </a:r>
            <a:endParaRPr lang="en-US"/>
          </a:p>
          <a:p>
            <a:r>
              <a:rPr lang="EN-US"/>
              <a:t>Not broken in over 30 years</a:t>
            </a:r>
            <a:endParaRPr lang="en-US"/>
          </a:p>
          <a:p>
            <a:r>
              <a:rPr lang="EN-US"/>
              <a:t>Requires that the key be at least 1024 bits</a:t>
            </a:r>
            <a:endParaRPr lang="en-US"/>
          </a:p>
          <a:p>
            <a:r>
              <a:rPr lang="EN-US"/>
              <a:t>Initial parameters</a:t>
            </a:r>
            <a:endParaRPr lang="en-US"/>
          </a:p>
          <a:p>
            <a:pPr lvl="1"/>
            <a:r>
              <a:rPr lang="EN-US"/>
              <a:t>Choose two large primes, </a:t>
            </a:r>
            <a:r>
              <a:rPr lang="EN-US" i="1"/>
              <a:t>p </a:t>
            </a:r>
            <a:r>
              <a:rPr lang="EN-US"/>
              <a:t>and </a:t>
            </a:r>
            <a:r>
              <a:rPr lang="EN-US" i="1"/>
              <a:t>q </a:t>
            </a:r>
            <a:r>
              <a:rPr lang="EN-US"/>
              <a:t>(1024 bits)</a:t>
            </a:r>
            <a:endParaRPr lang="en-US"/>
          </a:p>
          <a:p>
            <a:pPr lvl="1"/>
            <a:r>
              <a:rPr lang="EN-US"/>
              <a:t>Compute </a:t>
            </a:r>
            <a:r>
              <a:rPr lang="EN-US" i="1"/>
              <a:t>n = p x q</a:t>
            </a:r>
            <a:r>
              <a:rPr lang="EN-US"/>
              <a:t> and </a:t>
            </a:r>
            <a:r>
              <a:rPr lang="EN-US" i="1"/>
              <a:t>z = (p-1) x (q –1)</a:t>
            </a:r>
            <a:endParaRPr lang="en-US" i="1"/>
          </a:p>
          <a:p>
            <a:pPr lvl="1"/>
            <a:r>
              <a:rPr lang="EN-US"/>
              <a:t>Choose a number relatively prime to </a:t>
            </a:r>
            <a:r>
              <a:rPr lang="EN-US" i="1"/>
              <a:t>z </a:t>
            </a:r>
            <a:r>
              <a:rPr lang="EN-US"/>
              <a:t>and call it </a:t>
            </a:r>
            <a:r>
              <a:rPr lang="EN-US" i="1"/>
              <a:t>d</a:t>
            </a:r>
            <a:endParaRPr lang="en-US" i="1"/>
          </a:p>
          <a:p>
            <a:pPr lvl="1"/>
            <a:r>
              <a:rPr lang="EN-US"/>
              <a:t>Find e such that</a:t>
            </a:r>
            <a:r>
              <a:rPr lang="EN-US" i="1"/>
              <a:t> e x d</a:t>
            </a:r>
            <a:r>
              <a:rPr lang="EN-US"/>
              <a:t> = 1 mod </a:t>
            </a:r>
            <a:r>
              <a:rPr lang="EN-US" i="1"/>
              <a:t>z</a:t>
            </a:r>
            <a:endParaRPr lang="en-US" i="1"/>
          </a:p>
          <a:p>
            <a:endParaRPr lang="en-US" i="1"/>
          </a:p>
        </p:txBody>
      </p:sp>
    </p:spTree>
    <p:extLst>
      <p:ext uri="{BB962C8B-B14F-4D97-AF65-F5344CB8AC3E}">
        <p14:creationId xmlns:p14="http://schemas.microsoft.com/office/powerpoint/2010/main" val="2754493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Bluetooth Security</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Much shorter range than 802.11, so much harder to inconspicuously infiltrate, but still insecure</a:t>
            </a:r>
            <a:endParaRPr lang="en-US"/>
          </a:p>
          <a:p>
            <a:pPr lvl="1"/>
            <a:r>
              <a:rPr lang="EN-US"/>
              <a:t>For instance, an unsecured Bluetooth keyboard could broadcast keypresses to any listening device, effectively keylogging itself, or documents can be intercepted on the way to a Bluetooth printer</a:t>
            </a:r>
            <a:endParaRPr lang="en-US"/>
          </a:p>
          <a:p>
            <a:r>
              <a:rPr lang="EN-US"/>
              <a:t>Luckily, Bluetooth 2.1 and later has four security modes, ranging from unsecured to full data encryption</a:t>
            </a:r>
            <a:endParaRPr lang="en-US"/>
          </a:p>
          <a:p>
            <a:pPr lvl="1"/>
            <a:r>
              <a:rPr lang="EN-US"/>
              <a:t>Older Bluetooth devices often had hardware-coded passkeys, often hardcoded to predictable values of four digits or less, allowing only for 10^4 permutations</a:t>
            </a:r>
            <a:endParaRPr lang="en-US"/>
          </a:p>
          <a:p>
            <a:pPr lvl="1"/>
            <a:r>
              <a:rPr lang="EN-US"/>
              <a:t>Simple 2.1 pairings allow for random 6 digit keys, which are still far from secure</a:t>
            </a:r>
            <a:endParaRPr lang="en-US"/>
          </a:p>
        </p:txBody>
      </p:sp>
    </p:spTree>
    <p:extLst>
      <p:ext uri="{BB962C8B-B14F-4D97-AF65-F5344CB8AC3E}">
        <p14:creationId xmlns:p14="http://schemas.microsoft.com/office/powerpoint/2010/main" val="414971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Bluetooth Continued</a:t>
            </a:r>
            <a:endParaRPr lang="en-US"/>
          </a:p>
        </p:txBody>
      </p:sp>
      <p:sp>
        <p:nvSpPr>
          <p:cNvPr id="3" name="Content Placeholder 2"/>
          <p:cNvSpPr>
            <a:spLocks noGrp="1"/>
          </p:cNvSpPr>
          <p:nvPr>
            <p:ph idx="1"/>
          </p:nvPr>
        </p:nvSpPr>
        <p:spPr>
          <a:xfrm>
            <a:off x="685800" y="2193925"/>
            <a:ext cx="10820400" cy="4363360"/>
          </a:xfrm>
        </p:spPr>
        <p:txBody>
          <a:bodyPr vert="horz" lIns="91440" tIns="45720" rIns="91440" bIns="45720" rtlCol="0" anchor="t">
            <a:normAutofit/>
          </a:bodyPr>
          <a:lstStyle/>
          <a:p>
            <a:r>
              <a:rPr lang="EN-US"/>
              <a:t>To establish a channel, the slave and master each check to see if the other knows the passkey; if so, they will negotiate over channel security (encrypted, integrity controlled, or both)</a:t>
            </a:r>
            <a:endParaRPr lang="en-US"/>
          </a:p>
          <a:p>
            <a:pPr lvl="1"/>
            <a:r>
              <a:rPr lang="EN-US"/>
              <a:t>They will then select a 128-bit session key, some of which may be public for legal reasons</a:t>
            </a:r>
            <a:endParaRPr lang="en-US"/>
          </a:p>
          <a:p>
            <a:pPr lvl="1"/>
            <a:r>
              <a:rPr lang="EN-US"/>
              <a:t>Encryption uses E0, integrity uses SAFER+, both of which are traditional block ciphers</a:t>
            </a:r>
            <a:endParaRPr lang="en-US"/>
          </a:p>
          <a:p>
            <a:pPr lvl="2"/>
            <a:r>
              <a:rPr lang="EN-US"/>
              <a:t>Bluetooth was finalized before AES was established</a:t>
            </a:r>
            <a:endParaRPr lang="en-US"/>
          </a:p>
          <a:p>
            <a:pPr lvl="2"/>
            <a:r>
              <a:rPr lang="EN-US"/>
              <a:t>E0 may have fatal weaknesses, but as of now remains unbroken</a:t>
            </a:r>
            <a:endParaRPr lang="en-US"/>
          </a:p>
          <a:p>
            <a:r>
              <a:rPr lang="EN-US"/>
              <a:t>Most glaring security issue is Bluetooth only authenticates devices, hence a stolen device may allow for breaching of security</a:t>
            </a:r>
            <a:endParaRPr lang="en-US"/>
          </a:p>
          <a:p>
            <a:pPr lvl="1"/>
            <a:r>
              <a:rPr lang="EN-US"/>
              <a:t>However, many important applications have some sort of authentication of their own, such as a PIN code</a:t>
            </a:r>
            <a:endParaRPr lang="en-US"/>
          </a:p>
          <a:p>
            <a:endParaRPr lang="en-US"/>
          </a:p>
        </p:txBody>
      </p:sp>
    </p:spTree>
    <p:extLst>
      <p:ext uri="{BB962C8B-B14F-4D97-AF65-F5344CB8AC3E}">
        <p14:creationId xmlns:p14="http://schemas.microsoft.com/office/powerpoint/2010/main" val="1197295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Signatures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t>Digital Signatures are usually used to authenticate many legal, financial, and other documents.</a:t>
            </a:r>
          </a:p>
          <a:p>
            <a:pPr marL="0" indent="0">
              <a:buNone/>
            </a:pPr>
            <a:endParaRPr lang="EN-US"/>
          </a:p>
          <a:p>
            <a:pPr marL="0" indent="0">
              <a:buNone/>
            </a:pPr>
            <a:r>
              <a:rPr lang="EN-US"/>
              <a:t>A party must send a document to another party while meeting certain criteria: </a:t>
            </a:r>
          </a:p>
          <a:p>
            <a:pPr marL="457200" indent="-457200">
              <a:buFont typeface="+mj-lt"/>
              <a:buAutoNum type="arabicPeriod"/>
            </a:pPr>
            <a:r>
              <a:rPr lang="EN-US">
                <a:latin typeface="Arial"/>
              </a:rPr>
              <a:t>Receiver</a:t>
            </a:r>
            <a:r>
              <a:rPr lang="EN-US">
                <a:solidFill>
                  <a:srgbClr val="FFFFFF"/>
                </a:solidFill>
                <a:latin typeface="Arial"/>
              </a:rPr>
              <a:t> can verify claimed identity of sender</a:t>
            </a:r>
          </a:p>
          <a:p>
            <a:pPr marL="457200" indent="-457200">
              <a:buFont typeface="+mj-lt"/>
              <a:buAutoNum type="arabicPeriod"/>
            </a:pPr>
            <a:r>
              <a:rPr lang="EN-US">
                <a:latin typeface="Arial"/>
              </a:rPr>
              <a:t>Sender cannot later repudiate contents of message.</a:t>
            </a:r>
          </a:p>
          <a:p>
            <a:pPr marL="457200" indent="-457200">
              <a:buFont typeface="+mj-lt"/>
              <a:buAutoNum type="arabicPeriod"/>
            </a:pPr>
            <a:r>
              <a:rPr lang="EN-US">
                <a:solidFill>
                  <a:srgbClr val="FFFFFF"/>
                </a:solidFill>
                <a:latin typeface="Arial"/>
              </a:rPr>
              <a:t>Receiver cannot have altered the message himself.</a:t>
            </a:r>
          </a:p>
          <a:p>
            <a:pPr marL="457200" indent="-457200">
              <a:buFont typeface="+mj-lt"/>
              <a:buAutoNum type="arabicPeriod"/>
            </a:pPr>
            <a:endParaRPr lang="EN-US"/>
          </a:p>
        </p:txBody>
      </p:sp>
    </p:spTree>
    <p:extLst>
      <p:ext uri="{BB962C8B-B14F-4D97-AF65-F5344CB8AC3E}">
        <p14:creationId xmlns:p14="http://schemas.microsoft.com/office/powerpoint/2010/main" val="3381056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Signatures (continued)</a:t>
            </a:r>
          </a:p>
        </p:txBody>
      </p:sp>
      <p:sp>
        <p:nvSpPr>
          <p:cNvPr id="3" name="Content Placeholder 2"/>
          <p:cNvSpPr>
            <a:spLocks noGrp="1"/>
          </p:cNvSpPr>
          <p:nvPr>
            <p:ph idx="1"/>
          </p:nvPr>
        </p:nvSpPr>
        <p:spPr/>
        <p:txBody>
          <a:bodyPr vert="horz" lIns="91440" tIns="45720" rIns="91440" bIns="45720" rtlCol="0" anchor="t">
            <a:normAutofit/>
          </a:bodyPr>
          <a:lstStyle/>
          <a:p>
            <a:r>
              <a:rPr lang="EN-US"/>
              <a:t>The main goal of a signature is to prove that a message/document is originated by the correct user.</a:t>
            </a:r>
          </a:p>
          <a:p>
            <a:endParaRPr lang="EN-US"/>
          </a:p>
          <a:p>
            <a:r>
              <a:rPr lang="EN-US"/>
              <a:t>   Symmetric Key: </a:t>
            </a:r>
          </a:p>
          <a:p>
            <a:pPr lvl="1"/>
            <a:r>
              <a:rPr lang="EN-US"/>
              <a:t>Users with allowed access would share a secret key(best if face to face).</a:t>
            </a:r>
          </a:p>
          <a:p>
            <a:pPr lvl="1"/>
            <a:r>
              <a:rPr lang="EN-US"/>
              <a:t>The receiver/receivers would verify the message with the shared secret key.</a:t>
            </a:r>
          </a:p>
          <a:p>
            <a:pPr lvl="1"/>
            <a:endParaRPr lang="EN-US"/>
          </a:p>
          <a:p>
            <a:pPr lvl="1"/>
            <a:r>
              <a:rPr lang="EN-US"/>
              <a:t>Public key:</a:t>
            </a:r>
          </a:p>
          <a:p>
            <a:pPr marL="457200" lvl="1" indent="0">
              <a:buNone/>
            </a:pPr>
            <a:r>
              <a:rPr lang="EN-US"/>
              <a:t>   Users share a public key but not a private key.</a:t>
            </a:r>
          </a:p>
          <a:p>
            <a:pPr marL="457200" lvl="1" indent="0">
              <a:buNone/>
            </a:pPr>
            <a:r>
              <a:rPr lang="EN-US"/>
              <a:t>  </a:t>
            </a:r>
          </a:p>
          <a:p>
            <a:pPr lvl="1"/>
            <a:endParaRPr lang="EN-US"/>
          </a:p>
          <a:p>
            <a:endParaRPr lang="EN-US"/>
          </a:p>
          <a:p>
            <a:endParaRPr lang="EN-US"/>
          </a:p>
        </p:txBody>
      </p:sp>
    </p:spTree>
    <p:extLst>
      <p:ext uri="{BB962C8B-B14F-4D97-AF65-F5344CB8AC3E}">
        <p14:creationId xmlns:p14="http://schemas.microsoft.com/office/powerpoint/2010/main" val="247694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Signatures (continued)</a:t>
            </a:r>
          </a:p>
        </p:txBody>
      </p:sp>
      <p:sp>
        <p:nvSpPr>
          <p:cNvPr id="7" name="Content Placeholder 6"/>
          <p:cNvSpPr>
            <a:spLocks noGrp="1"/>
          </p:cNvSpPr>
          <p:nvPr>
            <p:ph idx="1"/>
          </p:nvPr>
        </p:nvSpPr>
        <p:spPr/>
        <p:txBody>
          <a:bodyPr vert="horz" lIns="91440" tIns="45720" rIns="91440" bIns="45720" rtlCol="0" anchor="t">
            <a:normAutofit/>
          </a:bodyPr>
          <a:lstStyle/>
          <a:p>
            <a:r>
              <a:rPr lang="EN-US"/>
              <a:t>Public Key Signatures:</a:t>
            </a:r>
          </a:p>
          <a:p>
            <a:endParaRPr lang="EN-US"/>
          </a:p>
          <a:p>
            <a:pPr lvl="1"/>
            <a:r>
              <a:rPr lang="EN-US"/>
              <a:t>Signing:</a:t>
            </a:r>
          </a:p>
          <a:p>
            <a:pPr lvl="2"/>
            <a:r>
              <a:rPr lang="EN-US"/>
              <a:t>User signs a message by encrypting the message with his/her own private key</a:t>
            </a:r>
          </a:p>
          <a:p>
            <a:pPr lvl="2"/>
            <a:r>
              <a:rPr lang="EN-US"/>
              <a:t>User attaches a signature to the message/document.</a:t>
            </a:r>
          </a:p>
          <a:p>
            <a:pPr lvl="2"/>
            <a:endParaRPr lang="en-US"/>
          </a:p>
          <a:p>
            <a:pPr lvl="1"/>
            <a:r>
              <a:rPr lang="EN-US"/>
              <a:t>Verification:</a:t>
            </a:r>
          </a:p>
          <a:p>
            <a:pPr lvl="2"/>
            <a:r>
              <a:rPr lang="EN-US"/>
              <a:t>User verifies a message by decrypting the signature with the signer's public key</a:t>
            </a:r>
          </a:p>
          <a:p>
            <a:pPr lvl="2"/>
            <a:r>
              <a:rPr lang="EN-US"/>
              <a:t>User can then verify the message received if the message received is identical to the message decrypted. </a:t>
            </a:r>
          </a:p>
          <a:p>
            <a:pPr lvl="1"/>
            <a:endParaRPr lang="en-US"/>
          </a:p>
          <a:p>
            <a:pPr lvl="2"/>
            <a:endParaRPr lang="en-US"/>
          </a:p>
          <a:p>
            <a:pPr marL="914400" lvl="2" indent="0">
              <a:buNone/>
            </a:pPr>
            <a:endParaRPr lang="en-US"/>
          </a:p>
          <a:p>
            <a:endParaRPr lang="en-US"/>
          </a:p>
          <a:p>
            <a:pPr marL="457200" lvl="1"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6954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RSA Continued</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Divide the plaintext into blocks, </a:t>
            </a:r>
            <a:r>
              <a:rPr lang="EN-US" i="1"/>
              <a:t>P,</a:t>
            </a:r>
            <a:r>
              <a:rPr lang="EN-US"/>
              <a:t> such that 0 &lt;= P &lt; n</a:t>
            </a:r>
            <a:endParaRPr lang="en-US"/>
          </a:p>
          <a:p>
            <a:pPr lvl="1"/>
            <a:r>
              <a:rPr lang="EN-US" sz="1800"/>
              <a:t>Plaintext will be grouped in blocks of k bits, where k is the largest integer for which 2^k &lt; n is true</a:t>
            </a:r>
            <a:endParaRPr lang="en-US" sz="1800"/>
          </a:p>
          <a:p>
            <a:r>
              <a:rPr lang="EN-US" sz="2000"/>
              <a:t>To encrypt compute C = </a:t>
            </a:r>
            <a:r>
              <a:rPr lang="EN-US" sz="2000" err="1"/>
              <a:t>P^e</a:t>
            </a:r>
            <a:r>
              <a:rPr lang="EN-US" sz="2000"/>
              <a:t> mod n (based on pair (e, n))</a:t>
            </a:r>
            <a:endParaRPr lang="en-US" sz="2000"/>
          </a:p>
          <a:p>
            <a:r>
              <a:rPr lang="EN-US" sz="2000"/>
              <a:t>To decrypt compute P = </a:t>
            </a:r>
            <a:r>
              <a:rPr lang="EN-US" sz="2000" err="1"/>
              <a:t>C^d</a:t>
            </a:r>
            <a:r>
              <a:rPr lang="EN-US" sz="2000"/>
              <a:t> mod n (based on pair (d, n))</a:t>
            </a:r>
            <a:endParaRPr lang="en-US" sz="2000"/>
          </a:p>
          <a:p>
            <a:r>
              <a:rPr lang="EN-US" sz="2000"/>
              <a:t>Security based in the difficulty of factoring large numbers</a:t>
            </a:r>
            <a:endParaRPr lang="en-US" sz="2000"/>
          </a:p>
          <a:p>
            <a:r>
              <a:rPr lang="EN-US" sz="2000"/>
              <a:t>Factoring a 500-digit number would take 10^25 years</a:t>
            </a:r>
            <a:endParaRPr lang="en-US" sz="2000"/>
          </a:p>
        </p:txBody>
      </p:sp>
    </p:spTree>
    <p:extLst>
      <p:ext uri="{BB962C8B-B14F-4D97-AF65-F5344CB8AC3E}">
        <p14:creationId xmlns:p14="http://schemas.microsoft.com/office/powerpoint/2010/main" val="355509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sdfasdfasdf.PNG"/>
          <p:cNvPicPr>
            <a:picLocks noGrp="1" noChangeAspect="1"/>
          </p:cNvPicPr>
          <p:nvPr>
            <p:ph idx="1"/>
          </p:nvPr>
        </p:nvPicPr>
        <p:blipFill>
          <a:blip r:embed="rId3"/>
          <a:stretch>
            <a:fillRect/>
          </a:stretch>
        </p:blipFill>
        <p:spPr>
          <a:xfrm>
            <a:off x="1162431" y="2247900"/>
            <a:ext cx="10224861" cy="3580385"/>
          </a:xfrm>
        </p:spPr>
      </p:pic>
    </p:spTree>
    <p:extLst>
      <p:ext uri="{BB962C8B-B14F-4D97-AF65-F5344CB8AC3E}">
        <p14:creationId xmlns:p14="http://schemas.microsoft.com/office/powerpoint/2010/main" val="210936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140" y="763588"/>
            <a:ext cx="9823060" cy="1293812"/>
          </a:xfrm>
        </p:spPr>
        <p:txBody>
          <a:bodyPr/>
          <a:lstStyle/>
          <a:p>
            <a:r>
              <a:rPr lang="EN-US"/>
              <a:t>Other Public-Key Algorithms</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Knapsack Algorithm</a:t>
            </a:r>
            <a:endParaRPr lang="en-US"/>
          </a:p>
          <a:p>
            <a:pPr lvl="1"/>
            <a:r>
              <a:rPr lang="EN-US"/>
              <a:t>There is a "knapsack" of objects each with a different weight</a:t>
            </a:r>
            <a:endParaRPr lang="en-US"/>
          </a:p>
          <a:p>
            <a:pPr lvl="1"/>
            <a:r>
              <a:rPr lang="EN-US"/>
              <a:t>Total weight and list of all possible objects and their weights are known</a:t>
            </a:r>
            <a:endParaRPr lang="en-US"/>
          </a:p>
          <a:p>
            <a:pPr lvl="1"/>
            <a:r>
              <a:rPr lang="EN-US"/>
              <a:t>The list of objects in the knapsack are not known</a:t>
            </a:r>
            <a:endParaRPr lang="en-US"/>
          </a:p>
          <a:p>
            <a:pPr lvl="1"/>
            <a:r>
              <a:rPr lang="EN-US"/>
              <a:t>Has been broken</a:t>
            </a:r>
            <a:endParaRPr lang="en-US"/>
          </a:p>
          <a:p>
            <a:r>
              <a:rPr lang="EN-US"/>
              <a:t>Misc. Algorithms</a:t>
            </a:r>
            <a:endParaRPr lang="en-US"/>
          </a:p>
          <a:p>
            <a:pPr lvl="1"/>
            <a:r>
              <a:rPr lang="EN-US"/>
              <a:t>Public-key schemes based on discrete logarithms</a:t>
            </a:r>
            <a:endParaRPr lang="en-US"/>
          </a:p>
          <a:p>
            <a:pPr lvl="1"/>
            <a:r>
              <a:rPr lang="EN-US"/>
              <a:t>Others based on elliptic curves</a:t>
            </a:r>
            <a:endParaRPr lang="en-US"/>
          </a:p>
        </p:txBody>
      </p:sp>
    </p:spTree>
    <p:extLst>
      <p:ext uri="{BB962C8B-B14F-4D97-AF65-F5344CB8AC3E}">
        <p14:creationId xmlns:p14="http://schemas.microsoft.com/office/powerpoint/2010/main" val="231456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Key Cryptography</a:t>
            </a:r>
          </a:p>
        </p:txBody>
      </p:sp>
      <p:pic>
        <p:nvPicPr>
          <p:cNvPr id="6" name="3QnD2c4Xovk"/>
          <p:cNvPicPr>
            <a:picLocks noGrp="1" noRot="1" noChangeAspect="1"/>
          </p:cNvPicPr>
          <p:nvPr>
            <p:ph idx="1"/>
            <a:videoFile r:link="rId1"/>
          </p:nvPr>
        </p:nvPicPr>
        <p:blipFill>
          <a:blip r:embed="rId3"/>
          <a:stretch>
            <a:fillRect/>
          </a:stretch>
        </p:blipFill>
        <p:spPr>
          <a:xfrm>
            <a:off x="3030070" y="2577073"/>
            <a:ext cx="6230471" cy="3504640"/>
          </a:xfrm>
          <a:prstGeom prst="rect">
            <a:avLst/>
          </a:prstGeom>
        </p:spPr>
      </p:pic>
    </p:spTree>
    <p:extLst>
      <p:ext uri="{BB962C8B-B14F-4D97-AF65-F5344CB8AC3E}">
        <p14:creationId xmlns:p14="http://schemas.microsoft.com/office/powerpoint/2010/main" val="401195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Management of Public Keys</a:t>
            </a:r>
          </a:p>
        </p:txBody>
      </p:sp>
      <p:sp>
        <p:nvSpPr>
          <p:cNvPr id="3" name="Content Placeholder 2"/>
          <p:cNvSpPr>
            <a:spLocks noGrp="1"/>
          </p:cNvSpPr>
          <p:nvPr>
            <p:ph idx="1"/>
          </p:nvPr>
        </p:nvSpPr>
        <p:spPr/>
        <p:txBody>
          <a:bodyPr/>
          <a:lstStyle/>
          <a:p>
            <a:endParaRPr lang="en-US"/>
          </a:p>
          <a:p>
            <a:r>
              <a:rPr lang="en-US"/>
              <a:t>After understanding how public key cryptography works, there is still some important questions that need answering...</a:t>
            </a:r>
          </a:p>
          <a:p>
            <a:r>
              <a:rPr lang="en-US"/>
              <a:t>How can we make sure public keys can be exchanged securely?</a:t>
            </a:r>
          </a:p>
        </p:txBody>
      </p:sp>
      <p:pic>
        <p:nvPicPr>
          <p:cNvPr id="5" name="Picture 4"/>
          <p:cNvPicPr>
            <a:picLocks noChangeAspect="1"/>
          </p:cNvPicPr>
          <p:nvPr/>
        </p:nvPicPr>
        <p:blipFill>
          <a:blip r:embed="rId2"/>
          <a:stretch>
            <a:fillRect/>
          </a:stretch>
        </p:blipFill>
        <p:spPr>
          <a:xfrm>
            <a:off x="1838300" y="4072184"/>
            <a:ext cx="8231383" cy="2405120"/>
          </a:xfrm>
          <a:prstGeom prst="rect">
            <a:avLst/>
          </a:prstGeom>
        </p:spPr>
      </p:pic>
    </p:spTree>
    <p:extLst>
      <p:ext uri="{BB962C8B-B14F-4D97-AF65-F5344CB8AC3E}">
        <p14:creationId xmlns:p14="http://schemas.microsoft.com/office/powerpoint/2010/main" val="125501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Certificates</a:t>
            </a:r>
          </a:p>
        </p:txBody>
      </p:sp>
      <p:sp>
        <p:nvSpPr>
          <p:cNvPr id="3" name="Content Placeholder 2"/>
          <p:cNvSpPr>
            <a:spLocks noGrp="1"/>
          </p:cNvSpPr>
          <p:nvPr>
            <p:ph idx="1"/>
          </p:nvPr>
        </p:nvSpPr>
        <p:spPr>
          <a:xfrm>
            <a:off x="685800" y="1943100"/>
            <a:ext cx="10820400" cy="4275585"/>
          </a:xfrm>
        </p:spPr>
        <p:txBody>
          <a:bodyPr>
            <a:normAutofit fontScale="92500" lnSpcReduction="10000"/>
          </a:bodyPr>
          <a:lstStyle/>
          <a:p>
            <a:r>
              <a:rPr lang="en-US"/>
              <a:t>Certification Authority - Is an organization that certifies public keys.</a:t>
            </a:r>
          </a:p>
          <a:p>
            <a:r>
              <a:rPr lang="en-US"/>
              <a:t>The CA issues a certificate and signs its SHA-1 hash with the CA’s own private key.</a:t>
            </a:r>
          </a:p>
          <a:p>
            <a:r>
              <a:rPr lang="en-US"/>
              <a:t>Then the person is given a certificate which contains their public key.</a:t>
            </a:r>
          </a:p>
          <a:p>
            <a:r>
              <a:rPr lang="en-US"/>
              <a:t>These certificates bind a particular person to a specific public key. </a:t>
            </a:r>
          </a:p>
          <a:p>
            <a:r>
              <a:rPr lang="en-US"/>
              <a:t>This way you can know for sure that you have the public key connected to the person you are trying to communicate with. </a:t>
            </a:r>
          </a:p>
          <a:p>
            <a:pPr lvl="3"/>
            <a:r>
              <a:rPr lang="en-US"/>
              <a:t>You can double check that the certificate belongs to who you intend to communicate with</a:t>
            </a:r>
          </a:p>
          <a:p>
            <a:pPr lvl="3"/>
            <a:r>
              <a:rPr lang="en-US"/>
              <a:t>You can run the SHA-1 algorithm on the certificate and apply it to the CA’s public key and compare results. </a:t>
            </a:r>
          </a:p>
          <a:p>
            <a:pPr lvl="3"/>
            <a:r>
              <a:rPr lang="en-US"/>
              <a:t>The intruder would need access to the CA’s private key in order to intercept the </a:t>
            </a:r>
          </a:p>
          <a:p>
            <a:pPr lvl="3"/>
            <a:r>
              <a:rPr lang="en-US"/>
              <a:t>information.</a:t>
            </a:r>
          </a:p>
          <a:p>
            <a:pPr marL="1371600" lvl="3" indent="0">
              <a:buNone/>
            </a:pPr>
            <a:endParaRPr lang="en-US"/>
          </a:p>
          <a:p>
            <a:r>
              <a:rPr lang="en-US"/>
              <a:t>The fundamental job of a certificate is to bind a public key to the name of a </a:t>
            </a:r>
          </a:p>
          <a:p>
            <a:pPr marL="0" indent="0">
              <a:buNone/>
            </a:pPr>
            <a:r>
              <a:rPr lang="en-US" b="1"/>
              <a:t>principal</a:t>
            </a:r>
            <a:r>
              <a:rPr lang="en-US"/>
              <a:t> (individual, company, etc.)</a:t>
            </a:r>
          </a:p>
          <a:p>
            <a:endParaRPr lang="en-US"/>
          </a:p>
          <a:p>
            <a:endParaRPr lang="en-US"/>
          </a:p>
        </p:txBody>
      </p:sp>
    </p:spTree>
    <p:extLst>
      <p:ext uri="{BB962C8B-B14F-4D97-AF65-F5344CB8AC3E}">
        <p14:creationId xmlns:p14="http://schemas.microsoft.com/office/powerpoint/2010/main" val="29027254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2155</Words>
  <Application>Microsoft Office PowerPoint</Application>
  <PresentationFormat>Widescreen</PresentationFormat>
  <Paragraphs>270</Paragraphs>
  <Slides>34</Slides>
  <Notes>22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Corbel</vt:lpstr>
      <vt:lpstr>Vapor Trail</vt:lpstr>
      <vt:lpstr>   Public-Key, Digital Signatures, Management, Security  </vt:lpstr>
      <vt:lpstr>Public-Key Algorithms</vt:lpstr>
      <vt:lpstr>RSA</vt:lpstr>
      <vt:lpstr>RSA Continued</vt:lpstr>
      <vt:lpstr>PowerPoint Presentation</vt:lpstr>
      <vt:lpstr>Other Public-Key Algorithms</vt:lpstr>
      <vt:lpstr>Public Key Cryptography</vt:lpstr>
      <vt:lpstr>Management of Public Keys</vt:lpstr>
      <vt:lpstr>Certificates</vt:lpstr>
      <vt:lpstr>Certificates Continued</vt:lpstr>
      <vt:lpstr>X.509</vt:lpstr>
      <vt:lpstr>Public Key Infrastructures</vt:lpstr>
      <vt:lpstr>Public Key Infrastructures(PKI)</vt:lpstr>
      <vt:lpstr>PKI Continued</vt:lpstr>
      <vt:lpstr> What is IP security( IP sec)</vt:lpstr>
      <vt:lpstr>Mode of operation</vt:lpstr>
      <vt:lpstr>Security Association</vt:lpstr>
      <vt:lpstr>Authentication header(AH)</vt:lpstr>
      <vt:lpstr>Encapsulating security payload </vt:lpstr>
      <vt:lpstr>Firewalls</vt:lpstr>
      <vt:lpstr>Type of firewall technique</vt:lpstr>
      <vt:lpstr>Virtual Private Networks</vt:lpstr>
      <vt:lpstr>VPN continued</vt:lpstr>
      <vt:lpstr>VPN Continued</vt:lpstr>
      <vt:lpstr>VPN CONTINUED </vt:lpstr>
      <vt:lpstr>Wireless Security</vt:lpstr>
      <vt:lpstr>Wireless security – 802.11</vt:lpstr>
      <vt:lpstr>802.11 continued</vt:lpstr>
      <vt:lpstr>802.11 continued</vt:lpstr>
      <vt:lpstr>Bluetooth Security</vt:lpstr>
      <vt:lpstr>Bluetooth Continued</vt:lpstr>
      <vt:lpstr>Digital Signatures</vt:lpstr>
      <vt:lpstr>Digital Signatures (continued)</vt:lpstr>
      <vt:lpstr>Digital Signatures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Group 9   Public-Key, Digital Signatures, Management, Security  </dc:title>
  <cp:lastModifiedBy>jaishree ranganathan</cp:lastModifiedBy>
  <cp:revision>2</cp:revision>
  <dcterms:modified xsi:type="dcterms:W3CDTF">2016-12-02T01:35:21Z</dcterms:modified>
</cp:coreProperties>
</file>