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0" r:id="rId2"/>
    <p:sldId id="257" r:id="rId3"/>
    <p:sldId id="258" r:id="rId4"/>
    <p:sldId id="259" r:id="rId5"/>
    <p:sldId id="261" r:id="rId6"/>
    <p:sldId id="262" r:id="rId7"/>
    <p:sldId id="263" r:id="rId8"/>
    <p:sldId id="267" r:id="rId9"/>
    <p:sldId id="268" r:id="rId10"/>
    <p:sldId id="269" r:id="rId11"/>
    <p:sldId id="264" r:id="rId12"/>
    <p:sldId id="265" r:id="rId13"/>
    <p:sldId id="266"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stavo Tejada" initials="GT" lastIdx="1" clrIdx="0">
    <p:extLst>
      <p:ext uri="{19B8F6BF-5375-455C-9EA6-DF929625EA0E}">
        <p15:presenceInfo xmlns:p15="http://schemas.microsoft.com/office/powerpoint/2012/main" userId="2989a64c3004b4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167" autoAdjust="0"/>
  </p:normalViewPr>
  <p:slideViewPr>
    <p:cSldViewPr snapToGrid="0">
      <p:cViewPr varScale="1">
        <p:scale>
          <a:sx n="66" d="100"/>
          <a:sy n="66" d="100"/>
        </p:scale>
        <p:origin x="858" y="72"/>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8T20:30:28.869"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2973B-F166-4ECD-BAFB-E5D39341BD08}" type="datetimeFigureOut">
              <a:rPr lang="en-US" smtClean="0"/>
              <a:t>10-Dec-15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E5425-1750-41B1-915D-DDDDA25AF5B4}" type="slidenum">
              <a:rPr lang="en-US" smtClean="0"/>
              <a:t>‹#›</a:t>
            </a:fld>
            <a:endParaRPr lang="en-US"/>
          </a:p>
        </p:txBody>
      </p:sp>
    </p:spTree>
    <p:extLst>
      <p:ext uri="{BB962C8B-B14F-4D97-AF65-F5344CB8AC3E}">
        <p14:creationId xmlns:p14="http://schemas.microsoft.com/office/powerpoint/2010/main" val="131447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Bob wants to send Alice a message he does the same thing. Encrypting it with Alice’s public key and Alice decrypts it with her private key. This also requires that users possess fewer keys because they only need to keep track of their pair but need 1 key for each person in symmetric encryption.</a:t>
            </a:r>
            <a:endParaRPr lang="en-US" dirty="0"/>
          </a:p>
        </p:txBody>
      </p:sp>
      <p:sp>
        <p:nvSpPr>
          <p:cNvPr id="4" name="Slide Number Placeholder 3"/>
          <p:cNvSpPr>
            <a:spLocks noGrp="1"/>
          </p:cNvSpPr>
          <p:nvPr>
            <p:ph type="sldNum" sz="quarter" idx="10"/>
          </p:nvPr>
        </p:nvSpPr>
        <p:spPr/>
        <p:txBody>
          <a:bodyPr/>
          <a:lstStyle/>
          <a:p>
            <a:fld id="{569E5425-1750-41B1-915D-DDDDA25AF5B4}" type="slidenum">
              <a:rPr lang="en-US" smtClean="0"/>
              <a:t>2</a:t>
            </a:fld>
            <a:endParaRPr lang="en-US"/>
          </a:p>
        </p:txBody>
      </p:sp>
    </p:spTree>
    <p:extLst>
      <p:ext uri="{BB962C8B-B14F-4D97-AF65-F5344CB8AC3E}">
        <p14:creationId xmlns:p14="http://schemas.microsoft.com/office/powerpoint/2010/main" val="147862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a:t>
            </a:r>
            <a:r>
              <a:rPr lang="en-US" baseline="0" dirty="0" smtClean="0"/>
              <a:t> in 1978. primes p and q are typically 1024 bits. The security depends on the fact that it is infeasible to determine d from only e and n when p and q are extremely large. </a:t>
            </a:r>
            <a:r>
              <a:rPr lang="pt-BR" baseline="0" dirty="0" smtClean="0"/>
              <a:t>p = 11; q = 5; n = 55; z = 40; d = 13; e = 37; P = 7; C = Pe mod n = 17; P = Cd mod n = 7</a:t>
            </a:r>
            <a:endParaRPr lang="en-US" dirty="0"/>
          </a:p>
        </p:txBody>
      </p:sp>
      <p:sp>
        <p:nvSpPr>
          <p:cNvPr id="4" name="Slide Number Placeholder 3"/>
          <p:cNvSpPr>
            <a:spLocks noGrp="1"/>
          </p:cNvSpPr>
          <p:nvPr>
            <p:ph type="sldNum" sz="quarter" idx="10"/>
          </p:nvPr>
        </p:nvSpPr>
        <p:spPr/>
        <p:txBody>
          <a:bodyPr/>
          <a:lstStyle/>
          <a:p>
            <a:fld id="{569E5425-1750-41B1-915D-DDDDA25AF5B4}" type="slidenum">
              <a:rPr lang="en-US" smtClean="0"/>
              <a:t>3</a:t>
            </a:fld>
            <a:endParaRPr lang="en-US"/>
          </a:p>
        </p:txBody>
      </p:sp>
    </p:spTree>
    <p:extLst>
      <p:ext uri="{BB962C8B-B14F-4D97-AF65-F5344CB8AC3E}">
        <p14:creationId xmlns:p14="http://schemas.microsoft.com/office/powerpoint/2010/main" val="160300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Knapsack</a:t>
            </a:r>
            <a:r>
              <a:rPr lang="en-US" baseline="0" dirty="0" smtClean="0"/>
              <a:t> – </a:t>
            </a:r>
            <a:r>
              <a:rPr lang="en-US" baseline="0" dirty="0" err="1" smtClean="0"/>
              <a:t>Merkle</a:t>
            </a:r>
            <a:r>
              <a:rPr lang="en-US" baseline="0" dirty="0" smtClean="0"/>
              <a:t> offered $100 to anyone who could crack the code (Shamir RSA collected the reward). </a:t>
            </a:r>
            <a:r>
              <a:rPr lang="en-US" baseline="0" dirty="0" err="1" smtClean="0"/>
              <a:t>Merkle</a:t>
            </a:r>
            <a:r>
              <a:rPr lang="en-US" baseline="0" dirty="0" smtClean="0"/>
              <a:t> improved the algorithm and offered $1000 to crack it (</a:t>
            </a:r>
            <a:r>
              <a:rPr lang="en-US" baseline="0" dirty="0" err="1" smtClean="0"/>
              <a:t>Rivest</a:t>
            </a:r>
            <a:r>
              <a:rPr lang="en-US" baseline="0" dirty="0" smtClean="0"/>
              <a:t> RSA collected the reward)</a:t>
            </a:r>
            <a:endParaRPr lang="en-US" dirty="0"/>
          </a:p>
        </p:txBody>
      </p:sp>
      <p:sp>
        <p:nvSpPr>
          <p:cNvPr id="4" name="Slide Number Placeholder 3"/>
          <p:cNvSpPr>
            <a:spLocks noGrp="1"/>
          </p:cNvSpPr>
          <p:nvPr>
            <p:ph type="sldNum" sz="quarter" idx="10"/>
          </p:nvPr>
        </p:nvSpPr>
        <p:spPr/>
        <p:txBody>
          <a:bodyPr/>
          <a:lstStyle/>
          <a:p>
            <a:fld id="{569E5425-1750-41B1-915D-DDDDA25AF5B4}" type="slidenum">
              <a:rPr lang="en-US" smtClean="0"/>
              <a:t>4</a:t>
            </a:fld>
            <a:endParaRPr lang="en-US"/>
          </a:p>
        </p:txBody>
      </p:sp>
    </p:spTree>
    <p:extLst>
      <p:ext uri="{BB962C8B-B14F-4D97-AF65-F5344CB8AC3E}">
        <p14:creationId xmlns:p14="http://schemas.microsoft.com/office/powerpoint/2010/main" val="80150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0F0E18-C9C7-4D8A-8651-86F61C3DC91D}" type="datetimeFigureOut">
              <a:rPr lang="en-US" smtClean="0"/>
              <a:t>10-Dec-15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43703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F0E18-C9C7-4D8A-8651-86F61C3DC91D}" type="datetimeFigureOut">
              <a:rPr lang="en-US" smtClean="0"/>
              <a:t>10-Dec-15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305669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F0E18-C9C7-4D8A-8651-86F61C3DC91D}" type="datetimeFigureOut">
              <a:rPr lang="en-US" smtClean="0"/>
              <a:t>10-Dec-15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115483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F0E18-C9C7-4D8A-8651-86F61C3DC91D}" type="datetimeFigureOut">
              <a:rPr lang="en-US" smtClean="0"/>
              <a:t>10-Dec-15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D0D6-0FA9-4B52-A7AE-994956270E0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93373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F0E18-C9C7-4D8A-8651-86F61C3DC91D}" type="datetimeFigureOut">
              <a:rPr lang="en-US" smtClean="0"/>
              <a:t>10-Dec-15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1108370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0F0E18-C9C7-4D8A-8651-86F61C3DC91D}" type="datetimeFigureOut">
              <a:rPr lang="en-US" smtClean="0"/>
              <a:t>10-Dec-15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3292466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0F0E18-C9C7-4D8A-8651-86F61C3DC91D}" type="datetimeFigureOut">
              <a:rPr lang="en-US" smtClean="0"/>
              <a:t>10-Dec-15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3714398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0F0E18-C9C7-4D8A-8651-86F61C3DC91D}" type="datetimeFigureOut">
              <a:rPr lang="en-US" smtClean="0"/>
              <a:t>10-Dec-15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2589150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0F0E18-C9C7-4D8A-8651-86F61C3DC91D}" type="datetimeFigureOut">
              <a:rPr lang="en-US" smtClean="0"/>
              <a:t>10-Dec-15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311341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50F0E18-C9C7-4D8A-8651-86F61C3DC91D}" type="datetimeFigureOut">
              <a:rPr lang="en-US" smtClean="0"/>
              <a:t>10-Dec-15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288297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F0E18-C9C7-4D8A-8651-86F61C3DC91D}" type="datetimeFigureOut">
              <a:rPr lang="en-US" smtClean="0"/>
              <a:t>10-Dec-15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291296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0F0E18-C9C7-4D8A-8651-86F61C3DC91D}" type="datetimeFigureOut">
              <a:rPr lang="en-US" smtClean="0"/>
              <a:t>10-Dec-15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373123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0F0E18-C9C7-4D8A-8651-86F61C3DC91D}" type="datetimeFigureOut">
              <a:rPr lang="en-US" smtClean="0"/>
              <a:t>10-Dec-15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126408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50F0E18-C9C7-4D8A-8651-86F61C3DC91D}" type="datetimeFigureOut">
              <a:rPr lang="en-US" smtClean="0"/>
              <a:t>10-Dec-15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83108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0F0E18-C9C7-4D8A-8651-86F61C3DC91D}" type="datetimeFigureOut">
              <a:rPr lang="en-US" smtClean="0"/>
              <a:t>10-Dec-15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98333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50F0E18-C9C7-4D8A-8651-86F61C3DC91D}" type="datetimeFigureOut">
              <a:rPr lang="en-US" smtClean="0"/>
              <a:t>10-Dec-15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98973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F0E18-C9C7-4D8A-8651-86F61C3DC91D}" type="datetimeFigureOut">
              <a:rPr lang="en-US" smtClean="0"/>
              <a:t>10-Dec-15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D0D6-0FA9-4B52-A7AE-994956270E05}" type="slidenum">
              <a:rPr lang="en-US" smtClean="0"/>
              <a:t>‹#›</a:t>
            </a:fld>
            <a:endParaRPr lang="en-US"/>
          </a:p>
        </p:txBody>
      </p:sp>
    </p:spTree>
    <p:extLst>
      <p:ext uri="{BB962C8B-B14F-4D97-AF65-F5344CB8AC3E}">
        <p14:creationId xmlns:p14="http://schemas.microsoft.com/office/powerpoint/2010/main" val="305374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0F0E18-C9C7-4D8A-8651-86F61C3DC91D}" type="datetimeFigureOut">
              <a:rPr lang="en-US" smtClean="0"/>
              <a:t>10-Dec-15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775D0D6-0FA9-4B52-A7AE-994956270E05}" type="slidenum">
              <a:rPr lang="en-US" smtClean="0"/>
              <a:t>‹#›</a:t>
            </a:fld>
            <a:endParaRPr lang="en-US"/>
          </a:p>
        </p:txBody>
      </p:sp>
    </p:spTree>
    <p:extLst>
      <p:ext uri="{BB962C8B-B14F-4D97-AF65-F5344CB8AC3E}">
        <p14:creationId xmlns:p14="http://schemas.microsoft.com/office/powerpoint/2010/main" val="30329353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Kf9KjCKmDcU" TargetMode="External"/><Relationship Id="rId2" Type="http://schemas.openxmlformats.org/officeDocument/2006/relationships/slideLayout" Target="../slideLayouts/slideLayout4.xml"/><Relationship Id="rId1" Type="http://schemas.openxmlformats.org/officeDocument/2006/relationships/video" Target="https://www.youtube.com/embed/Kf9KjCKmDcU"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Group 9</a:t>
            </a:r>
            <a:br>
              <a:rPr lang="en-US" dirty="0" smtClean="0"/>
            </a:br>
            <a:r>
              <a:rPr lang="en-US" dirty="0" smtClean="0"/>
              <a:t>Chapter 8.3 – 8.6</a:t>
            </a:r>
            <a:endParaRPr lang="en-US" dirty="0"/>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983636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229600" cy="5592763"/>
          </a:xfrm>
        </p:spPr>
        <p:txBody>
          <a:bodyPr/>
          <a:lstStyle/>
          <a:p>
            <a:pPr marL="0" indent="0" algn="ctr">
              <a:buNone/>
            </a:pPr>
            <a:r>
              <a:rPr lang="en-US" sz="4400" dirty="0"/>
              <a:t>Public Key Infrastructure</a:t>
            </a:r>
          </a:p>
          <a:p>
            <a:r>
              <a:rPr lang="en-US" dirty="0" smtClean="0"/>
              <a:t>PKI is a hierarchy of CAs</a:t>
            </a:r>
          </a:p>
          <a:p>
            <a:r>
              <a:rPr lang="en-US" dirty="0" smtClean="0"/>
              <a:t>Directories – where to store Certificates?</a:t>
            </a:r>
          </a:p>
          <a:p>
            <a:pPr lvl="1"/>
            <a:r>
              <a:rPr lang="en-US" dirty="0"/>
              <a:t>DNS</a:t>
            </a:r>
          </a:p>
          <a:p>
            <a:pPr lvl="1"/>
            <a:r>
              <a:rPr lang="en-US" dirty="0"/>
              <a:t>Dedicated directory servers</a:t>
            </a:r>
          </a:p>
          <a:p>
            <a:r>
              <a:rPr lang="en-US" dirty="0" smtClean="0"/>
              <a:t>Certified Revocation List – issued by the CA</a:t>
            </a:r>
          </a:p>
          <a:p>
            <a:pPr lvl="1"/>
            <a:r>
              <a:rPr lang="en-US" dirty="0"/>
              <a:t>Abuse</a:t>
            </a:r>
          </a:p>
          <a:p>
            <a:pPr lvl="1"/>
            <a:r>
              <a:rPr lang="en-US" dirty="0"/>
              <a:t>Company</a:t>
            </a:r>
            <a:r>
              <a:rPr lang="en-US"/>
              <a:t>/ Individual’s private </a:t>
            </a:r>
            <a:r>
              <a:rPr lang="en-US" dirty="0"/>
              <a:t>key has been exposed</a:t>
            </a:r>
          </a:p>
          <a:p>
            <a:pPr lvl="1"/>
            <a:r>
              <a:rPr lang="en-US" dirty="0"/>
              <a:t>CA’s private key has been exposed</a:t>
            </a:r>
          </a:p>
        </p:txBody>
      </p:sp>
    </p:spTree>
    <p:extLst>
      <p:ext uri="{BB962C8B-B14F-4D97-AF65-F5344CB8AC3E}">
        <p14:creationId xmlns:p14="http://schemas.microsoft.com/office/powerpoint/2010/main" val="2889155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smtClean="0">
                <a:effectLst>
                  <a:outerShdw blurRad="38100" dist="38100" dir="2700000" algn="tl">
                    <a:srgbClr val="000000">
                      <a:alpha val="43137"/>
                    </a:srgbClr>
                  </a:outerShdw>
                </a:effectLst>
              </a:rPr>
              <a:t>Communication Security</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0" y="1598279"/>
            <a:ext cx="11148920" cy="5259721"/>
          </a:xfrm>
        </p:spPr>
        <p:txBody>
          <a:bodyPr>
            <a:normAutofit/>
          </a:bodyPr>
          <a:lstStyle/>
          <a:p>
            <a:r>
              <a:rPr lang="en-US" b="1" dirty="0" smtClean="0"/>
              <a:t>IPsec (</a:t>
            </a:r>
            <a:r>
              <a:rPr lang="en-US" b="1" i="1" dirty="0" smtClean="0"/>
              <a:t>IP security</a:t>
            </a:r>
            <a:r>
              <a:rPr lang="en-US" b="1" dirty="0" smtClean="0"/>
              <a:t>)</a:t>
            </a:r>
          </a:p>
          <a:p>
            <a:pPr lvl="1"/>
            <a:r>
              <a:rPr lang="en-US" dirty="0" smtClean="0"/>
              <a:t>Works with multiple services, algorithms, and granularities </a:t>
            </a:r>
          </a:p>
          <a:p>
            <a:pPr lvl="1"/>
            <a:r>
              <a:rPr lang="en-US" dirty="0" smtClean="0"/>
              <a:t>Is located in the IP Layer, but is a </a:t>
            </a:r>
            <a:r>
              <a:rPr lang="en-US" i="1" dirty="0" smtClean="0"/>
              <a:t>connection orientated </a:t>
            </a:r>
            <a:r>
              <a:rPr lang="en-US" dirty="0" smtClean="0"/>
              <a:t>service!</a:t>
            </a:r>
          </a:p>
          <a:p>
            <a:r>
              <a:rPr lang="en-US" b="1" dirty="0" smtClean="0"/>
              <a:t>SA (</a:t>
            </a:r>
            <a:r>
              <a:rPr lang="en-US" b="1" i="1" dirty="0" smtClean="0"/>
              <a:t>Security Association</a:t>
            </a:r>
            <a:r>
              <a:rPr lang="en-US" b="1" dirty="0" smtClean="0"/>
              <a:t>)</a:t>
            </a:r>
          </a:p>
          <a:p>
            <a:pPr lvl="1"/>
            <a:r>
              <a:rPr lang="en-US" dirty="0" smtClean="0"/>
              <a:t>A simplex connection between two endpoints, two SA’s are required to establish this connection.</a:t>
            </a:r>
          </a:p>
          <a:p>
            <a:r>
              <a:rPr lang="en-US" b="1" dirty="0" smtClean="0"/>
              <a:t>ISAKMP (</a:t>
            </a:r>
            <a:r>
              <a:rPr lang="en-US" b="1" i="1" dirty="0" smtClean="0"/>
              <a:t>Internet Security Association and Key Management Protocol</a:t>
            </a:r>
            <a:r>
              <a:rPr lang="en-US" b="1" dirty="0" smtClean="0"/>
              <a:t>)</a:t>
            </a:r>
          </a:p>
          <a:p>
            <a:pPr lvl="1"/>
            <a:r>
              <a:rPr lang="en-US" dirty="0" smtClean="0"/>
              <a:t>This establishes keys, and uses the IKE (</a:t>
            </a:r>
            <a:r>
              <a:rPr lang="en-US" i="1" dirty="0" smtClean="0"/>
              <a:t>Internet Key Exchange</a:t>
            </a:r>
            <a:r>
              <a:rPr lang="en-US" dirty="0" smtClean="0"/>
              <a:t>)</a:t>
            </a:r>
          </a:p>
          <a:p>
            <a:r>
              <a:rPr lang="en-US" b="1" dirty="0" smtClean="0"/>
              <a:t>IPsec can function in one of two modes</a:t>
            </a:r>
          </a:p>
          <a:p>
            <a:pPr lvl="1"/>
            <a:r>
              <a:rPr lang="en-US" dirty="0" smtClean="0"/>
              <a:t>Transport Mode – The IPsec header is inserted just after the IP Header</a:t>
            </a:r>
          </a:p>
          <a:p>
            <a:pPr lvl="1"/>
            <a:r>
              <a:rPr lang="en-US" dirty="0" smtClean="0"/>
              <a:t>Tunnel Mode – he entire IP packet is encapsulated in the new IP packet with a  brand new IP Header. (Adds foiling, but substantially increases packet size).</a:t>
            </a:r>
          </a:p>
          <a:p>
            <a:pPr lvl="1"/>
            <a:endParaRPr lang="en-US" u="sng" dirty="0"/>
          </a:p>
        </p:txBody>
      </p:sp>
      <p:pic>
        <p:nvPicPr>
          <p:cNvPr id="1028" name="Picture 4" descr="https://support.f5.com/kb/global/manual_images/MAN-0379-02_v7/i_ipsec_network_ro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760" y="0"/>
            <a:ext cx="4700331" cy="209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141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smtClean="0">
                <a:effectLst>
                  <a:outerShdw blurRad="38100" dist="38100" dir="2700000" algn="tl">
                    <a:srgbClr val="000000">
                      <a:alpha val="43137"/>
                    </a:srgbClr>
                  </a:outerShdw>
                </a:effectLst>
              </a:rPr>
              <a:t>Authentication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 y="1325563"/>
            <a:ext cx="11879179" cy="5323890"/>
          </a:xfrm>
        </p:spPr>
        <p:txBody>
          <a:bodyPr>
            <a:normAutofit fontScale="92500" lnSpcReduction="10000"/>
          </a:bodyPr>
          <a:lstStyle/>
          <a:p>
            <a:r>
              <a:rPr lang="en-US" b="1" dirty="0" smtClean="0"/>
              <a:t>AH (</a:t>
            </a:r>
            <a:r>
              <a:rPr lang="en-US" b="1" i="1" dirty="0" smtClean="0"/>
              <a:t>Authentication Header</a:t>
            </a:r>
            <a:r>
              <a:rPr lang="en-US" b="1" dirty="0" smtClean="0"/>
              <a:t>)</a:t>
            </a:r>
          </a:p>
          <a:p>
            <a:pPr lvl="1"/>
            <a:r>
              <a:rPr lang="en-US" dirty="0" smtClean="0"/>
              <a:t>Provides integrity checking, </a:t>
            </a:r>
            <a:r>
              <a:rPr lang="en-US" dirty="0" err="1" smtClean="0"/>
              <a:t>antireplay</a:t>
            </a:r>
            <a:r>
              <a:rPr lang="en-US" dirty="0" smtClean="0"/>
              <a:t> security, but no data encryption.</a:t>
            </a:r>
          </a:p>
          <a:p>
            <a:r>
              <a:rPr lang="en-US" b="1" dirty="0" smtClean="0"/>
              <a:t>It is comprised of four key components</a:t>
            </a:r>
          </a:p>
          <a:p>
            <a:pPr lvl="1"/>
            <a:r>
              <a:rPr lang="en-US" i="1" dirty="0" smtClean="0"/>
              <a:t>Next Header – </a:t>
            </a:r>
            <a:r>
              <a:rPr lang="en-US" dirty="0" smtClean="0"/>
              <a:t>The code for the TPC is stored here</a:t>
            </a:r>
          </a:p>
          <a:p>
            <a:pPr lvl="1"/>
            <a:r>
              <a:rPr lang="en-US" i="1" dirty="0" smtClean="0"/>
              <a:t>Security Parameters Index – </a:t>
            </a:r>
            <a:r>
              <a:rPr lang="en-US" dirty="0" smtClean="0"/>
              <a:t>Inserted by the sender to indicate  a particular record in the 	receivers database</a:t>
            </a:r>
          </a:p>
          <a:p>
            <a:pPr lvl="1"/>
            <a:r>
              <a:rPr lang="en-US" i="1" dirty="0" smtClean="0"/>
              <a:t>Sequence Number </a:t>
            </a:r>
            <a:r>
              <a:rPr lang="en-US" dirty="0" smtClean="0"/>
              <a:t>– Numbers the packets send on an SA, giving every packet a unique 	number. A unique number is generated even in transmissions.</a:t>
            </a:r>
          </a:p>
          <a:p>
            <a:pPr lvl="1"/>
            <a:r>
              <a:rPr lang="en-US" i="1" dirty="0" smtClean="0"/>
              <a:t>Authentication Data – A variable length field, containing the payload’s digital signature</a:t>
            </a:r>
          </a:p>
          <a:p>
            <a:pPr marL="457200" lvl="1" indent="0">
              <a:buNone/>
            </a:pPr>
            <a:endParaRPr lang="en-US" i="1" dirty="0" smtClean="0"/>
          </a:p>
          <a:p>
            <a:r>
              <a:rPr lang="en-US" b="1" dirty="0" smtClean="0"/>
              <a:t>ESP (Encapsulating Security Payload)</a:t>
            </a:r>
          </a:p>
          <a:p>
            <a:pPr marL="0" indent="0">
              <a:buNone/>
            </a:pPr>
            <a:endParaRPr lang="en-US" b="1" dirty="0" smtClean="0"/>
          </a:p>
          <a:p>
            <a:pPr lvl="1"/>
            <a:r>
              <a:rPr lang="en-US" dirty="0" smtClean="0"/>
              <a:t>Consists of two 32-bit words, which are the </a:t>
            </a:r>
            <a:r>
              <a:rPr lang="en-US" i="1" dirty="0" smtClean="0"/>
              <a:t>Security Parameters Index </a:t>
            </a:r>
            <a:r>
              <a:rPr lang="en-US" dirty="0" smtClean="0"/>
              <a:t>and the </a:t>
            </a:r>
            <a:r>
              <a:rPr lang="en-US" i="1" dirty="0" smtClean="0"/>
              <a:t>Sequence Number Fields. </a:t>
            </a:r>
            <a:r>
              <a:rPr lang="en-US" dirty="0" smtClean="0"/>
              <a:t>ESP also provides integrity checks, but after the payload. </a:t>
            </a:r>
          </a:p>
          <a:p>
            <a:pPr lvl="1"/>
            <a:r>
              <a:rPr lang="en-US" dirty="0" smtClean="0"/>
              <a:t>The ESP can perform the same job as AH, except in a more efficient matter.</a:t>
            </a:r>
            <a:endParaRPr lang="en-US" i="1" dirty="0" smtClean="0"/>
          </a:p>
          <a:p>
            <a:pPr marL="457200" lvl="1" indent="0">
              <a:buNone/>
            </a:pPr>
            <a:endParaRPr lang="en-US" dirty="0" smtClean="0"/>
          </a:p>
          <a:p>
            <a:pPr marL="457200" lvl="1" indent="0">
              <a:buNone/>
            </a:pPr>
            <a:endParaRPr lang="en-US" dirty="0"/>
          </a:p>
        </p:txBody>
      </p:sp>
      <p:pic>
        <p:nvPicPr>
          <p:cNvPr id="1026" name="Picture 2" descr="https://i.gyazo.com/462d5227ff4b57c47351c269e15090d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1"/>
            <a:ext cx="6907129"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gyazo.com/68897ce1f186d09e8009efa9410847f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438" y="4571999"/>
            <a:ext cx="5680912"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29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057275"/>
          </a:xfrm>
        </p:spPr>
        <p:txBody>
          <a:bodyPr/>
          <a:lstStyle/>
          <a:p>
            <a:r>
              <a:rPr lang="en-US" b="1" dirty="0" smtClean="0">
                <a:effectLst>
                  <a:outerShdw blurRad="38100" dist="38100" dir="2700000" algn="tl">
                    <a:srgbClr val="000000">
                      <a:alpha val="43137"/>
                    </a:srgbClr>
                  </a:outerShdw>
                </a:effectLst>
              </a:rPr>
              <a:t>Wireless Security</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76199" y="897731"/>
            <a:ext cx="12115801" cy="3422650"/>
          </a:xfrm>
        </p:spPr>
        <p:txBody>
          <a:bodyPr/>
          <a:lstStyle/>
          <a:p>
            <a:r>
              <a:rPr lang="en-US" b="1" dirty="0" smtClean="0"/>
              <a:t>802.11 Security</a:t>
            </a:r>
          </a:p>
          <a:p>
            <a:pPr lvl="1"/>
            <a:r>
              <a:rPr lang="en-US" dirty="0" smtClean="0"/>
              <a:t>Data Link-level security protocol, for preventing a wireless node fro reading or intervening with messages sent between other wireless nodes. </a:t>
            </a:r>
          </a:p>
          <a:p>
            <a:pPr lvl="1"/>
            <a:r>
              <a:rPr lang="en-US" dirty="0" smtClean="0"/>
              <a:t>This is also called the WPA2 (</a:t>
            </a:r>
            <a:r>
              <a:rPr lang="en-US" i="1" dirty="0" err="1" smtClean="0"/>
              <a:t>WiFi</a:t>
            </a:r>
            <a:r>
              <a:rPr lang="en-US" i="1" dirty="0" smtClean="0"/>
              <a:t> Protected Access 2</a:t>
            </a:r>
            <a:r>
              <a:rPr lang="en-US" dirty="0" smtClean="0"/>
              <a:t>), which replaced the WEP. The WEP has major security flaws, including easily cracked password security.</a:t>
            </a:r>
          </a:p>
          <a:p>
            <a:r>
              <a:rPr lang="en-US" b="1" dirty="0" smtClean="0"/>
              <a:t>802.1X &amp; EAP (</a:t>
            </a:r>
            <a:r>
              <a:rPr lang="en-US" b="1" i="1" dirty="0" smtClean="0"/>
              <a:t>Extensible Authentication Protocol</a:t>
            </a:r>
            <a:r>
              <a:rPr lang="en-US" b="1" dirty="0" smtClean="0"/>
              <a:t>)</a:t>
            </a:r>
          </a:p>
          <a:p>
            <a:pPr lvl="1"/>
            <a:r>
              <a:rPr lang="en-US" dirty="0" smtClean="0"/>
              <a:t>The 802.1X is the main access point that carries the dialogue with the authentication sever, the EAP tells how the client and authentication sever interact.</a:t>
            </a:r>
          </a:p>
          <a:p>
            <a:pPr lvl="1"/>
            <a:endParaRPr lang="en-US" dirty="0" smtClean="0"/>
          </a:p>
        </p:txBody>
      </p:sp>
      <p:sp>
        <p:nvSpPr>
          <p:cNvPr id="5" name="Content Placeholder 4"/>
          <p:cNvSpPr>
            <a:spLocks noGrp="1"/>
          </p:cNvSpPr>
          <p:nvPr>
            <p:ph sz="half" idx="2"/>
          </p:nvPr>
        </p:nvSpPr>
        <p:spPr>
          <a:xfrm>
            <a:off x="76199" y="4320381"/>
            <a:ext cx="7190473" cy="2469357"/>
          </a:xfrm>
        </p:spPr>
        <p:txBody>
          <a:bodyPr/>
          <a:lstStyle/>
          <a:p>
            <a:r>
              <a:rPr lang="en-US" b="1" dirty="0" smtClean="0"/>
              <a:t>MIC (</a:t>
            </a:r>
            <a:r>
              <a:rPr lang="en-US" b="1" i="1" dirty="0" smtClean="0"/>
              <a:t>Message Integrity Check</a:t>
            </a:r>
            <a:r>
              <a:rPr lang="en-US" b="1" dirty="0" smtClean="0"/>
              <a:t>)</a:t>
            </a:r>
          </a:p>
          <a:p>
            <a:pPr lvl="1"/>
            <a:r>
              <a:rPr lang="en-US" dirty="0" smtClean="0"/>
              <a:t>Protects messages from the client, based on the session key.</a:t>
            </a:r>
          </a:p>
          <a:p>
            <a:r>
              <a:rPr lang="en-US" b="1" dirty="0" smtClean="0"/>
              <a:t>TKIP (</a:t>
            </a:r>
            <a:r>
              <a:rPr lang="en-US" b="1" i="1" dirty="0" smtClean="0"/>
              <a:t>Temporary Key Integrity Protocol</a:t>
            </a:r>
            <a:r>
              <a:rPr lang="en-US" b="1" dirty="0" smtClean="0"/>
              <a:t>)</a:t>
            </a:r>
          </a:p>
          <a:p>
            <a:pPr lvl="1"/>
            <a:r>
              <a:rPr lang="en-US" dirty="0" smtClean="0"/>
              <a:t>Provides message confidentiality, integrity, and authentication to WPA protocols.</a:t>
            </a:r>
          </a:p>
        </p:txBody>
      </p:sp>
      <p:pic>
        <p:nvPicPr>
          <p:cNvPr id="2050" name="Picture 2" descr="https://i.gyazo.com/4ccb40f36425fc9f60f276be9c6edfc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263" y="4320381"/>
            <a:ext cx="5236737" cy="246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51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341312"/>
            <a:ext cx="10515600" cy="1325563"/>
          </a:xfrm>
        </p:spPr>
        <p:txBody>
          <a:bodyPr/>
          <a:lstStyle/>
          <a:p>
            <a:pPr algn="ctr"/>
            <a:r>
              <a:rPr lang="en-US" dirty="0" smtClean="0"/>
              <a:t>Video</a:t>
            </a:r>
            <a:endParaRPr lang="en-US" dirty="0"/>
          </a:p>
        </p:txBody>
      </p:sp>
      <p:sp>
        <p:nvSpPr>
          <p:cNvPr id="3" name="Content Placeholder 2"/>
          <p:cNvSpPr>
            <a:spLocks noGrp="1"/>
          </p:cNvSpPr>
          <p:nvPr>
            <p:ph sz="half" idx="1"/>
          </p:nvPr>
        </p:nvSpPr>
        <p:spPr/>
        <p:txBody>
          <a:bodyPr/>
          <a:lstStyle/>
          <a:p>
            <a:r>
              <a:rPr lang="en-US" u="sng" dirty="0">
                <a:hlinkClick r:id="rId3"/>
              </a:rPr>
              <a:t>https://youtu.be/Kf9KjCKmDcU</a:t>
            </a:r>
            <a:endParaRPr lang="en-US" dirty="0"/>
          </a:p>
        </p:txBody>
      </p:sp>
      <p:pic>
        <p:nvPicPr>
          <p:cNvPr id="5" name="Kf9KjCKmDcU"/>
          <p:cNvPicPr>
            <a:picLocks noRot="1" noChangeAspect="1"/>
          </p:cNvPicPr>
          <p:nvPr>
            <a:videoFile r:link="rId1"/>
          </p:nvPr>
        </p:nvPicPr>
        <p:blipFill>
          <a:blip r:embed="rId4"/>
          <a:stretch>
            <a:fillRect/>
          </a:stretch>
        </p:blipFill>
        <p:spPr>
          <a:xfrm>
            <a:off x="3135086" y="2392136"/>
            <a:ext cx="6161314" cy="3465739"/>
          </a:xfrm>
          <a:prstGeom prst="rect">
            <a:avLst/>
          </a:prstGeom>
        </p:spPr>
      </p:pic>
    </p:spTree>
    <p:extLst>
      <p:ext uri="{BB962C8B-B14F-4D97-AF65-F5344CB8AC3E}">
        <p14:creationId xmlns:p14="http://schemas.microsoft.com/office/powerpoint/2010/main" val="2605642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98972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Algorithms</a:t>
            </a:r>
            <a:endParaRPr lang="en-US" dirty="0"/>
          </a:p>
        </p:txBody>
      </p:sp>
      <p:sp>
        <p:nvSpPr>
          <p:cNvPr id="3" name="Content Placeholder 2"/>
          <p:cNvSpPr>
            <a:spLocks noGrp="1"/>
          </p:cNvSpPr>
          <p:nvPr>
            <p:ph idx="1"/>
          </p:nvPr>
        </p:nvSpPr>
        <p:spPr/>
        <p:txBody>
          <a:bodyPr>
            <a:normAutofit lnSpcReduction="10000"/>
          </a:bodyPr>
          <a:lstStyle/>
          <a:p>
            <a:r>
              <a:rPr lang="en-US" dirty="0" smtClean="0"/>
              <a:t>Symmetric Key Algorithms face an inherent problem</a:t>
            </a:r>
          </a:p>
          <a:p>
            <a:pPr lvl="1"/>
            <a:r>
              <a:rPr lang="en-US" dirty="0" smtClean="0"/>
              <a:t>Keys must be distributed to all parties but kept secret from potential attackers</a:t>
            </a:r>
          </a:p>
          <a:p>
            <a:r>
              <a:rPr lang="en-US" dirty="0" smtClean="0"/>
              <a:t>Introduced by </a:t>
            </a:r>
            <a:r>
              <a:rPr lang="en-US" dirty="0" err="1" smtClean="0"/>
              <a:t>Diffie</a:t>
            </a:r>
            <a:r>
              <a:rPr lang="en-US" dirty="0" smtClean="0"/>
              <a:t> and Hellman in 1976</a:t>
            </a:r>
          </a:p>
          <a:p>
            <a:r>
              <a:rPr lang="en-US" dirty="0" smtClean="0"/>
              <a:t>Uses two keys, one public and one private</a:t>
            </a:r>
          </a:p>
          <a:p>
            <a:r>
              <a:rPr lang="en-US" dirty="0" smtClean="0"/>
              <a:t>Example – Alice sends Bob a message</a:t>
            </a:r>
          </a:p>
          <a:p>
            <a:pPr lvl="1"/>
            <a:r>
              <a:rPr lang="en-US" dirty="0" smtClean="0"/>
              <a:t>Alice uses Bob’s public key to encrypt the plaintext message</a:t>
            </a:r>
          </a:p>
          <a:p>
            <a:pPr lvl="2"/>
            <a:r>
              <a:rPr lang="en-US" dirty="0" smtClean="0"/>
              <a:t>E</a:t>
            </a:r>
            <a:r>
              <a:rPr lang="en-US" baseline="-25000" dirty="0" smtClean="0"/>
              <a:t>B</a:t>
            </a:r>
            <a:r>
              <a:rPr lang="en-US" dirty="0" smtClean="0"/>
              <a:t>(P) = C</a:t>
            </a:r>
          </a:p>
          <a:p>
            <a:pPr lvl="1"/>
            <a:r>
              <a:rPr lang="en-US" dirty="0" smtClean="0"/>
              <a:t>Alice sends this to Bob</a:t>
            </a:r>
          </a:p>
          <a:p>
            <a:pPr lvl="1"/>
            <a:r>
              <a:rPr lang="en-US" dirty="0" smtClean="0"/>
              <a:t>Bob uses his private key to decrypt the </a:t>
            </a:r>
            <a:r>
              <a:rPr lang="en-US" dirty="0" err="1" smtClean="0"/>
              <a:t>ciphertext</a:t>
            </a:r>
            <a:r>
              <a:rPr lang="en-US" dirty="0" smtClean="0"/>
              <a:t> message</a:t>
            </a:r>
          </a:p>
          <a:p>
            <a:pPr lvl="2"/>
            <a:r>
              <a:rPr lang="en-US" dirty="0" smtClean="0"/>
              <a:t>D</a:t>
            </a:r>
            <a:r>
              <a:rPr lang="en-US" baseline="-25000" dirty="0" smtClean="0"/>
              <a:t>B</a:t>
            </a:r>
            <a:r>
              <a:rPr lang="en-US" dirty="0" smtClean="0"/>
              <a:t>(C) = D</a:t>
            </a:r>
            <a:r>
              <a:rPr lang="en-US" baseline="-25000" dirty="0" smtClean="0"/>
              <a:t>B</a:t>
            </a:r>
            <a:r>
              <a:rPr lang="en-US" dirty="0" smtClean="0"/>
              <a:t>(E</a:t>
            </a:r>
            <a:r>
              <a:rPr lang="en-US" baseline="-25000" dirty="0" smtClean="0"/>
              <a:t>B</a:t>
            </a:r>
            <a:r>
              <a:rPr lang="en-US" dirty="0" smtClean="0"/>
              <a:t>(P)) = P</a:t>
            </a:r>
          </a:p>
        </p:txBody>
      </p:sp>
    </p:spTree>
    <p:extLst>
      <p:ext uri="{BB962C8B-B14F-4D97-AF65-F5344CB8AC3E}">
        <p14:creationId xmlns:p14="http://schemas.microsoft.com/office/powerpoint/2010/main" val="503349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RSA</a:t>
            </a:r>
            <a:r>
              <a:rPr lang="en-US" dirty="0" smtClean="0"/>
              <a:t> </a:t>
            </a:r>
            <a:r>
              <a:rPr lang="en-US" sz="4000" dirty="0" smtClean="0"/>
              <a:t>(</a:t>
            </a:r>
            <a:r>
              <a:rPr lang="en-US" sz="4000" dirty="0" err="1" smtClean="0"/>
              <a:t>Rivest</a:t>
            </a:r>
            <a:r>
              <a:rPr lang="en-US" sz="4000" dirty="0" smtClean="0"/>
              <a:t>, Shamir, </a:t>
            </a:r>
            <a:r>
              <a:rPr lang="en-US" sz="4000" dirty="0" err="1" smtClean="0"/>
              <a:t>Adleman</a:t>
            </a:r>
            <a:r>
              <a:rPr lang="en-US" sz="4000" dirty="0" smtClean="0"/>
              <a:t>)</a:t>
            </a:r>
            <a:endParaRPr lang="en-US" sz="4000" dirty="0"/>
          </a:p>
        </p:txBody>
      </p:sp>
      <p:sp>
        <p:nvSpPr>
          <p:cNvPr id="3" name="Content Placeholder 2"/>
          <p:cNvSpPr>
            <a:spLocks noGrp="1"/>
          </p:cNvSpPr>
          <p:nvPr>
            <p:ph idx="1"/>
          </p:nvPr>
        </p:nvSpPr>
        <p:spPr/>
        <p:txBody>
          <a:bodyPr>
            <a:normAutofit/>
          </a:bodyPr>
          <a:lstStyle/>
          <a:p>
            <a:r>
              <a:rPr lang="en-US" dirty="0" smtClean="0"/>
              <a:t>Select 2 large primes, </a:t>
            </a:r>
            <a:r>
              <a:rPr lang="en-US" b="1" i="1" dirty="0" smtClean="0"/>
              <a:t>p</a:t>
            </a:r>
            <a:r>
              <a:rPr lang="en-US" dirty="0" smtClean="0"/>
              <a:t> and </a:t>
            </a:r>
            <a:r>
              <a:rPr lang="en-US" b="1" i="1" dirty="0" smtClean="0"/>
              <a:t>q</a:t>
            </a:r>
          </a:p>
          <a:p>
            <a:r>
              <a:rPr lang="en-US" dirty="0" smtClean="0"/>
              <a:t>Compute </a:t>
            </a:r>
            <a:r>
              <a:rPr lang="en-US" b="1" i="1" dirty="0" smtClean="0"/>
              <a:t>n = p x q</a:t>
            </a:r>
            <a:r>
              <a:rPr lang="en-US" dirty="0" smtClean="0"/>
              <a:t> and </a:t>
            </a:r>
            <a:r>
              <a:rPr lang="en-US" b="1" i="1" dirty="0" smtClean="0"/>
              <a:t>z = (p – 1) (q – 1)</a:t>
            </a:r>
          </a:p>
          <a:p>
            <a:r>
              <a:rPr lang="en-US" dirty="0" smtClean="0"/>
              <a:t>Choose </a:t>
            </a:r>
            <a:r>
              <a:rPr lang="en-US" b="1" i="1" dirty="0" smtClean="0"/>
              <a:t>d</a:t>
            </a:r>
            <a:r>
              <a:rPr lang="en-US" dirty="0" smtClean="0"/>
              <a:t> such that it is relatively prime to </a:t>
            </a:r>
            <a:r>
              <a:rPr lang="en-US" b="1" i="1" dirty="0" smtClean="0"/>
              <a:t>z</a:t>
            </a:r>
          </a:p>
          <a:p>
            <a:r>
              <a:rPr lang="en-US" dirty="0" smtClean="0"/>
              <a:t>Find </a:t>
            </a:r>
            <a:r>
              <a:rPr lang="en-US" b="1" i="1" dirty="0" smtClean="0"/>
              <a:t>e</a:t>
            </a:r>
            <a:r>
              <a:rPr lang="en-US" dirty="0" smtClean="0"/>
              <a:t> such that </a:t>
            </a:r>
            <a:r>
              <a:rPr lang="en-US" b="1" i="1" dirty="0" smtClean="0"/>
              <a:t>e x d = 1 mod z</a:t>
            </a:r>
          </a:p>
          <a:p>
            <a:r>
              <a:rPr lang="en-US" dirty="0" smtClean="0"/>
              <a:t>To encrypt a plaintext message:</a:t>
            </a:r>
          </a:p>
          <a:p>
            <a:pPr lvl="1"/>
            <a:r>
              <a:rPr lang="en-US" b="1" i="1" dirty="0" smtClean="0"/>
              <a:t>C = </a:t>
            </a:r>
            <a:r>
              <a:rPr lang="en-US" b="1" i="1" dirty="0" err="1" smtClean="0"/>
              <a:t>P</a:t>
            </a:r>
            <a:r>
              <a:rPr lang="en-US" b="1" i="1" baseline="30000" dirty="0" err="1" smtClean="0"/>
              <a:t>e</a:t>
            </a:r>
            <a:r>
              <a:rPr lang="en-US" b="1" i="1" dirty="0"/>
              <a:t> </a:t>
            </a:r>
            <a:r>
              <a:rPr lang="en-US" b="1" i="1" dirty="0" smtClean="0"/>
              <a:t>mod n</a:t>
            </a:r>
            <a:endParaRPr lang="en-US" b="1" i="1" dirty="0"/>
          </a:p>
          <a:p>
            <a:r>
              <a:rPr lang="en-US" dirty="0" smtClean="0"/>
              <a:t>To decrypt a </a:t>
            </a:r>
            <a:r>
              <a:rPr lang="en-US" dirty="0" err="1" smtClean="0"/>
              <a:t>ciphertext</a:t>
            </a:r>
            <a:r>
              <a:rPr lang="en-US" dirty="0" smtClean="0"/>
              <a:t> message:</a:t>
            </a:r>
          </a:p>
          <a:p>
            <a:pPr lvl="1"/>
            <a:r>
              <a:rPr lang="en-US" b="1" i="1" dirty="0" smtClean="0"/>
              <a:t>P = C</a:t>
            </a:r>
            <a:r>
              <a:rPr lang="en-US" b="1" i="1" baseline="30000" dirty="0" smtClean="0"/>
              <a:t>d</a:t>
            </a:r>
            <a:r>
              <a:rPr lang="en-US" b="1" i="1" dirty="0" smtClean="0"/>
              <a:t> mod n</a:t>
            </a:r>
          </a:p>
          <a:p>
            <a:r>
              <a:rPr lang="en-US" dirty="0" smtClean="0"/>
              <a:t>Public key – </a:t>
            </a:r>
            <a:r>
              <a:rPr lang="en-US" b="1" i="1" dirty="0" smtClean="0"/>
              <a:t>(</a:t>
            </a:r>
            <a:r>
              <a:rPr lang="en-US" b="1" i="1" dirty="0" err="1" smtClean="0"/>
              <a:t>e,n</a:t>
            </a:r>
            <a:r>
              <a:rPr lang="en-US" b="1" i="1" dirty="0" smtClean="0"/>
              <a:t>)</a:t>
            </a:r>
            <a:r>
              <a:rPr lang="en-US" dirty="0" smtClean="0"/>
              <a:t>; Private key – </a:t>
            </a:r>
            <a:r>
              <a:rPr lang="en-US" b="1" i="1" dirty="0" smtClean="0"/>
              <a:t>(</a:t>
            </a:r>
            <a:r>
              <a:rPr lang="en-US" b="1" i="1" dirty="0" err="1" smtClean="0"/>
              <a:t>d,n</a:t>
            </a:r>
            <a:r>
              <a:rPr lang="en-US" b="1" i="1" dirty="0" smtClean="0"/>
              <a:t>)</a:t>
            </a:r>
          </a:p>
        </p:txBody>
      </p:sp>
    </p:spTree>
    <p:extLst>
      <p:ext uri="{BB962C8B-B14F-4D97-AF65-F5344CB8AC3E}">
        <p14:creationId xmlns:p14="http://schemas.microsoft.com/office/powerpoint/2010/main" val="2493026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Algorithms</a:t>
            </a:r>
            <a:endParaRPr lang="en-US" dirty="0"/>
          </a:p>
        </p:txBody>
      </p:sp>
      <p:sp>
        <p:nvSpPr>
          <p:cNvPr id="3" name="Content Placeholder 2"/>
          <p:cNvSpPr>
            <a:spLocks noGrp="1"/>
          </p:cNvSpPr>
          <p:nvPr>
            <p:ph idx="1"/>
          </p:nvPr>
        </p:nvSpPr>
        <p:spPr/>
        <p:txBody>
          <a:bodyPr/>
          <a:lstStyle/>
          <a:p>
            <a:r>
              <a:rPr lang="en-US" dirty="0" smtClean="0"/>
              <a:t>Knapsack (</a:t>
            </a:r>
            <a:r>
              <a:rPr lang="en-US" dirty="0" err="1" smtClean="0"/>
              <a:t>Merkle</a:t>
            </a:r>
            <a:r>
              <a:rPr lang="en-US" dirty="0" smtClean="0"/>
              <a:t>)</a:t>
            </a:r>
          </a:p>
          <a:p>
            <a:pPr lvl="1"/>
            <a:r>
              <a:rPr lang="en-US" dirty="0" smtClean="0"/>
              <a:t>First one developed (1978)</a:t>
            </a:r>
          </a:p>
          <a:p>
            <a:pPr lvl="1"/>
            <a:r>
              <a:rPr lang="en-US" dirty="0" smtClean="0"/>
              <a:t>No longer used because it is not considered secure</a:t>
            </a:r>
          </a:p>
          <a:p>
            <a:r>
              <a:rPr lang="en-US" dirty="0" smtClean="0"/>
              <a:t>Others based on logarithms</a:t>
            </a:r>
          </a:p>
          <a:p>
            <a:r>
              <a:rPr lang="en-US" dirty="0" smtClean="0"/>
              <a:t>Few others (elliptical curves)</a:t>
            </a:r>
          </a:p>
          <a:p>
            <a:r>
              <a:rPr lang="en-US" dirty="0" smtClean="0"/>
              <a:t>Algorithms based on factoring large numbers and logarithms remain the two major types</a:t>
            </a:r>
          </a:p>
          <a:p>
            <a:pPr lvl="1"/>
            <a:r>
              <a:rPr lang="en-US" dirty="0" smtClean="0"/>
              <a:t>This is due to the mathematical difficulty of solving </a:t>
            </a:r>
            <a:r>
              <a:rPr lang="en-US" smtClean="0"/>
              <a:t>these problems</a:t>
            </a:r>
            <a:endParaRPr lang="en-US" dirty="0"/>
          </a:p>
        </p:txBody>
      </p:sp>
    </p:spTree>
    <p:extLst>
      <p:ext uri="{BB962C8B-B14F-4D97-AF65-F5344CB8AC3E}">
        <p14:creationId xmlns:p14="http://schemas.microsoft.com/office/powerpoint/2010/main" val="2111943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Signatures </a:t>
            </a:r>
            <a:endParaRPr lang="en-US" dirty="0"/>
          </a:p>
        </p:txBody>
      </p:sp>
      <p:sp>
        <p:nvSpPr>
          <p:cNvPr id="3" name="Content Placeholder 2"/>
          <p:cNvSpPr>
            <a:spLocks noGrp="1"/>
          </p:cNvSpPr>
          <p:nvPr>
            <p:ph idx="1"/>
          </p:nvPr>
        </p:nvSpPr>
        <p:spPr/>
        <p:txBody>
          <a:bodyPr>
            <a:normAutofit/>
          </a:bodyPr>
          <a:lstStyle/>
          <a:p>
            <a:r>
              <a:rPr lang="en-US" dirty="0" smtClean="0"/>
              <a:t>Used for authenticate many legal, financial, and other documents and is determined by the presence or absence of an authorized handwritten signature. </a:t>
            </a:r>
          </a:p>
          <a:p>
            <a:r>
              <a:rPr lang="en-US" dirty="0" smtClean="0"/>
              <a:t>Its Difficult: One party can send a signed message to another party but must meet the conditions</a:t>
            </a:r>
          </a:p>
          <a:p>
            <a:pPr lvl="1"/>
            <a:r>
              <a:rPr lang="en-US" dirty="0" smtClean="0"/>
              <a:t>The Receiver can verify the claimed identity of the sender.</a:t>
            </a:r>
          </a:p>
          <a:p>
            <a:pPr lvl="1"/>
            <a:r>
              <a:rPr lang="en-US" dirty="0" smtClean="0"/>
              <a:t>The sender cannot later repudiate the contents of the message.</a:t>
            </a:r>
          </a:p>
          <a:p>
            <a:pPr lvl="1"/>
            <a:r>
              <a:rPr lang="en-US" dirty="0" smtClean="0"/>
              <a:t>The receiver cannot possibly have concocted the message himself.</a:t>
            </a:r>
            <a:r>
              <a:rPr lang="en-US" dirty="0"/>
              <a:t> </a:t>
            </a:r>
            <a:endParaRPr lang="en-US" dirty="0" smtClean="0"/>
          </a:p>
          <a:p>
            <a:pPr marL="457200" lvl="1" indent="0">
              <a:buNone/>
            </a:pPr>
            <a:endParaRPr lang="en-US" dirty="0" smtClean="0"/>
          </a:p>
          <a:p>
            <a:pPr marL="457200" lvl="1" indent="0">
              <a:buNone/>
            </a:pPr>
            <a:r>
              <a:rPr lang="en-US" dirty="0" smtClean="0"/>
              <a:t>Nonrepudiation – the property that no party to a contract can later den having signed it. </a:t>
            </a:r>
          </a:p>
        </p:txBody>
      </p:sp>
    </p:spTree>
    <p:extLst>
      <p:ext uri="{BB962C8B-B14F-4D97-AF65-F5344CB8AC3E}">
        <p14:creationId xmlns:p14="http://schemas.microsoft.com/office/powerpoint/2010/main" val="356650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Key - Signatures</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8110" y="1500302"/>
            <a:ext cx="10043433" cy="224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8110" y="4299858"/>
            <a:ext cx="10685690" cy="1477328"/>
          </a:xfrm>
          <a:prstGeom prst="rect">
            <a:avLst/>
          </a:prstGeom>
          <a:noFill/>
        </p:spPr>
        <p:txBody>
          <a:bodyPr wrap="square" rtlCol="0">
            <a:spAutoFit/>
          </a:bodyPr>
          <a:lstStyle/>
          <a:p>
            <a:r>
              <a:rPr lang="en-US" dirty="0" smtClean="0"/>
              <a:t>Digital Signature with Big Brother(BB)</a:t>
            </a:r>
          </a:p>
          <a:p>
            <a:r>
              <a:rPr lang="en-US" dirty="0" smtClean="0"/>
              <a:t>Have a central authority that knows everything and whom everyone trusts.</a:t>
            </a:r>
          </a:p>
          <a:p>
            <a:r>
              <a:rPr lang="en-US" dirty="0" smtClean="0"/>
              <a:t>Timestamps </a:t>
            </a:r>
          </a:p>
          <a:p>
            <a:r>
              <a:rPr lang="en-US" dirty="0" smtClean="0"/>
              <a:t> (Everybody has to trust big brother, </a:t>
            </a:r>
            <a:r>
              <a:rPr lang="en-US" dirty="0" err="1" smtClean="0"/>
              <a:t>gov</a:t>
            </a:r>
            <a:r>
              <a:rPr lang="en-US" dirty="0" smtClean="0"/>
              <a:t>, banks, </a:t>
            </a:r>
            <a:r>
              <a:rPr lang="en-US" dirty="0" err="1" smtClean="0"/>
              <a:t>etc</a:t>
            </a:r>
            <a:r>
              <a:rPr lang="en-US" dirty="0" smtClean="0"/>
              <a:t>)</a:t>
            </a:r>
          </a:p>
          <a:p>
            <a:endParaRPr lang="en-US" dirty="0"/>
          </a:p>
        </p:txBody>
      </p:sp>
    </p:spTree>
    <p:extLst>
      <p:ext uri="{BB962C8B-B14F-4D97-AF65-F5344CB8AC3E}">
        <p14:creationId xmlns:p14="http://schemas.microsoft.com/office/powerpoint/2010/main" val="3493217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Signatures </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7610" y="1547247"/>
            <a:ext cx="10876190" cy="197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8200" y="3864429"/>
            <a:ext cx="7571303" cy="1477328"/>
          </a:xfrm>
          <a:prstGeom prst="rect">
            <a:avLst/>
          </a:prstGeom>
          <a:noFill/>
        </p:spPr>
        <p:txBody>
          <a:bodyPr wrap="none" rtlCol="0">
            <a:spAutoFit/>
          </a:bodyPr>
          <a:lstStyle/>
          <a:p>
            <a:r>
              <a:rPr lang="en-US" dirty="0" smtClean="0"/>
              <a:t>Message Digests </a:t>
            </a:r>
          </a:p>
          <a:p>
            <a:pPr marL="342900" indent="-342900">
              <a:buAutoNum type="arabicPeriod"/>
            </a:pPr>
            <a:r>
              <a:rPr lang="en-US" dirty="0" smtClean="0"/>
              <a:t>Given p, it is easy to compute MD(P)</a:t>
            </a:r>
          </a:p>
          <a:p>
            <a:pPr marL="342900" indent="-342900">
              <a:buAutoNum type="arabicPeriod"/>
            </a:pPr>
            <a:r>
              <a:rPr lang="en-US" dirty="0" smtClean="0"/>
              <a:t>Given MD(P), it is </a:t>
            </a:r>
            <a:r>
              <a:rPr lang="en-US" dirty="0" err="1" smtClean="0"/>
              <a:t>effecitively</a:t>
            </a:r>
            <a:r>
              <a:rPr lang="en-US" dirty="0" smtClean="0"/>
              <a:t> impossible to find P.</a:t>
            </a:r>
          </a:p>
          <a:p>
            <a:pPr marL="342900" indent="-342900">
              <a:buAutoNum type="arabicPeriod"/>
            </a:pPr>
            <a:r>
              <a:rPr lang="en-US" dirty="0" smtClean="0"/>
              <a:t>Given P, no one can find P’ such that MD(P’) = MD(P)</a:t>
            </a:r>
          </a:p>
          <a:p>
            <a:pPr marL="342900" indent="-342900">
              <a:buAutoNum type="arabicPeriod"/>
            </a:pPr>
            <a:r>
              <a:rPr lang="en-US" dirty="0" smtClean="0"/>
              <a:t>A Change to the input of even 1 bit produces a very different output.	</a:t>
            </a: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39" y="3794976"/>
            <a:ext cx="3823642" cy="154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161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Public Keys</a:t>
            </a:r>
            <a:endParaRPr lang="en-US" dirty="0"/>
          </a:p>
        </p:txBody>
      </p:sp>
      <p:sp>
        <p:nvSpPr>
          <p:cNvPr id="3" name="Content Placeholder 2"/>
          <p:cNvSpPr>
            <a:spLocks noGrp="1"/>
          </p:cNvSpPr>
          <p:nvPr>
            <p:ph idx="1"/>
          </p:nvPr>
        </p:nvSpPr>
        <p:spPr/>
        <p:txBody>
          <a:bodyPr/>
          <a:lstStyle/>
          <a:p>
            <a:r>
              <a:rPr lang="en-US" dirty="0" smtClean="0"/>
              <a:t>Certificate authority (CA)- an organization that certifies public keys are authentic</a:t>
            </a:r>
          </a:p>
          <a:p>
            <a:r>
              <a:rPr lang="en-US" dirty="0" smtClean="0"/>
              <a:t>Binds a certain public key to an individual or company</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694" y="3810000"/>
            <a:ext cx="82105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462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229600" cy="5592763"/>
          </a:xfrm>
        </p:spPr>
        <p:txBody>
          <a:bodyPr/>
          <a:lstStyle/>
          <a:p>
            <a:pPr marL="0" indent="0" algn="ctr">
              <a:buNone/>
            </a:pPr>
            <a:r>
              <a:rPr lang="en-US" sz="4400" dirty="0"/>
              <a:t>X.509</a:t>
            </a:r>
          </a:p>
          <a:p>
            <a:r>
              <a:rPr lang="en-US" dirty="0" smtClean="0"/>
              <a:t>Created to simplify the different types of certificates</a:t>
            </a:r>
          </a:p>
          <a:p>
            <a:r>
              <a:rPr lang="en-US" dirty="0" smtClean="0"/>
              <a:t>A way to describe public certificates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971800"/>
            <a:ext cx="8458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769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146</TotalTime>
  <Words>995</Words>
  <Application>Microsoft Office PowerPoint</Application>
  <PresentationFormat>Widescreen</PresentationFormat>
  <Paragraphs>107</Paragraphs>
  <Slides>15</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vt:lpstr>
      <vt:lpstr>Group 9 Chapter 8.3 – 8.6</vt:lpstr>
      <vt:lpstr>Public Key Algorithms</vt:lpstr>
      <vt:lpstr>RSA (Rivest, Shamir, Adleman)</vt:lpstr>
      <vt:lpstr>Other Algorithms</vt:lpstr>
      <vt:lpstr>Digital Signatures </vt:lpstr>
      <vt:lpstr>Symmetric Key - Signatures</vt:lpstr>
      <vt:lpstr>Public Key Signatures </vt:lpstr>
      <vt:lpstr>Management of Public Keys</vt:lpstr>
      <vt:lpstr>PowerPoint Presentation</vt:lpstr>
      <vt:lpstr>PowerPoint Presentation</vt:lpstr>
      <vt:lpstr>Communication Security</vt:lpstr>
      <vt:lpstr>Authentication</vt:lpstr>
      <vt:lpstr>Wireless Security</vt:lpstr>
      <vt:lpstr>Video</vt:lpstr>
      <vt:lpstr>Questions?</vt:lpstr>
    </vt:vector>
  </TitlesOfParts>
  <Company>UNC Charlotte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Zeman, Matt</dc:creator>
  <cp:lastModifiedBy>Srivathsan</cp:lastModifiedBy>
  <cp:revision>14</cp:revision>
  <dcterms:created xsi:type="dcterms:W3CDTF">2015-11-24T13:25:39Z</dcterms:created>
  <dcterms:modified xsi:type="dcterms:W3CDTF">2015-12-11T04:50:35Z</dcterms:modified>
</cp:coreProperties>
</file>