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9144000" cy="5143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347" autoAdjust="0"/>
    <p:restoredTop sz="94660"/>
  </p:normalViewPr>
  <p:slideViewPr>
    <p:cSldViewPr>
      <p:cViewPr varScale="1">
        <p:scale>
          <a:sx n="106" d="100"/>
          <a:sy n="106" d="100"/>
        </p:scale>
        <p:origin x="379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EDE2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87031" y="2050539"/>
            <a:ext cx="5369937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002F49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666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120" dirty="0"/>
              <a:t>Phillip</a:t>
            </a:r>
            <a:r>
              <a:rPr spc="-95" dirty="0"/>
              <a:t> </a:t>
            </a:r>
            <a:r>
              <a:rPr spc="170" dirty="0"/>
              <a:t>Shembo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666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120" dirty="0"/>
              <a:t>Phillip</a:t>
            </a:r>
            <a:r>
              <a:rPr spc="-95" dirty="0"/>
              <a:t> </a:t>
            </a:r>
            <a:r>
              <a:rPr spc="170" dirty="0"/>
              <a:t>Shembo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666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120" dirty="0"/>
              <a:t>Phillip</a:t>
            </a:r>
            <a:r>
              <a:rPr spc="-95" dirty="0"/>
              <a:t> </a:t>
            </a:r>
            <a:r>
              <a:rPr spc="170" dirty="0"/>
              <a:t>Shembo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666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120" dirty="0"/>
              <a:t>Phillip</a:t>
            </a:r>
            <a:r>
              <a:rPr spc="-95" dirty="0"/>
              <a:t> </a:t>
            </a:r>
            <a:r>
              <a:rPr spc="170" dirty="0"/>
              <a:t>Shembo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EDE2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8099"/>
            <a:ext cx="9144635" cy="4398645"/>
          </a:xfrm>
          <a:custGeom>
            <a:avLst/>
            <a:gdLst/>
            <a:ahLst/>
            <a:cxnLst/>
            <a:rect l="l" t="t" r="r" b="b"/>
            <a:pathLst>
              <a:path w="9144635" h="4398645">
                <a:moveTo>
                  <a:pt x="0" y="4398091"/>
                </a:moveTo>
                <a:lnTo>
                  <a:pt x="0" y="0"/>
                </a:lnTo>
                <a:lnTo>
                  <a:pt x="9144231" y="0"/>
                </a:lnTo>
                <a:lnTo>
                  <a:pt x="9143981" y="1772847"/>
                </a:lnTo>
                <a:lnTo>
                  <a:pt x="0" y="439809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0"/>
            <a:ext cx="9144635" cy="4398645"/>
          </a:xfrm>
          <a:custGeom>
            <a:avLst/>
            <a:gdLst/>
            <a:ahLst/>
            <a:cxnLst/>
            <a:rect l="l" t="t" r="r" b="b"/>
            <a:pathLst>
              <a:path w="9144635" h="4398645">
                <a:moveTo>
                  <a:pt x="0" y="4398091"/>
                </a:moveTo>
                <a:lnTo>
                  <a:pt x="0" y="0"/>
                </a:lnTo>
                <a:lnTo>
                  <a:pt x="9144231" y="0"/>
                </a:lnTo>
                <a:lnTo>
                  <a:pt x="9143981" y="1772846"/>
                </a:lnTo>
                <a:lnTo>
                  <a:pt x="0" y="4398091"/>
                </a:lnTo>
                <a:close/>
              </a:path>
            </a:pathLst>
          </a:custGeom>
          <a:solidFill>
            <a:srgbClr val="EDE2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6666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120" dirty="0"/>
              <a:t>Phillip</a:t>
            </a:r>
            <a:r>
              <a:rPr spc="-95" dirty="0"/>
              <a:t> </a:t>
            </a:r>
            <a:r>
              <a:rPr spc="170" dirty="0"/>
              <a:t>Shembo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4314190" cy="5143500"/>
          </a:xfrm>
          <a:custGeom>
            <a:avLst/>
            <a:gdLst/>
            <a:ahLst/>
            <a:cxnLst/>
            <a:rect l="l" t="t" r="r" b="b"/>
            <a:pathLst>
              <a:path w="4314190" h="5143500">
                <a:moveTo>
                  <a:pt x="431399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4313991" y="0"/>
                </a:lnTo>
                <a:lnTo>
                  <a:pt x="4313991" y="5143489"/>
                </a:lnTo>
                <a:close/>
              </a:path>
            </a:pathLst>
          </a:custGeom>
          <a:solidFill>
            <a:srgbClr val="3138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44124"/>
            <a:ext cx="4314190" cy="4399915"/>
          </a:xfrm>
          <a:custGeom>
            <a:avLst/>
            <a:gdLst/>
            <a:ahLst/>
            <a:cxnLst/>
            <a:rect l="l" t="t" r="r" b="b"/>
            <a:pathLst>
              <a:path w="4314190" h="4399915">
                <a:moveTo>
                  <a:pt x="0" y="4399366"/>
                </a:moveTo>
                <a:lnTo>
                  <a:pt x="0" y="3924"/>
                </a:lnTo>
                <a:lnTo>
                  <a:pt x="4310466" y="0"/>
                </a:lnTo>
                <a:lnTo>
                  <a:pt x="4313616" y="3163518"/>
                </a:lnTo>
                <a:lnTo>
                  <a:pt x="0" y="4399366"/>
                </a:lnTo>
                <a:close/>
              </a:path>
            </a:pathLst>
          </a:custGeom>
          <a:solidFill>
            <a:srgbClr val="D8C3B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-124" y="0"/>
            <a:ext cx="4317365" cy="4396105"/>
          </a:xfrm>
          <a:custGeom>
            <a:avLst/>
            <a:gdLst/>
            <a:ahLst/>
            <a:cxnLst/>
            <a:rect l="l" t="t" r="r" b="b"/>
            <a:pathLst>
              <a:path w="4317365" h="4396105">
                <a:moveTo>
                  <a:pt x="0" y="4395591"/>
                </a:moveTo>
                <a:lnTo>
                  <a:pt x="0" y="149"/>
                </a:lnTo>
                <a:lnTo>
                  <a:pt x="4316891" y="0"/>
                </a:lnTo>
                <a:lnTo>
                  <a:pt x="4314041" y="3161043"/>
                </a:lnTo>
                <a:lnTo>
                  <a:pt x="0" y="4395591"/>
                </a:lnTo>
                <a:close/>
              </a:path>
            </a:pathLst>
          </a:custGeom>
          <a:solidFill>
            <a:srgbClr val="3138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48" y="559725"/>
            <a:ext cx="8374502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183005"/>
            <a:ext cx="822960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304791" y="4812045"/>
            <a:ext cx="1361440" cy="248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666666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spc="120" dirty="0"/>
              <a:t>Phillip</a:t>
            </a:r>
            <a:r>
              <a:rPr spc="-95" dirty="0"/>
              <a:t> </a:t>
            </a:r>
            <a:r>
              <a:rPr spc="170" dirty="0"/>
              <a:t>Shembo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5143500"/>
          </a:xfrm>
          <a:custGeom>
            <a:avLst/>
            <a:gdLst/>
            <a:ahLst/>
            <a:cxnLst/>
            <a:rect l="l" t="t" r="r" b="b"/>
            <a:pathLst>
              <a:path w="9144000" h="5143500">
                <a:moveTo>
                  <a:pt x="9143981" y="5143489"/>
                </a:moveTo>
                <a:lnTo>
                  <a:pt x="0" y="5143489"/>
                </a:lnTo>
                <a:lnTo>
                  <a:pt x="0" y="0"/>
                </a:lnTo>
                <a:lnTo>
                  <a:pt x="9143981" y="0"/>
                </a:lnTo>
                <a:lnTo>
                  <a:pt x="9143981" y="5143489"/>
                </a:lnTo>
                <a:close/>
              </a:path>
            </a:pathLst>
          </a:custGeom>
          <a:solidFill>
            <a:srgbClr val="EDE2D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4635" cy="4446270"/>
            <a:chOff x="0" y="0"/>
            <a:chExt cx="9144635" cy="4446270"/>
          </a:xfrm>
        </p:grpSpPr>
        <p:sp>
          <p:nvSpPr>
            <p:cNvPr id="4" name="object 4"/>
            <p:cNvSpPr/>
            <p:nvPr/>
          </p:nvSpPr>
          <p:spPr>
            <a:xfrm>
              <a:off x="0" y="48099"/>
              <a:ext cx="9144635" cy="4398645"/>
            </a:xfrm>
            <a:custGeom>
              <a:avLst/>
              <a:gdLst/>
              <a:ahLst/>
              <a:cxnLst/>
              <a:rect l="l" t="t" r="r" b="b"/>
              <a:pathLst>
                <a:path w="9144635" h="4398645">
                  <a:moveTo>
                    <a:pt x="0" y="4398091"/>
                  </a:moveTo>
                  <a:lnTo>
                    <a:pt x="0" y="0"/>
                  </a:lnTo>
                  <a:lnTo>
                    <a:pt x="9144231" y="0"/>
                  </a:lnTo>
                  <a:lnTo>
                    <a:pt x="9143981" y="1772847"/>
                  </a:lnTo>
                  <a:lnTo>
                    <a:pt x="0" y="439809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635" cy="4398645"/>
            </a:xfrm>
            <a:custGeom>
              <a:avLst/>
              <a:gdLst/>
              <a:ahLst/>
              <a:cxnLst/>
              <a:rect l="l" t="t" r="r" b="b"/>
              <a:pathLst>
                <a:path w="9144635" h="4398645">
                  <a:moveTo>
                    <a:pt x="0" y="4398091"/>
                  </a:moveTo>
                  <a:lnTo>
                    <a:pt x="0" y="0"/>
                  </a:lnTo>
                  <a:lnTo>
                    <a:pt x="9144231" y="0"/>
                  </a:lnTo>
                  <a:lnTo>
                    <a:pt x="9143981" y="1772846"/>
                  </a:lnTo>
                  <a:lnTo>
                    <a:pt x="0" y="4398091"/>
                  </a:lnTo>
                  <a:close/>
                </a:path>
              </a:pathLst>
            </a:custGeom>
            <a:solidFill>
              <a:srgbClr val="EDE2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384724" y="596289"/>
            <a:ext cx="6245860" cy="5194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200" spc="280" dirty="0">
                <a:solidFill>
                  <a:srgbClr val="002F49"/>
                </a:solidFill>
              </a:rPr>
              <a:t>7.4</a:t>
            </a:r>
            <a:r>
              <a:rPr sz="3200" spc="-45" dirty="0">
                <a:solidFill>
                  <a:srgbClr val="002F49"/>
                </a:solidFill>
              </a:rPr>
              <a:t> </a:t>
            </a:r>
            <a:r>
              <a:rPr sz="3200" spc="395" dirty="0">
                <a:solidFill>
                  <a:srgbClr val="002F49"/>
                </a:solidFill>
              </a:rPr>
              <a:t>Streaming</a:t>
            </a:r>
            <a:r>
              <a:rPr sz="3200" spc="-45" dirty="0">
                <a:solidFill>
                  <a:srgbClr val="002F49"/>
                </a:solidFill>
              </a:rPr>
              <a:t> </a:t>
            </a:r>
            <a:r>
              <a:rPr sz="3200" spc="270" dirty="0">
                <a:solidFill>
                  <a:srgbClr val="002F49"/>
                </a:solidFill>
              </a:rPr>
              <a:t>Audio</a:t>
            </a:r>
            <a:r>
              <a:rPr sz="3200" spc="-40" dirty="0">
                <a:solidFill>
                  <a:srgbClr val="002F49"/>
                </a:solidFill>
              </a:rPr>
              <a:t> </a:t>
            </a:r>
            <a:r>
              <a:rPr sz="3200" spc="450" dirty="0">
                <a:solidFill>
                  <a:srgbClr val="002F49"/>
                </a:solidFill>
              </a:rPr>
              <a:t>and</a:t>
            </a:r>
            <a:r>
              <a:rPr sz="3200" spc="-45" dirty="0">
                <a:solidFill>
                  <a:srgbClr val="002F49"/>
                </a:solidFill>
              </a:rPr>
              <a:t> </a:t>
            </a:r>
            <a:r>
              <a:rPr sz="3200" spc="229" dirty="0">
                <a:solidFill>
                  <a:srgbClr val="002F49"/>
                </a:solidFill>
              </a:rPr>
              <a:t>Video</a:t>
            </a:r>
            <a:endParaRPr sz="3200"/>
          </a:p>
        </p:txBody>
      </p:sp>
      <p:sp>
        <p:nvSpPr>
          <p:cNvPr id="7" name="object 7"/>
          <p:cNvSpPr txBox="1"/>
          <p:nvPr/>
        </p:nvSpPr>
        <p:spPr>
          <a:xfrm>
            <a:off x="1299122" y="1583839"/>
            <a:ext cx="4330065" cy="51943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200" spc="270" dirty="0">
                <a:solidFill>
                  <a:srgbClr val="666666"/>
                </a:solidFill>
                <a:latin typeface="Times New Roman"/>
                <a:cs typeface="Times New Roman"/>
              </a:rPr>
              <a:t>Digital Audio</a:t>
            </a:r>
            <a:r>
              <a:rPr sz="3200" spc="-39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666666"/>
                </a:solidFill>
                <a:latin typeface="Times New Roman"/>
                <a:cs typeface="Times New Roman"/>
              </a:rPr>
              <a:t>&amp; </a:t>
            </a:r>
            <a:r>
              <a:rPr sz="3200" spc="229" dirty="0">
                <a:solidFill>
                  <a:srgbClr val="666666"/>
                </a:solidFill>
                <a:latin typeface="Times New Roman"/>
                <a:cs typeface="Times New Roman"/>
              </a:rPr>
              <a:t>Video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71811" y="3587860"/>
            <a:ext cx="32893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2955" marR="5080" indent="-770890">
              <a:lnSpc>
                <a:spcPct val="100000"/>
              </a:lnSpc>
              <a:spcBef>
                <a:spcPts val="100"/>
              </a:spcBef>
            </a:pPr>
            <a:r>
              <a:rPr sz="1400" spc="135" dirty="0">
                <a:solidFill>
                  <a:srgbClr val="666666"/>
                </a:solidFill>
                <a:latin typeface="Times New Roman"/>
                <a:cs typeface="Times New Roman"/>
              </a:rPr>
              <a:t>For</a:t>
            </a:r>
            <a:r>
              <a:rPr sz="1400" spc="-2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95" dirty="0">
                <a:solidFill>
                  <a:srgbClr val="666666"/>
                </a:solidFill>
                <a:latin typeface="Times New Roman"/>
                <a:cs typeface="Times New Roman"/>
              </a:rPr>
              <a:t>many</a:t>
            </a:r>
            <a:r>
              <a:rPr sz="1400" spc="-2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40" dirty="0">
                <a:solidFill>
                  <a:srgbClr val="666666"/>
                </a:solidFill>
                <a:latin typeface="Times New Roman"/>
                <a:cs typeface="Times New Roman"/>
              </a:rPr>
              <a:t>people,</a:t>
            </a:r>
            <a:r>
              <a:rPr sz="1400" spc="-2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45" dirty="0">
                <a:solidFill>
                  <a:srgbClr val="666666"/>
                </a:solidFill>
                <a:latin typeface="Times New Roman"/>
                <a:cs typeface="Times New Roman"/>
              </a:rPr>
              <a:t>audio</a:t>
            </a:r>
            <a:r>
              <a:rPr sz="1400" spc="-2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85" dirty="0">
                <a:solidFill>
                  <a:srgbClr val="666666"/>
                </a:solidFill>
                <a:latin typeface="Times New Roman"/>
                <a:cs typeface="Times New Roman"/>
              </a:rPr>
              <a:t>and</a:t>
            </a:r>
            <a:r>
              <a:rPr sz="1400" spc="-2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25" dirty="0">
                <a:solidFill>
                  <a:srgbClr val="666666"/>
                </a:solidFill>
                <a:latin typeface="Times New Roman"/>
                <a:cs typeface="Times New Roman"/>
              </a:rPr>
              <a:t>video</a:t>
            </a:r>
            <a:r>
              <a:rPr sz="1400" spc="-2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55" dirty="0">
                <a:solidFill>
                  <a:srgbClr val="666666"/>
                </a:solidFill>
                <a:latin typeface="Times New Roman"/>
                <a:cs typeface="Times New Roman"/>
              </a:rPr>
              <a:t>are  </a:t>
            </a:r>
            <a:r>
              <a:rPr sz="1400" spc="180" dirty="0">
                <a:solidFill>
                  <a:srgbClr val="666666"/>
                </a:solidFill>
                <a:latin typeface="Times New Roman"/>
                <a:cs typeface="Times New Roman"/>
              </a:rPr>
              <a:t>the</a:t>
            </a:r>
            <a:r>
              <a:rPr sz="1400" spc="-3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35" dirty="0">
                <a:solidFill>
                  <a:srgbClr val="666666"/>
                </a:solidFill>
                <a:latin typeface="Times New Roman"/>
                <a:cs typeface="Times New Roman"/>
              </a:rPr>
              <a:t>holy</a:t>
            </a:r>
            <a:r>
              <a:rPr sz="1400" spc="-3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25" dirty="0">
                <a:solidFill>
                  <a:srgbClr val="666666"/>
                </a:solidFill>
                <a:latin typeface="Times New Roman"/>
                <a:cs typeface="Times New Roman"/>
              </a:rPr>
              <a:t>grail</a:t>
            </a:r>
            <a:r>
              <a:rPr sz="1400" spc="-3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20" dirty="0">
                <a:solidFill>
                  <a:srgbClr val="666666"/>
                </a:solidFill>
                <a:latin typeface="Times New Roman"/>
                <a:cs typeface="Times New Roman"/>
              </a:rPr>
              <a:t>of</a:t>
            </a:r>
            <a:r>
              <a:rPr sz="1400" spc="-3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1400" spc="150" dirty="0">
                <a:solidFill>
                  <a:srgbClr val="666666"/>
                </a:solidFill>
                <a:latin typeface="Times New Roman"/>
                <a:cs typeface="Times New Roman"/>
              </a:rPr>
              <a:t>networking.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48" y="559725"/>
            <a:ext cx="23209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Digital</a:t>
            </a:r>
            <a:r>
              <a:rPr spc="-110" dirty="0"/>
              <a:t> </a:t>
            </a:r>
            <a:r>
              <a:rPr spc="215" dirty="0"/>
              <a:t>Audio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48" y="1120555"/>
            <a:ext cx="34112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45" dirty="0">
                <a:solidFill>
                  <a:srgbClr val="B6B6B6"/>
                </a:solidFill>
                <a:latin typeface="Times New Roman"/>
                <a:cs typeface="Times New Roman"/>
              </a:rPr>
              <a:t>Send</a:t>
            </a:r>
            <a:r>
              <a:rPr sz="1400" spc="-25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85" dirty="0">
                <a:solidFill>
                  <a:srgbClr val="B6B6B6"/>
                </a:solidFill>
                <a:latin typeface="Times New Roman"/>
                <a:cs typeface="Times New Roman"/>
              </a:rPr>
              <a:t>some</a:t>
            </a:r>
            <a:r>
              <a:rPr sz="1400" spc="-25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30" dirty="0">
                <a:solidFill>
                  <a:srgbClr val="B6B6B6"/>
                </a:solidFill>
                <a:latin typeface="Times New Roman"/>
                <a:cs typeface="Times New Roman"/>
              </a:rPr>
              <a:t>positive</a:t>
            </a:r>
            <a:r>
              <a:rPr sz="1400" spc="-20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45" dirty="0">
                <a:solidFill>
                  <a:srgbClr val="B6B6B6"/>
                </a:solidFill>
                <a:latin typeface="Times New Roman"/>
                <a:cs typeface="Times New Roman"/>
              </a:rPr>
              <a:t>waves</a:t>
            </a:r>
            <a:r>
              <a:rPr sz="1400" spc="-25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65" dirty="0">
                <a:solidFill>
                  <a:srgbClr val="B6B6B6"/>
                </a:solidFill>
                <a:latin typeface="Times New Roman"/>
                <a:cs typeface="Times New Roman"/>
              </a:rPr>
              <a:t>to</a:t>
            </a:r>
            <a:r>
              <a:rPr sz="1400" spc="-25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60" dirty="0">
                <a:solidFill>
                  <a:srgbClr val="B6B6B6"/>
                </a:solidFill>
                <a:latin typeface="Times New Roman"/>
                <a:cs typeface="Times New Roman"/>
              </a:rPr>
              <a:t>someone!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0461" y="629157"/>
            <a:ext cx="336677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Audio waves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can be converted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digital</a:t>
            </a:r>
            <a:r>
              <a:rPr sz="1300" spc="20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form.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67660" y="979676"/>
            <a:ext cx="3201670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This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requires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an ADC is an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Analog-to-Digital  Converter.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10461" y="1967991"/>
            <a:ext cx="3966845" cy="9372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For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example: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microphone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would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create electrical  currents from your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audio, and send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 built in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ADC.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 ADC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reads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and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translates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current into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binary  </a:t>
            </a:r>
            <a:r>
              <a:rPr sz="1300" spc="-20" dirty="0">
                <a:solidFill>
                  <a:srgbClr val="666666"/>
                </a:solidFill>
                <a:latin typeface="Roboto"/>
                <a:cs typeface="Roboto"/>
              </a:rPr>
              <a:t>number.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0461" y="3411978"/>
            <a:ext cx="389255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Then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</a:t>
            </a:r>
            <a:r>
              <a:rPr sz="1300" b="1" spc="-15" dirty="0">
                <a:solidFill>
                  <a:srgbClr val="666666"/>
                </a:solidFill>
                <a:latin typeface="Roboto"/>
                <a:cs typeface="Roboto"/>
              </a:rPr>
              <a:t>DAC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(Digital-to-Analog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Converter) is used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 reverse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conversion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and send it so you can hear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it.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An example would be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</a:t>
            </a:r>
            <a:r>
              <a:rPr sz="1300" spc="-1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20" dirty="0">
                <a:solidFill>
                  <a:srgbClr val="666666"/>
                </a:solidFill>
                <a:latin typeface="Roboto"/>
                <a:cs typeface="Roboto"/>
              </a:rPr>
              <a:t>speaker.</a:t>
            </a:r>
            <a:endParaRPr sz="1300">
              <a:latin typeface="Roboto"/>
              <a:cs typeface="Robo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04325" y="2665357"/>
            <a:ext cx="2521585" cy="2246630"/>
            <a:chOff x="904325" y="2665357"/>
            <a:chExt cx="2521585" cy="2246630"/>
          </a:xfrm>
        </p:grpSpPr>
        <p:sp>
          <p:nvSpPr>
            <p:cNvPr id="9" name="object 9"/>
            <p:cNvSpPr/>
            <p:nvPr/>
          </p:nvSpPr>
          <p:spPr>
            <a:xfrm>
              <a:off x="932900" y="2693919"/>
              <a:ext cx="2464142" cy="21889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18613" y="2679644"/>
              <a:ext cx="2493010" cy="2218055"/>
            </a:xfrm>
            <a:custGeom>
              <a:avLst/>
              <a:gdLst/>
              <a:ahLst/>
              <a:cxnLst/>
              <a:rect l="l" t="t" r="r" b="b"/>
              <a:pathLst>
                <a:path w="2493010" h="2218054">
                  <a:moveTo>
                    <a:pt x="0" y="0"/>
                  </a:moveTo>
                  <a:lnTo>
                    <a:pt x="2492729" y="0"/>
                  </a:lnTo>
                  <a:lnTo>
                    <a:pt x="2492729" y="2217545"/>
                  </a:lnTo>
                  <a:lnTo>
                    <a:pt x="0" y="2217545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DE2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93298" y="2440652"/>
            <a:ext cx="23418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Microphone </a:t>
            </a:r>
            <a:r>
              <a:rPr sz="1100" spc="-5" dirty="0">
                <a:solidFill>
                  <a:srgbClr val="FFFFFF"/>
                </a:solidFill>
                <a:latin typeface="Roboto"/>
                <a:cs typeface="Roboto"/>
              </a:rPr>
              <a:t>with </a:t>
            </a: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ADC+DAC</a:t>
            </a:r>
            <a:r>
              <a:rPr sz="1100" spc="-5" dirty="0">
                <a:solidFill>
                  <a:srgbClr val="FFFFFF"/>
                </a:solidFill>
                <a:latin typeface="Roboto"/>
                <a:cs typeface="Roboto"/>
              </a:rPr>
              <a:t> converter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48" y="559725"/>
            <a:ext cx="344805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Digital </a:t>
            </a:r>
            <a:r>
              <a:rPr spc="215" dirty="0"/>
              <a:t>Audio </a:t>
            </a:r>
            <a:r>
              <a:rPr spc="825" dirty="0"/>
              <a:t>-  </a:t>
            </a:r>
            <a:r>
              <a:rPr spc="215" dirty="0"/>
              <a:t>Audio</a:t>
            </a:r>
            <a:r>
              <a:rPr spc="-120" dirty="0"/>
              <a:t> </a:t>
            </a:r>
            <a:r>
              <a:rPr spc="310" dirty="0"/>
              <a:t>Compression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48" y="1547271"/>
            <a:ext cx="16744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40" dirty="0">
                <a:solidFill>
                  <a:srgbClr val="B6B6B6"/>
                </a:solidFill>
                <a:latin typeface="Times New Roman"/>
                <a:cs typeface="Times New Roman"/>
              </a:rPr>
              <a:t>Setting</a:t>
            </a:r>
            <a:r>
              <a:rPr sz="1400" spc="-50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50" dirty="0">
                <a:solidFill>
                  <a:srgbClr val="B6B6B6"/>
                </a:solidFill>
                <a:latin typeface="Times New Roman"/>
                <a:cs typeface="Times New Roman"/>
              </a:rPr>
              <a:t>limitations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7691" y="691832"/>
            <a:ext cx="3641090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Audio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usually needs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be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compressed to save on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bandwidth and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transfer</a:t>
            </a:r>
            <a:r>
              <a:rPr sz="1300" spc="-1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times.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7691" y="1680148"/>
            <a:ext cx="3777615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This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requires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two algorithms. One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compress the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data before sending (</a:t>
            </a:r>
            <a:r>
              <a:rPr sz="1300" b="1" spc="-5" dirty="0">
                <a:solidFill>
                  <a:srgbClr val="666666"/>
                </a:solidFill>
                <a:latin typeface="Roboto"/>
                <a:cs typeface="Roboto"/>
              </a:rPr>
              <a:t>encoding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), and the other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 decompress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 data at the destination</a:t>
            </a:r>
            <a:r>
              <a:rPr sz="1300" spc="-3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(</a:t>
            </a:r>
            <a:r>
              <a:rPr sz="1300" b="1" dirty="0">
                <a:solidFill>
                  <a:srgbClr val="666666"/>
                </a:solidFill>
                <a:latin typeface="Roboto"/>
                <a:cs typeface="Roboto"/>
              </a:rPr>
              <a:t>decoding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).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17691" y="2896298"/>
            <a:ext cx="3528060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MPEG audio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layer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3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(</a:t>
            </a:r>
            <a:r>
              <a:rPr sz="1300" b="1" dirty="0">
                <a:solidFill>
                  <a:srgbClr val="666666"/>
                </a:solidFill>
                <a:latin typeface="Roboto"/>
                <a:cs typeface="Roboto"/>
              </a:rPr>
              <a:t>MP3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)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is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common form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of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converted and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compressed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audio.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7691" y="3884610"/>
            <a:ext cx="3901440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b="1" spc="-10" dirty="0">
                <a:solidFill>
                  <a:srgbClr val="666666"/>
                </a:solidFill>
                <a:latin typeface="Roboto"/>
                <a:cs typeface="Roboto"/>
              </a:rPr>
              <a:t>Advanced </a:t>
            </a:r>
            <a:r>
              <a:rPr sz="1300" b="1" spc="-5" dirty="0">
                <a:solidFill>
                  <a:srgbClr val="666666"/>
                </a:solidFill>
                <a:latin typeface="Roboto"/>
                <a:cs typeface="Roboto"/>
              </a:rPr>
              <a:t>audio coding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is another example,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although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it is not as well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 known.</a:t>
            </a:r>
            <a:endParaRPr sz="1300">
              <a:latin typeface="Roboto"/>
              <a:cs typeface="Robo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325674" y="2677657"/>
            <a:ext cx="3679190" cy="2094230"/>
            <a:chOff x="325674" y="2677657"/>
            <a:chExt cx="3679190" cy="2094230"/>
          </a:xfrm>
        </p:grpSpPr>
        <p:sp>
          <p:nvSpPr>
            <p:cNvPr id="9" name="object 9"/>
            <p:cNvSpPr/>
            <p:nvPr/>
          </p:nvSpPr>
          <p:spPr>
            <a:xfrm>
              <a:off x="354249" y="2706219"/>
              <a:ext cx="3621442" cy="203707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39961" y="2691944"/>
              <a:ext cx="3650615" cy="2065655"/>
            </a:xfrm>
            <a:custGeom>
              <a:avLst/>
              <a:gdLst/>
              <a:ahLst/>
              <a:cxnLst/>
              <a:rect l="l" t="t" r="r" b="b"/>
              <a:pathLst>
                <a:path w="3650615" h="2065654">
                  <a:moveTo>
                    <a:pt x="0" y="0"/>
                  </a:moveTo>
                  <a:lnTo>
                    <a:pt x="3650005" y="0"/>
                  </a:lnTo>
                  <a:lnTo>
                    <a:pt x="3650005" y="2065620"/>
                  </a:lnTo>
                  <a:lnTo>
                    <a:pt x="0" y="2065620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DE2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84748" y="2462178"/>
            <a:ext cx="96266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Uncompressed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213545" y="2462178"/>
            <a:ext cx="81280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Compressed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48" y="559725"/>
            <a:ext cx="228219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Digital</a:t>
            </a:r>
            <a:r>
              <a:rPr spc="-114" dirty="0"/>
              <a:t> </a:t>
            </a:r>
            <a:r>
              <a:rPr spc="185" dirty="0"/>
              <a:t>Video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48" y="1120555"/>
            <a:ext cx="210629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05" dirty="0">
                <a:solidFill>
                  <a:srgbClr val="B6B6B6"/>
                </a:solidFill>
                <a:latin typeface="Times New Roman"/>
                <a:cs typeface="Times New Roman"/>
              </a:rPr>
              <a:t>Sticky </a:t>
            </a:r>
            <a:r>
              <a:rPr sz="1400" spc="175" dirty="0">
                <a:solidFill>
                  <a:srgbClr val="B6B6B6"/>
                </a:solidFill>
                <a:latin typeface="Times New Roman"/>
                <a:cs typeface="Times New Roman"/>
              </a:rPr>
              <a:t>note</a:t>
            </a:r>
            <a:r>
              <a:rPr sz="1400" spc="-210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60" dirty="0">
                <a:solidFill>
                  <a:srgbClr val="B6B6B6"/>
                </a:solidFill>
                <a:latin typeface="Times New Roman"/>
                <a:cs typeface="Times New Roman"/>
              </a:rPr>
              <a:t>animations!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7691" y="691832"/>
            <a:ext cx="3764279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</a:t>
            </a:r>
            <a:r>
              <a:rPr sz="1300" b="1" spc="-5" dirty="0">
                <a:solidFill>
                  <a:srgbClr val="666666"/>
                </a:solidFill>
                <a:latin typeface="Roboto"/>
                <a:cs typeface="Roboto"/>
              </a:rPr>
              <a:t>sequence of </a:t>
            </a:r>
            <a:r>
              <a:rPr sz="1300" b="1" spc="-10" dirty="0">
                <a:solidFill>
                  <a:srgbClr val="666666"/>
                </a:solidFill>
                <a:latin typeface="Roboto"/>
                <a:cs typeface="Roboto"/>
              </a:rPr>
              <a:t>frames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that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are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shown quickly is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the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simplest form of digital</a:t>
            </a:r>
            <a:r>
              <a:rPr sz="1300" spc="-1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video.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174890" y="1299911"/>
            <a:ext cx="3548379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For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example, watching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youtube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video at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60fps.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60fps means, 60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frames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per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 second.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17691" y="2288223"/>
            <a:ext cx="3836670" cy="709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These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frames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contain little pixels on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grid. Our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eyes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cannot distinguish all the pixels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present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on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this  </a:t>
            </a:r>
            <a:r>
              <a:rPr sz="1300" spc="-20" dirty="0">
                <a:solidFill>
                  <a:srgbClr val="666666"/>
                </a:solidFill>
                <a:latin typeface="Roboto"/>
                <a:cs typeface="Roboto"/>
              </a:rPr>
              <a:t>monitor.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7691" y="3504372"/>
            <a:ext cx="3611245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Our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brains like to take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 “big picture” of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images,  avoiding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 individual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pixels.</a:t>
            </a:r>
            <a:endParaRPr sz="1300">
              <a:latin typeface="Roboto"/>
              <a:cs typeface="Roboto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952598" y="2981256"/>
            <a:ext cx="2425065" cy="1886585"/>
            <a:chOff x="952598" y="2981256"/>
            <a:chExt cx="2425065" cy="1886585"/>
          </a:xfrm>
        </p:grpSpPr>
        <p:sp>
          <p:nvSpPr>
            <p:cNvPr id="9" name="object 9"/>
            <p:cNvSpPr/>
            <p:nvPr/>
          </p:nvSpPr>
          <p:spPr>
            <a:xfrm>
              <a:off x="981172" y="3009818"/>
              <a:ext cx="2367595" cy="182887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966885" y="2995543"/>
              <a:ext cx="2396490" cy="1858010"/>
            </a:xfrm>
            <a:custGeom>
              <a:avLst/>
              <a:gdLst/>
              <a:ahLst/>
              <a:cxnLst/>
              <a:rect l="l" t="t" r="r" b="b"/>
              <a:pathLst>
                <a:path w="2396490" h="1858010">
                  <a:moveTo>
                    <a:pt x="0" y="0"/>
                  </a:moveTo>
                  <a:lnTo>
                    <a:pt x="2396157" y="0"/>
                  </a:lnTo>
                  <a:lnTo>
                    <a:pt x="2396157" y="1857446"/>
                  </a:lnTo>
                  <a:lnTo>
                    <a:pt x="0" y="185744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DE2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942047" y="2764301"/>
            <a:ext cx="225298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Roboto"/>
                <a:cs typeface="Roboto"/>
              </a:rPr>
              <a:t>Example of </a:t>
            </a: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frames </a:t>
            </a:r>
            <a:r>
              <a:rPr sz="1100" spc="-5" dirty="0">
                <a:solidFill>
                  <a:srgbClr val="FFFFFF"/>
                </a:solidFill>
                <a:latin typeface="Roboto"/>
                <a:cs typeface="Roboto"/>
              </a:rPr>
              <a:t>- </a:t>
            </a: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Spread </a:t>
            </a:r>
            <a:r>
              <a:rPr sz="1100" spc="-5" dirty="0">
                <a:solidFill>
                  <a:srgbClr val="FFFFFF"/>
                </a:solidFill>
                <a:latin typeface="Roboto"/>
                <a:cs typeface="Roboto"/>
              </a:rPr>
              <a:t>the</a:t>
            </a:r>
            <a:r>
              <a:rPr sz="11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love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48" y="559725"/>
            <a:ext cx="3408679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Digital </a:t>
            </a:r>
            <a:r>
              <a:rPr spc="185" dirty="0"/>
              <a:t>Video </a:t>
            </a:r>
            <a:r>
              <a:rPr spc="825" dirty="0"/>
              <a:t>-  </a:t>
            </a:r>
            <a:r>
              <a:rPr spc="185" dirty="0"/>
              <a:t>Video</a:t>
            </a:r>
            <a:r>
              <a:rPr spc="-120" dirty="0"/>
              <a:t> </a:t>
            </a:r>
            <a:r>
              <a:rPr spc="310" dirty="0"/>
              <a:t>Compression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48" y="1547271"/>
            <a:ext cx="210121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45" dirty="0">
                <a:solidFill>
                  <a:srgbClr val="B6B6B6"/>
                </a:solidFill>
                <a:latin typeface="Times New Roman"/>
                <a:cs typeface="Times New Roman"/>
              </a:rPr>
              <a:t>Shrek</a:t>
            </a:r>
            <a:r>
              <a:rPr sz="1400" spc="-35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80" dirty="0">
                <a:solidFill>
                  <a:srgbClr val="B6B6B6"/>
                </a:solidFill>
                <a:latin typeface="Times New Roman"/>
                <a:cs typeface="Times New Roman"/>
              </a:rPr>
              <a:t>the</a:t>
            </a:r>
            <a:r>
              <a:rPr sz="1400" spc="-30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50" dirty="0">
                <a:solidFill>
                  <a:srgbClr val="B6B6B6"/>
                </a:solidFill>
                <a:latin typeface="Times New Roman"/>
                <a:cs typeface="Times New Roman"/>
              </a:rPr>
              <a:t>movie</a:t>
            </a:r>
            <a:r>
              <a:rPr sz="1400" spc="-35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14" dirty="0">
                <a:solidFill>
                  <a:srgbClr val="B6B6B6"/>
                </a:solidFill>
                <a:latin typeface="Times New Roman"/>
                <a:cs typeface="Times New Roman"/>
              </a:rPr>
              <a:t>is</a:t>
            </a:r>
            <a:r>
              <a:rPr sz="1400" spc="-30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50" dirty="0">
                <a:solidFill>
                  <a:srgbClr val="B6B6B6"/>
                </a:solidFill>
                <a:latin typeface="Times New Roman"/>
                <a:cs typeface="Times New Roman"/>
              </a:rPr>
              <a:t>5GB!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7691" y="691832"/>
            <a:ext cx="3629660" cy="481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When sending videos, it is important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compress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them.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Even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small video can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reach over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100</a:t>
            </a:r>
            <a:r>
              <a:rPr sz="1300" spc="-30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MB.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7691" y="1329629"/>
            <a:ext cx="326707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This is due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number of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factors,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including: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0756" y="1680148"/>
            <a:ext cx="2948305" cy="70929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330"/>
              </a:spcBef>
              <a:buChar char="-"/>
              <a:tabLst>
                <a:tab pos="286385" algn="l"/>
                <a:tab pos="287020" algn="l"/>
              </a:tabLst>
            </a:pP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Pixel frames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(X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by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Z)</a:t>
            </a:r>
            <a:endParaRPr sz="1300">
              <a:latin typeface="Roboto"/>
              <a:cs typeface="Roboto"/>
            </a:endParaRPr>
          </a:p>
          <a:p>
            <a:pPr marL="286385" indent="-274320">
              <a:lnSpc>
                <a:spcPct val="100000"/>
              </a:lnSpc>
              <a:spcBef>
                <a:spcPts val="235"/>
              </a:spcBef>
              <a:buChar char="-"/>
              <a:tabLst>
                <a:tab pos="286385" algn="l"/>
                <a:tab pos="287020" algn="l"/>
              </a:tabLst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24 bits of color information per</a:t>
            </a:r>
            <a:r>
              <a:rPr sz="1300" spc="-60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pixel</a:t>
            </a:r>
            <a:endParaRPr sz="1300">
              <a:latin typeface="Roboto"/>
              <a:cs typeface="Roboto"/>
            </a:endParaRPr>
          </a:p>
          <a:p>
            <a:pPr marL="286385" indent="-274320">
              <a:lnSpc>
                <a:spcPct val="100000"/>
              </a:lnSpc>
              <a:spcBef>
                <a:spcPts val="235"/>
              </a:spcBef>
              <a:buChar char="-"/>
              <a:tabLst>
                <a:tab pos="286385" algn="l"/>
                <a:tab pos="287020" algn="l"/>
              </a:tabLst>
            </a:pPr>
            <a:r>
              <a:rPr sz="1300" spc="-15" dirty="0">
                <a:solidFill>
                  <a:srgbClr val="666666"/>
                </a:solidFill>
                <a:latin typeface="Roboto"/>
                <a:cs typeface="Roboto"/>
              </a:rPr>
              <a:t>Framerate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7691" y="2545779"/>
            <a:ext cx="333438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This can cause an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exponential growth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in</a:t>
            </a:r>
            <a:r>
              <a:rPr sz="1300" spc="20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size.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7691" y="2896298"/>
            <a:ext cx="3874135" cy="1089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48920">
              <a:lnSpc>
                <a:spcPct val="114999"/>
              </a:lnSpc>
              <a:spcBef>
                <a:spcPts val="100"/>
              </a:spcBef>
            </a:pP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For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example, 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a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2 second, 480p video at 30fps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can  reach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6 MB in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size.</a:t>
            </a:r>
            <a:endParaRPr sz="1300">
              <a:latin typeface="Roboto"/>
              <a:cs typeface="Roboto"/>
            </a:endParaRPr>
          </a:p>
          <a:p>
            <a:pPr marL="469265" marR="5080">
              <a:lnSpc>
                <a:spcPct val="114999"/>
              </a:lnSpc>
              <a:spcBef>
                <a:spcPts val="12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That is almost enough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reach the  compression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limit on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discord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(8 MB</a:t>
            </a:r>
            <a:r>
              <a:rPr sz="1300" spc="2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standard).</a:t>
            </a:r>
            <a:endParaRPr sz="1300">
              <a:latin typeface="Roboto"/>
              <a:cs typeface="Roboto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159572" y="2836006"/>
            <a:ext cx="2020570" cy="1901189"/>
            <a:chOff x="1159572" y="2836006"/>
            <a:chExt cx="2020570" cy="1901189"/>
          </a:xfrm>
        </p:grpSpPr>
        <p:sp>
          <p:nvSpPr>
            <p:cNvPr id="10" name="object 10"/>
            <p:cNvSpPr/>
            <p:nvPr/>
          </p:nvSpPr>
          <p:spPr>
            <a:xfrm>
              <a:off x="1188147" y="2864569"/>
              <a:ext cx="1963371" cy="1843521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173860" y="2850294"/>
              <a:ext cx="1991995" cy="1872614"/>
            </a:xfrm>
            <a:custGeom>
              <a:avLst/>
              <a:gdLst/>
              <a:ahLst/>
              <a:cxnLst/>
              <a:rect l="l" t="t" r="r" b="b"/>
              <a:pathLst>
                <a:path w="1991995" h="1872614">
                  <a:moveTo>
                    <a:pt x="0" y="0"/>
                  </a:moveTo>
                  <a:lnTo>
                    <a:pt x="1991958" y="0"/>
                  </a:lnTo>
                  <a:lnTo>
                    <a:pt x="1991958" y="1872071"/>
                  </a:lnTo>
                  <a:lnTo>
                    <a:pt x="0" y="1872071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DE2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1144775" y="2639181"/>
            <a:ext cx="13252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Recorded </a:t>
            </a:r>
            <a:r>
              <a:rPr sz="1100" spc="-5" dirty="0">
                <a:solidFill>
                  <a:srgbClr val="FFFFFF"/>
                </a:solidFill>
                <a:latin typeface="Roboto"/>
                <a:cs typeface="Roboto"/>
              </a:rPr>
              <a:t>on</a:t>
            </a:r>
            <a:r>
              <a:rPr sz="1100" spc="-3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Android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48" y="559725"/>
            <a:ext cx="3542029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220" dirty="0"/>
              <a:t>Digital </a:t>
            </a:r>
            <a:r>
              <a:rPr spc="185" dirty="0"/>
              <a:t>Video </a:t>
            </a:r>
            <a:r>
              <a:rPr spc="825" dirty="0"/>
              <a:t>-  </a:t>
            </a:r>
            <a:r>
              <a:rPr spc="325" dirty="0"/>
              <a:t>Standards</a:t>
            </a:r>
            <a:r>
              <a:rPr spc="-65" dirty="0"/>
              <a:t> </a:t>
            </a:r>
            <a:r>
              <a:rPr spc="245" dirty="0"/>
              <a:t>of</a:t>
            </a:r>
            <a:r>
              <a:rPr spc="-60" dirty="0"/>
              <a:t> </a:t>
            </a:r>
            <a:r>
              <a:rPr spc="95" dirty="0"/>
              <a:t>JPEG</a:t>
            </a:r>
            <a:r>
              <a:rPr spc="-65" dirty="0"/>
              <a:t> &amp;  </a:t>
            </a:r>
            <a:r>
              <a:rPr spc="175" dirty="0"/>
              <a:t>MPEG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4748" y="1973990"/>
            <a:ext cx="20542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135" dirty="0">
                <a:solidFill>
                  <a:srgbClr val="B6B6B6"/>
                </a:solidFill>
                <a:latin typeface="Times New Roman"/>
                <a:cs typeface="Times New Roman"/>
              </a:rPr>
              <a:t>People </a:t>
            </a:r>
            <a:r>
              <a:rPr sz="1400" spc="165" dirty="0">
                <a:solidFill>
                  <a:srgbClr val="B6B6B6"/>
                </a:solidFill>
                <a:latin typeface="Times New Roman"/>
                <a:cs typeface="Times New Roman"/>
              </a:rPr>
              <a:t>need</a:t>
            </a:r>
            <a:r>
              <a:rPr sz="1400" spc="-235" dirty="0">
                <a:solidFill>
                  <a:srgbClr val="B6B6B6"/>
                </a:solidFill>
                <a:latin typeface="Times New Roman"/>
                <a:cs typeface="Times New Roman"/>
              </a:rPr>
              <a:t> </a:t>
            </a:r>
            <a:r>
              <a:rPr sz="1400" spc="160" dirty="0">
                <a:solidFill>
                  <a:srgbClr val="B6B6B6"/>
                </a:solidFill>
                <a:latin typeface="Times New Roman"/>
                <a:cs typeface="Times New Roman"/>
              </a:rPr>
              <a:t>standards!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17691" y="574104"/>
            <a:ext cx="46990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b="1" spc="-10" dirty="0">
                <a:solidFill>
                  <a:srgbClr val="666666"/>
                </a:solidFill>
                <a:latin typeface="Roboto"/>
                <a:cs typeface="Roboto"/>
              </a:rPr>
              <a:t>JPE</a:t>
            </a:r>
            <a:r>
              <a:rPr sz="1300" b="1" spc="-5" dirty="0">
                <a:solidFill>
                  <a:srgbClr val="666666"/>
                </a:solidFill>
                <a:latin typeface="Roboto"/>
                <a:cs typeface="Roboto"/>
              </a:rPr>
              <a:t>G</a:t>
            </a:r>
            <a:r>
              <a:rPr sz="1300" dirty="0">
                <a:solidFill>
                  <a:srgbClr val="666666"/>
                </a:solidFill>
                <a:latin typeface="Roboto"/>
                <a:cs typeface="Roboto"/>
              </a:rPr>
              <a:t>: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17691" y="924623"/>
            <a:ext cx="3808095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standard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for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compressing </a:t>
            </a:r>
            <a:r>
              <a:rPr sz="1300" b="1" spc="-10" dirty="0">
                <a:solidFill>
                  <a:srgbClr val="666666"/>
                </a:solidFill>
                <a:latin typeface="Roboto"/>
                <a:cs typeface="Roboto"/>
              </a:rPr>
              <a:t>continuous-tone still  </a:t>
            </a:r>
            <a:r>
              <a:rPr sz="1300" b="1" spc="-5" dirty="0">
                <a:solidFill>
                  <a:srgbClr val="666666"/>
                </a:solidFill>
                <a:latin typeface="Roboto"/>
                <a:cs typeface="Roboto"/>
              </a:rPr>
              <a:t>pictures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00756" y="1493078"/>
            <a:ext cx="701040" cy="44195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75"/>
              </a:spcBef>
              <a:buChar char="-"/>
              <a:tabLst>
                <a:tab pos="286385" algn="l"/>
                <a:tab pos="287020" algn="l"/>
              </a:tabLst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JPG</a:t>
            </a:r>
            <a:endParaRPr sz="1300">
              <a:latin typeface="Roboto"/>
              <a:cs typeface="Roboto"/>
            </a:endParaRPr>
          </a:p>
          <a:p>
            <a:pPr marL="286385" indent="-274320">
              <a:lnSpc>
                <a:spcPct val="100000"/>
              </a:lnSpc>
              <a:spcBef>
                <a:spcPts val="80"/>
              </a:spcBef>
              <a:buChar char="-"/>
              <a:tabLst>
                <a:tab pos="286385" algn="l"/>
                <a:tab pos="287020" algn="l"/>
              </a:tabLst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JPEG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17691" y="2071435"/>
            <a:ext cx="3960495" cy="58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There are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other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versions,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but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they are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not as</a:t>
            </a:r>
            <a:r>
              <a:rPr sz="1300" spc="5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common.</a:t>
            </a:r>
            <a:endParaRPr sz="13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1300" b="1" spc="-5" dirty="0">
                <a:solidFill>
                  <a:srgbClr val="666666"/>
                </a:solidFill>
                <a:latin typeface="Roboto"/>
                <a:cs typeface="Roboto"/>
              </a:rPr>
              <a:t>MPEG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: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7691" y="2782379"/>
            <a:ext cx="3938270" cy="44195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r>
              <a:rPr sz="1300" b="1" spc="-5" dirty="0">
                <a:solidFill>
                  <a:srgbClr val="666666"/>
                </a:solidFill>
                <a:latin typeface="Roboto"/>
                <a:cs typeface="Roboto"/>
              </a:rPr>
              <a:t>Motion </a:t>
            </a:r>
            <a:r>
              <a:rPr sz="1300" b="1" spc="-10" dirty="0">
                <a:solidFill>
                  <a:srgbClr val="666666"/>
                </a:solidFill>
                <a:latin typeface="Roboto"/>
                <a:cs typeface="Roboto"/>
              </a:rPr>
              <a:t>picture </a:t>
            </a:r>
            <a:r>
              <a:rPr sz="1300" b="1" spc="-5" dirty="0">
                <a:solidFill>
                  <a:srgbClr val="666666"/>
                </a:solidFill>
                <a:latin typeface="Roboto"/>
                <a:cs typeface="Roboto"/>
              </a:rPr>
              <a:t>compression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, an MPEG can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compress 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both audio and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 video.</a:t>
            </a:r>
            <a:endParaRPr sz="1300">
              <a:latin typeface="Roboto"/>
              <a:cs typeface="Robot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17691" y="3350830"/>
            <a:ext cx="3978910" cy="80200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469900" indent="-274320">
              <a:lnSpc>
                <a:spcPct val="100000"/>
              </a:lnSpc>
              <a:spcBef>
                <a:spcPts val="175"/>
              </a:spcBef>
              <a:buChar char="-"/>
              <a:tabLst>
                <a:tab pos="469265" algn="l"/>
                <a:tab pos="469900" algn="l"/>
              </a:tabLst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MP3</a:t>
            </a:r>
            <a:r>
              <a:rPr sz="1300" spc="-7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(Audio)</a:t>
            </a:r>
            <a:endParaRPr sz="1300">
              <a:latin typeface="Roboto"/>
              <a:cs typeface="Roboto"/>
            </a:endParaRPr>
          </a:p>
          <a:p>
            <a:pPr marL="469900" indent="-274320">
              <a:lnSpc>
                <a:spcPct val="100000"/>
              </a:lnSpc>
              <a:spcBef>
                <a:spcPts val="80"/>
              </a:spcBef>
              <a:buChar char="-"/>
              <a:tabLst>
                <a:tab pos="469265" algn="l"/>
                <a:tab pos="469900" algn="l"/>
              </a:tabLst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MP4</a:t>
            </a:r>
            <a:r>
              <a:rPr sz="1300" spc="-90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(Video)</a:t>
            </a:r>
            <a:endParaRPr sz="13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All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previous versions are too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old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to really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matter</a:t>
            </a:r>
            <a:r>
              <a:rPr sz="1300" spc="55" dirty="0">
                <a:solidFill>
                  <a:srgbClr val="666666"/>
                </a:solidFill>
                <a:latin typeface="Roboto"/>
                <a:cs typeface="Roboto"/>
              </a:rPr>
              <a:t> </a:t>
            </a:r>
            <a:r>
              <a:rPr sz="1300" spc="-20" dirty="0">
                <a:solidFill>
                  <a:srgbClr val="666666"/>
                </a:solidFill>
                <a:latin typeface="Roboto"/>
                <a:cs typeface="Roboto"/>
              </a:rPr>
              <a:t>today.</a:t>
            </a:r>
            <a:endParaRPr sz="1300">
              <a:latin typeface="Roboto"/>
              <a:cs typeface="Roboto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0749" y="3021331"/>
            <a:ext cx="4108450" cy="1534160"/>
            <a:chOff x="110749" y="3021331"/>
            <a:chExt cx="4108450" cy="1534160"/>
          </a:xfrm>
        </p:grpSpPr>
        <p:sp>
          <p:nvSpPr>
            <p:cNvPr id="11" name="object 11"/>
            <p:cNvSpPr/>
            <p:nvPr/>
          </p:nvSpPr>
          <p:spPr>
            <a:xfrm>
              <a:off x="139324" y="3049893"/>
              <a:ext cx="4051291" cy="147672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125037" y="3035618"/>
              <a:ext cx="4079875" cy="1505585"/>
            </a:xfrm>
            <a:custGeom>
              <a:avLst/>
              <a:gdLst/>
              <a:ahLst/>
              <a:cxnLst/>
              <a:rect l="l" t="t" r="r" b="b"/>
              <a:pathLst>
                <a:path w="4079875" h="1505585">
                  <a:moveTo>
                    <a:pt x="0" y="0"/>
                  </a:moveTo>
                  <a:lnTo>
                    <a:pt x="4079854" y="0"/>
                  </a:lnTo>
                  <a:lnTo>
                    <a:pt x="4079854" y="1505296"/>
                  </a:lnTo>
                  <a:lnTo>
                    <a:pt x="0" y="1505296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DE2D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122374" y="2823232"/>
            <a:ext cx="501650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Original</a:t>
            </a:r>
            <a:endParaRPr sz="1100">
              <a:latin typeface="Roboto"/>
              <a:cs typeface="Roboto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123700" y="2823232"/>
            <a:ext cx="109664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solidFill>
                  <a:srgbClr val="FFFFFF"/>
                </a:solidFill>
                <a:latin typeface="Roboto"/>
                <a:cs typeface="Roboto"/>
              </a:rPr>
              <a:t>JPEG</a:t>
            </a:r>
            <a:r>
              <a:rPr sz="1100" spc="-40" dirty="0">
                <a:solidFill>
                  <a:srgbClr val="FFFFFF"/>
                </a:solidFill>
                <a:latin typeface="Roboto"/>
                <a:cs typeface="Roboto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Roboto"/>
                <a:cs typeface="Roboto"/>
              </a:rPr>
              <a:t>Conversion</a:t>
            </a:r>
            <a:endParaRPr sz="11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355" dirty="0"/>
              <a:t>Question,</a:t>
            </a:r>
            <a:r>
              <a:rPr spc="-60" dirty="0"/>
              <a:t> </a:t>
            </a:r>
            <a:r>
              <a:rPr spc="390" dirty="0"/>
              <a:t>True</a:t>
            </a:r>
            <a:r>
              <a:rPr spc="-60" dirty="0"/>
              <a:t> </a:t>
            </a:r>
            <a:r>
              <a:rPr spc="415" dirty="0"/>
              <a:t>or</a:t>
            </a:r>
            <a:r>
              <a:rPr spc="-55" dirty="0"/>
              <a:t> </a:t>
            </a:r>
            <a:r>
              <a:rPr spc="295" dirty="0"/>
              <a:t>false?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76657" y="2734302"/>
            <a:ext cx="499300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165" dirty="0">
                <a:solidFill>
                  <a:srgbClr val="666666"/>
                </a:solidFill>
                <a:latin typeface="Times New Roman"/>
                <a:cs typeface="Times New Roman"/>
              </a:rPr>
              <a:t>MP3</a:t>
            </a:r>
            <a:r>
              <a:rPr sz="2000" spc="-3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000" spc="170" dirty="0">
                <a:solidFill>
                  <a:srgbClr val="666666"/>
                </a:solidFill>
                <a:latin typeface="Times New Roman"/>
                <a:cs typeface="Times New Roman"/>
              </a:rPr>
              <a:t>is</a:t>
            </a:r>
            <a:r>
              <a:rPr sz="2000" spc="-3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000" spc="280" dirty="0">
                <a:solidFill>
                  <a:srgbClr val="666666"/>
                </a:solidFill>
                <a:latin typeface="Times New Roman"/>
                <a:cs typeface="Times New Roman"/>
              </a:rPr>
              <a:t>an</a:t>
            </a:r>
            <a:r>
              <a:rPr sz="2000" spc="-3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000" spc="229" dirty="0">
                <a:solidFill>
                  <a:srgbClr val="666666"/>
                </a:solidFill>
                <a:latin typeface="Times New Roman"/>
                <a:cs typeface="Times New Roman"/>
              </a:rPr>
              <a:t>example</a:t>
            </a:r>
            <a:r>
              <a:rPr sz="2000" spc="-3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000" spc="175" dirty="0">
                <a:solidFill>
                  <a:srgbClr val="666666"/>
                </a:solidFill>
                <a:latin typeface="Times New Roman"/>
                <a:cs typeface="Times New Roman"/>
              </a:rPr>
              <a:t>of</a:t>
            </a:r>
            <a:r>
              <a:rPr sz="2000" spc="-3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000" spc="229" dirty="0">
                <a:solidFill>
                  <a:srgbClr val="666666"/>
                </a:solidFill>
                <a:latin typeface="Times New Roman"/>
                <a:cs typeface="Times New Roman"/>
              </a:rPr>
              <a:t>a</a:t>
            </a:r>
            <a:r>
              <a:rPr sz="2000" spc="-35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000" spc="215" dirty="0">
                <a:solidFill>
                  <a:srgbClr val="666666"/>
                </a:solidFill>
                <a:latin typeface="Times New Roman"/>
                <a:cs typeface="Times New Roman"/>
              </a:rPr>
              <a:t>converted</a:t>
            </a:r>
            <a:r>
              <a:rPr sz="2000" spc="-30" dirty="0">
                <a:solidFill>
                  <a:srgbClr val="666666"/>
                </a:solidFill>
                <a:latin typeface="Times New Roman"/>
                <a:cs typeface="Times New Roman"/>
              </a:rPr>
              <a:t> </a:t>
            </a:r>
            <a:r>
              <a:rPr sz="2000" spc="155" dirty="0">
                <a:solidFill>
                  <a:srgbClr val="666666"/>
                </a:solidFill>
                <a:latin typeface="Times New Roman"/>
                <a:cs typeface="Times New Roman"/>
              </a:rPr>
              <a:t>video.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4724" y="594460"/>
            <a:ext cx="910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390" dirty="0">
                <a:solidFill>
                  <a:srgbClr val="002F49"/>
                </a:solidFill>
                <a:latin typeface="Times New Roman"/>
                <a:cs typeface="Times New Roman"/>
              </a:rPr>
              <a:t>End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48" y="559725"/>
            <a:ext cx="161544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65" dirty="0"/>
              <a:t>Citations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17691" y="1327820"/>
            <a:ext cx="350901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All information was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retrieved from </a:t>
            </a:r>
            <a:r>
              <a:rPr sz="1300" spc="-5" dirty="0">
                <a:solidFill>
                  <a:srgbClr val="666666"/>
                </a:solidFill>
                <a:latin typeface="Roboto"/>
                <a:cs typeface="Roboto"/>
              </a:rPr>
              <a:t>the </a:t>
            </a:r>
            <a:r>
              <a:rPr sz="1300" spc="-10" dirty="0">
                <a:solidFill>
                  <a:srgbClr val="666666"/>
                </a:solidFill>
                <a:latin typeface="Roboto"/>
                <a:cs typeface="Roboto"/>
              </a:rPr>
              <a:t>textbook.</a:t>
            </a:r>
            <a:endParaRPr sz="130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489</Words>
  <Application>Microsoft Office PowerPoint</Application>
  <PresentationFormat>On-screen Show (16:9)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Roboto</vt:lpstr>
      <vt:lpstr>Times New Roman</vt:lpstr>
      <vt:lpstr>Office Theme</vt:lpstr>
      <vt:lpstr>7.4 Streaming Audio and Video</vt:lpstr>
      <vt:lpstr>Digital Audio</vt:lpstr>
      <vt:lpstr>Digital Audio -  Audio Compression</vt:lpstr>
      <vt:lpstr>Digital Video</vt:lpstr>
      <vt:lpstr>Digital Video -  Video Compression</vt:lpstr>
      <vt:lpstr>Digital Video -  Standards of JPEG &amp;  MPEG</vt:lpstr>
      <vt:lpstr>Question, True or false?</vt:lpstr>
      <vt:lpstr>PowerPoint Presentation</vt:lpstr>
      <vt:lpstr>Citations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Group8_StreamingAudioVideo</dc:title>
  <cp:lastModifiedBy>chigurupati rishika</cp:lastModifiedBy>
  <cp:revision>1</cp:revision>
  <dcterms:created xsi:type="dcterms:W3CDTF">2022-05-03T18:48:49Z</dcterms:created>
  <dcterms:modified xsi:type="dcterms:W3CDTF">2022-05-03T18:50:30Z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  <property fmtid="{D5CDD505-2E9C-101B-9397-08002B2CF9AE}" pid="3" name="LastSaved">
    <vt:filetime>2022-05-03T00:00:00Z</vt:filetime>
  </property>
</Properties>
</file>