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PT Sans Narrow" panose="020B0604020202020204" charset="0"/>
      <p:regular r:id="rId25"/>
      <p:bold r:id="rId26"/>
    </p:embeddedFont>
    <p:embeddedFont>
      <p:font typeface="Open Sans"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70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Sections:</a:t>
            </a:r>
          </a:p>
          <a:p>
            <a:pPr lvl="0">
              <a:spcBef>
                <a:spcPts val="0"/>
              </a:spcBef>
              <a:buNone/>
            </a:pPr>
            <a:r>
              <a:rPr lang="en"/>
              <a:t>7.4 Intro, 7.4.1: Meng Lee</a:t>
            </a:r>
            <a:br>
              <a:rPr lang="en"/>
            </a:br>
            <a:r>
              <a:rPr lang="en"/>
              <a:t>7.4.2, 7.4.3 Azhar Toqeer </a:t>
            </a:r>
            <a:br>
              <a:rPr lang="en"/>
            </a:br>
            <a:r>
              <a:rPr lang="en"/>
              <a:t>7.4.4, 7.4.5 Dev Girish Takle</a:t>
            </a:r>
            <a:br>
              <a:rPr lang="en"/>
            </a:br>
            <a:r>
              <a:rPr lang="en"/>
              <a:t>7.5 intro: Madeline Swaim</a:t>
            </a:r>
            <a:br>
              <a:rPr lang="en"/>
            </a:br>
            <a:r>
              <a:rPr lang="en"/>
              <a:t>7.5.1, 7.5.2 Va Cha</a:t>
            </a:r>
            <a:br>
              <a:rPr lang="en"/>
            </a:br>
            <a:r>
              <a:rPr lang="en"/>
              <a:t>7.5.3, 7.5.4 Sarntorn Saephan</a:t>
            </a:r>
            <a:br>
              <a:rPr lang="en"/>
            </a:br>
            <a:endParaRPr lang="e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https://www.youtube.com/watch?v=AeJzoqtuf-o&amp;feature=youtu.be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04150" y="1751764"/>
            <a:ext cx="7136700" cy="1022400"/>
          </a:xfrm>
          <a:prstGeom prst="rect">
            <a:avLst/>
          </a:prstGeom>
        </p:spPr>
        <p:txBody>
          <a:bodyPr lIns="91425" tIns="91425" rIns="91425" bIns="91425" anchor="b" anchorCtr="0">
            <a:noAutofit/>
          </a:bodyPr>
          <a:lstStyle/>
          <a:p>
            <a:pPr lvl="0" rtl="0">
              <a:spcBef>
                <a:spcPts val="0"/>
              </a:spcBef>
              <a:buClr>
                <a:schemeClr val="dk2"/>
              </a:buClr>
              <a:buSzPct val="30555"/>
              <a:buFont typeface="Arial"/>
              <a:buNone/>
            </a:pPr>
            <a:r>
              <a:rPr lang="en" sz="3600">
                <a:solidFill>
                  <a:schemeClr val="dk2"/>
                </a:solidFill>
              </a:rPr>
              <a:t>Streaming Audio and Video, </a:t>
            </a:r>
          </a:p>
          <a:p>
            <a:pPr lvl="0">
              <a:spcBef>
                <a:spcPts val="0"/>
              </a:spcBef>
              <a:buClr>
                <a:schemeClr val="dk2"/>
              </a:buClr>
              <a:buSzPct val="30555"/>
              <a:buFont typeface="Arial"/>
              <a:buNone/>
            </a:pPr>
            <a:r>
              <a:rPr lang="en" sz="3600">
                <a:solidFill>
                  <a:schemeClr val="dk2"/>
                </a:solidFill>
              </a:rPr>
              <a:t>Content Delivery</a:t>
            </a:r>
          </a:p>
        </p:txBody>
      </p:sp>
      <p:sp>
        <p:nvSpPr>
          <p:cNvPr id="67" name="Shape 67"/>
          <p:cNvSpPr txBox="1">
            <a:spLocks noGrp="1"/>
          </p:cNvSpPr>
          <p:nvPr>
            <p:ph type="subTitle" idx="1"/>
          </p:nvPr>
        </p:nvSpPr>
        <p:spPr>
          <a:xfrm>
            <a:off x="2137225" y="2850039"/>
            <a:ext cx="4870500" cy="792600"/>
          </a:xfrm>
          <a:prstGeom prst="rect">
            <a:avLst/>
          </a:prstGeom>
        </p:spPr>
        <p:txBody>
          <a:bodyPr lIns="91425" tIns="91425" rIns="91425" bIns="91425" anchor="t" anchorCtr="0">
            <a:noAutofit/>
          </a:bodyPr>
          <a:lstStyle/>
          <a:p>
            <a:pPr lvl="0">
              <a:spcBef>
                <a:spcPts val="0"/>
              </a:spcBef>
              <a:buNone/>
            </a:pPr>
            <a:r>
              <a:rPr lang="en"/>
              <a:t>Presented By: Group 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311700" y="519325"/>
            <a:ext cx="8520600" cy="3302700"/>
          </a:xfrm>
          <a:prstGeom prst="rect">
            <a:avLst/>
          </a:prstGeom>
        </p:spPr>
        <p:txBody>
          <a:bodyPr lIns="91425" tIns="91425" rIns="91425" bIns="91425" anchor="t" anchorCtr="0">
            <a:noAutofit/>
          </a:bodyPr>
          <a:lstStyle/>
          <a:p>
            <a:pPr marL="457200" lvl="0" indent="-228600" rtl="0">
              <a:spcBef>
                <a:spcPts val="0"/>
              </a:spcBef>
              <a:buChar char="●"/>
            </a:pPr>
            <a:r>
              <a:rPr lang="en"/>
              <a:t>VoIP systems use shorts packets to reduce latency at the cost of efficiency. This means they use up more bandwidth by using more packets of short size, but reduce latency by a large amount.</a:t>
            </a:r>
          </a:p>
          <a:p>
            <a:pPr marL="457200" lvl="0" indent="-228600" rtl="0">
              <a:spcBef>
                <a:spcPts val="0"/>
              </a:spcBef>
              <a:buChar char="●"/>
            </a:pPr>
            <a:r>
              <a:rPr lang="en"/>
              <a:t>Companies decided to use a common standard for real-time conferencing. They issued </a:t>
            </a:r>
            <a:r>
              <a:rPr lang="en" b="1"/>
              <a:t>H.323</a:t>
            </a:r>
            <a:r>
              <a:rPr lang="en"/>
              <a:t>, more of an architecture than a protocol. At the center of it is the gateway that connects the Internet to the telephone network.</a:t>
            </a:r>
          </a:p>
          <a:p>
            <a:pPr marL="457200" lvl="0" indent="-228600">
              <a:spcBef>
                <a:spcPts val="0"/>
              </a:spcBef>
              <a:buChar char="●"/>
            </a:pPr>
            <a:r>
              <a:rPr lang="en"/>
              <a:t>H.245 is used to decide which compression algorithm to use. Q.931 for connections, H.225 for talking to the gatekeeper.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Shape 125"/>
          <p:cNvPicPr preferRelativeResize="0"/>
          <p:nvPr/>
        </p:nvPicPr>
        <p:blipFill>
          <a:blip r:embed="rId3">
            <a:alphaModFix/>
          </a:blip>
          <a:stretch>
            <a:fillRect/>
          </a:stretch>
        </p:blipFill>
        <p:spPr>
          <a:xfrm>
            <a:off x="981750" y="226425"/>
            <a:ext cx="7373774" cy="4526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Shape 130"/>
          <p:cNvPicPr preferRelativeResize="0"/>
          <p:nvPr/>
        </p:nvPicPr>
        <p:blipFill>
          <a:blip r:embed="rId3">
            <a:alphaModFix/>
          </a:blip>
          <a:stretch>
            <a:fillRect/>
          </a:stretch>
        </p:blipFill>
        <p:spPr>
          <a:xfrm>
            <a:off x="928399" y="50125"/>
            <a:ext cx="6893550" cy="4816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SIP Protocol</a:t>
            </a:r>
          </a:p>
        </p:txBody>
      </p:sp>
      <p:sp>
        <p:nvSpPr>
          <p:cNvPr id="136" name="Shape 136"/>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rtl="0">
              <a:spcBef>
                <a:spcPts val="0"/>
              </a:spcBef>
              <a:buChar char="●"/>
            </a:pPr>
            <a:r>
              <a:rPr lang="en"/>
              <a:t>As H.323 was viewed as a Big Telecom product, a simpler Session Initiation Protocol was introduced. This protocol describes how to set up Internet telephone calls, video conferences, and other multimedia connections.</a:t>
            </a:r>
          </a:p>
          <a:p>
            <a:pPr marL="457200" lvl="0" indent="-228600" rtl="0">
              <a:spcBef>
                <a:spcPts val="0"/>
              </a:spcBef>
              <a:buChar char="●"/>
            </a:pPr>
            <a:r>
              <a:rPr lang="en"/>
              <a:t>In contrast top H.323, SIP is a typical Internet protocol that works by exchanging short lines of ASCII text. H.323 has well defined protocols, for which the price of using a complex and large architecture is paid.</a:t>
            </a:r>
          </a:p>
          <a:p>
            <a:pPr lvl="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Shape 141"/>
          <p:cNvPicPr preferRelativeResize="0"/>
          <p:nvPr/>
        </p:nvPicPr>
        <p:blipFill>
          <a:blip r:embed="rId3">
            <a:alphaModFix/>
          </a:blip>
          <a:stretch>
            <a:fillRect/>
          </a:stretch>
        </p:blipFill>
        <p:spPr>
          <a:xfrm>
            <a:off x="2190750" y="204787"/>
            <a:ext cx="4762500" cy="4733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90250" y="526350"/>
            <a:ext cx="5613600" cy="4090800"/>
          </a:xfrm>
          <a:prstGeom prst="rect">
            <a:avLst/>
          </a:prstGeom>
        </p:spPr>
        <p:txBody>
          <a:bodyPr lIns="91425" tIns="91425" rIns="91425" bIns="91425" anchor="ctr" anchorCtr="0">
            <a:noAutofit/>
          </a:bodyPr>
          <a:lstStyle/>
          <a:p>
            <a:pPr lvl="0">
              <a:spcBef>
                <a:spcPts val="0"/>
              </a:spcBef>
              <a:buNone/>
            </a:pPr>
            <a:r>
              <a:rPr lang="en"/>
              <a:t>Content Delivery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Content Delivery Background</a:t>
            </a:r>
          </a:p>
        </p:txBody>
      </p:sp>
      <p:sp>
        <p:nvSpPr>
          <p:cNvPr id="152" name="Shape 152"/>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55600" rtl="0">
              <a:lnSpc>
                <a:spcPct val="100000"/>
              </a:lnSpc>
              <a:spcBef>
                <a:spcPts val="0"/>
              </a:spcBef>
              <a:buSzPct val="100000"/>
            </a:pPr>
            <a:r>
              <a:rPr lang="en" sz="1700" dirty="0"/>
              <a:t>Internet was all about communication</a:t>
            </a:r>
          </a:p>
          <a:p>
            <a:pPr marL="457200" lvl="0" indent="-355600" rtl="0">
              <a:lnSpc>
                <a:spcPct val="100000"/>
              </a:lnSpc>
              <a:spcBef>
                <a:spcPts val="0"/>
              </a:spcBef>
              <a:buSzPct val="100000"/>
            </a:pPr>
            <a:r>
              <a:rPr lang="en" sz="1700" dirty="0"/>
              <a:t>Now, Internet is more about content</a:t>
            </a:r>
          </a:p>
          <a:p>
            <a:pPr marL="914400" lvl="1" indent="-342900" rtl="0">
              <a:lnSpc>
                <a:spcPct val="100000"/>
              </a:lnSpc>
              <a:spcBef>
                <a:spcPts val="0"/>
              </a:spcBef>
              <a:buSzPct val="100000"/>
            </a:pPr>
            <a:r>
              <a:rPr lang="en" sz="1700" dirty="0"/>
              <a:t>Finding info</a:t>
            </a:r>
          </a:p>
          <a:p>
            <a:pPr marL="914400" lvl="1" indent="-342900" rtl="0">
              <a:lnSpc>
                <a:spcPct val="100000"/>
              </a:lnSpc>
              <a:spcBef>
                <a:spcPts val="0"/>
              </a:spcBef>
              <a:buSzPct val="100000"/>
            </a:pPr>
            <a:r>
              <a:rPr lang="en" sz="1700" dirty="0"/>
              <a:t>Peer-to-peer file sharing</a:t>
            </a:r>
          </a:p>
          <a:p>
            <a:pPr marL="914400" lvl="1" indent="-342900" rtl="0">
              <a:lnSpc>
                <a:spcPct val="100000"/>
              </a:lnSpc>
              <a:spcBef>
                <a:spcPts val="0"/>
              </a:spcBef>
              <a:buSzPct val="100000"/>
            </a:pPr>
            <a:r>
              <a:rPr lang="en" sz="1700" dirty="0"/>
              <a:t>Deliver stored videos</a:t>
            </a:r>
          </a:p>
          <a:p>
            <a:pPr marL="457200" lvl="0" indent="-355600" rtl="0">
              <a:lnSpc>
                <a:spcPct val="100000"/>
              </a:lnSpc>
              <a:spcBef>
                <a:spcPts val="0"/>
              </a:spcBef>
              <a:buSzPct val="100000"/>
            </a:pPr>
            <a:r>
              <a:rPr lang="en" sz="1700" dirty="0"/>
              <a:t>Distributing content is different than communication</a:t>
            </a:r>
          </a:p>
          <a:p>
            <a:pPr marL="457200" lvl="0" indent="-355600" rtl="0">
              <a:lnSpc>
                <a:spcPct val="100000"/>
              </a:lnSpc>
              <a:spcBef>
                <a:spcPts val="0"/>
              </a:spcBef>
              <a:buSzPct val="100000"/>
            </a:pPr>
            <a:r>
              <a:rPr lang="en" sz="1700" dirty="0"/>
              <a:t>Location isn’t important for content</a:t>
            </a:r>
          </a:p>
          <a:p>
            <a:pPr marL="914400" lvl="1" indent="-342900" rtl="0">
              <a:lnSpc>
                <a:spcPct val="100000"/>
              </a:lnSpc>
              <a:spcBef>
                <a:spcPts val="0"/>
              </a:spcBef>
              <a:buSzPct val="100000"/>
            </a:pPr>
            <a:r>
              <a:rPr lang="en" sz="1700" dirty="0"/>
              <a:t>May affect performance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Clr>
                <a:schemeClr val="dk2"/>
              </a:buClr>
              <a:buSzPct val="30555"/>
              <a:buFont typeface="Arial"/>
              <a:buNone/>
            </a:pPr>
            <a:r>
              <a:rPr lang="en"/>
              <a:t>Content Delivery Background </a:t>
            </a:r>
          </a:p>
        </p:txBody>
      </p:sp>
      <p:sp>
        <p:nvSpPr>
          <p:cNvPr id="159" name="Shape 159"/>
          <p:cNvSpPr txBox="1">
            <a:spLocks noGrp="1"/>
          </p:cNvSpPr>
          <p:nvPr>
            <p:ph type="body" idx="1"/>
          </p:nvPr>
        </p:nvSpPr>
        <p:spPr>
          <a:xfrm>
            <a:off x="311700" y="1284050"/>
            <a:ext cx="8397900" cy="3430200"/>
          </a:xfrm>
          <a:prstGeom prst="rect">
            <a:avLst/>
          </a:prstGeom>
        </p:spPr>
        <p:txBody>
          <a:bodyPr lIns="91425" tIns="91425" rIns="91425" bIns="91425" anchor="t" anchorCtr="0">
            <a:noAutofit/>
          </a:bodyPr>
          <a:lstStyle/>
          <a:p>
            <a:pPr marL="457200" lvl="0" indent="-355600" rtl="0">
              <a:lnSpc>
                <a:spcPct val="100000"/>
              </a:lnSpc>
              <a:spcBef>
                <a:spcPts val="0"/>
              </a:spcBef>
              <a:buSzPct val="100000"/>
            </a:pPr>
            <a:r>
              <a:rPr lang="en" sz="1700" dirty="0"/>
              <a:t>Consumer Demand -&gt; Researchers developed different network architectures.</a:t>
            </a:r>
          </a:p>
          <a:p>
            <a:pPr marL="457200" lvl="0" indent="-355600" rtl="0">
              <a:lnSpc>
                <a:spcPct val="100000"/>
              </a:lnSpc>
              <a:spcBef>
                <a:spcPts val="0"/>
              </a:spcBef>
              <a:buSzPct val="100000"/>
            </a:pPr>
            <a:r>
              <a:rPr lang="en" sz="1700" dirty="0"/>
              <a:t>Youtube accounts for 10% of internet traffic</a:t>
            </a:r>
          </a:p>
          <a:p>
            <a:pPr marL="457200" lvl="0" indent="-355600" rtl="0">
              <a:lnSpc>
                <a:spcPct val="100000"/>
              </a:lnSpc>
              <a:spcBef>
                <a:spcPts val="0"/>
              </a:spcBef>
              <a:buSzPct val="100000"/>
            </a:pPr>
            <a:r>
              <a:rPr lang="en" sz="1700" dirty="0"/>
              <a:t>Content Distribution Networks</a:t>
            </a:r>
          </a:p>
          <a:p>
            <a:pPr marL="914400" lvl="1" indent="-342900" rtl="0">
              <a:lnSpc>
                <a:spcPct val="100000"/>
              </a:lnSpc>
              <a:spcBef>
                <a:spcPts val="0"/>
              </a:spcBef>
              <a:buSzPct val="100000"/>
            </a:pPr>
            <a:r>
              <a:rPr lang="en" sz="1700" dirty="0"/>
              <a:t>Uses data centers all over the world to provide content</a:t>
            </a:r>
          </a:p>
          <a:p>
            <a:pPr marL="914400" lvl="1" indent="-342900" rtl="0">
              <a:lnSpc>
                <a:spcPct val="100000"/>
              </a:lnSpc>
              <a:spcBef>
                <a:spcPts val="0"/>
              </a:spcBef>
              <a:buSzPct val="100000"/>
            </a:pPr>
            <a:r>
              <a:rPr lang="en" sz="1700" dirty="0"/>
              <a:t>Sets up distributed collection of machines at locations inside the internet</a:t>
            </a:r>
          </a:p>
          <a:p>
            <a:pPr marL="457200" lvl="0" indent="-355600" rtl="0">
              <a:lnSpc>
                <a:spcPct val="100000"/>
              </a:lnSpc>
              <a:spcBef>
                <a:spcPts val="0"/>
              </a:spcBef>
              <a:buSzPct val="100000"/>
            </a:pPr>
            <a:r>
              <a:rPr lang="en" sz="1700" dirty="0"/>
              <a:t>Peer-to-Peer Network</a:t>
            </a:r>
          </a:p>
          <a:p>
            <a:pPr marL="914400" lvl="1" indent="-342900">
              <a:lnSpc>
                <a:spcPct val="100000"/>
              </a:lnSpc>
              <a:spcBef>
                <a:spcPts val="0"/>
              </a:spcBef>
              <a:buSzPct val="100000"/>
            </a:pPr>
            <a:r>
              <a:rPr lang="en" sz="1700" dirty="0"/>
              <a:t>A collection of computers that shares content without servers or a central point of communication.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Internet Traffic</a:t>
            </a:r>
          </a:p>
        </p:txBody>
      </p:sp>
      <p:sp>
        <p:nvSpPr>
          <p:cNvPr id="165" name="Shape 165"/>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r>
              <a:rPr lang="en" dirty="0"/>
              <a:t>-Traffic is highly skewed, small amounts of websites have large amounts of traffic, while large amounts of websites have small amounts of traffic.</a:t>
            </a:r>
          </a:p>
          <a:p>
            <a:pPr lvl="0">
              <a:spcBef>
                <a:spcPts val="0"/>
              </a:spcBef>
              <a:buNone/>
            </a:pPr>
            <a:r>
              <a:rPr lang="en" dirty="0"/>
              <a:t>- Later work spoke of long traffic flows as elephants and short traffic flows as mice.</a:t>
            </a:r>
          </a:p>
          <a:p>
            <a:pPr lvl="0">
              <a:spcBef>
                <a:spcPts val="0"/>
              </a:spcBef>
              <a:buNone/>
            </a:pPr>
            <a:r>
              <a:rPr lang="en" b="1" dirty="0">
                <a:solidFill>
                  <a:srgbClr val="000000"/>
                </a:solidFill>
              </a:rPr>
              <a:t>Zipf’s law</a:t>
            </a:r>
            <a:r>
              <a:rPr lang="en" dirty="0"/>
              <a:t> -&gt; C = 1/(1 + 1/2 + 1/3 + 1/4 + 1/5 + ... + 1/N)</a:t>
            </a:r>
          </a:p>
          <a:p>
            <a:pPr lvl="0">
              <a:spcBef>
                <a:spcPts val="0"/>
              </a:spcBef>
              <a:buNone/>
            </a:pPr>
            <a:endParaRPr dirty="0"/>
          </a:p>
          <a:p>
            <a:pPr lvl="0">
              <a:spcBef>
                <a:spcPts val="0"/>
              </a:spcBef>
              <a:buNone/>
            </a:pPr>
            <a:endParaRPr dirty="0"/>
          </a:p>
          <a:p>
            <a:pPr lvl="0">
              <a:spcBef>
                <a:spcPts val="0"/>
              </a:spcBef>
              <a:buNone/>
            </a:pPr>
            <a:br>
              <a:rPr lang="en" dirty="0"/>
            </a:br>
            <a:endParaRPr lang="en" dirty="0"/>
          </a:p>
        </p:txBody>
      </p:sp>
      <p:pic>
        <p:nvPicPr>
          <p:cNvPr id="166" name="Shape 166"/>
          <p:cNvPicPr preferRelativeResize="0"/>
          <p:nvPr/>
        </p:nvPicPr>
        <p:blipFill>
          <a:blip r:embed="rId3">
            <a:alphaModFix/>
          </a:blip>
          <a:stretch>
            <a:fillRect/>
          </a:stretch>
        </p:blipFill>
        <p:spPr>
          <a:xfrm>
            <a:off x="5198012" y="3327009"/>
            <a:ext cx="3634288" cy="172744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Servers Farms and Web Proxies</a:t>
            </a:r>
          </a:p>
        </p:txBody>
      </p:sp>
      <p:sp>
        <p:nvSpPr>
          <p:cNvPr id="172" name="Shape 172"/>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r>
              <a:rPr lang="en" sz="1400" b="1">
                <a:solidFill>
                  <a:srgbClr val="000000"/>
                </a:solidFill>
              </a:rPr>
              <a:t>Server farm</a:t>
            </a:r>
            <a:r>
              <a:rPr lang="en" sz="1400">
                <a:solidFill>
                  <a:srgbClr val="000000"/>
                </a:solidFill>
              </a:rPr>
              <a:t> </a:t>
            </a:r>
            <a:r>
              <a:rPr lang="en" sz="1400"/>
              <a:t>– collection of computer servers that provide functionality far beyond that of a single machine.</a:t>
            </a:r>
            <a:br>
              <a:rPr lang="en" sz="1400"/>
            </a:br>
            <a:r>
              <a:rPr lang="en" sz="1400"/>
              <a:t>Main problem with server farms</a:t>
            </a:r>
            <a:br>
              <a:rPr lang="en" sz="1400"/>
            </a:br>
            <a:r>
              <a:rPr lang="en" sz="1400"/>
              <a:t>With server farms, we map using load balance to evenly distribute the workload.</a:t>
            </a:r>
            <a:br>
              <a:rPr lang="en" sz="1400"/>
            </a:br>
            <a:br>
              <a:rPr lang="en" sz="1400"/>
            </a:br>
            <a:r>
              <a:rPr lang="en" sz="1400" b="1">
                <a:solidFill>
                  <a:srgbClr val="000000"/>
                </a:solidFill>
              </a:rPr>
              <a:t>Proxy server</a:t>
            </a:r>
            <a:r>
              <a:rPr lang="en" sz="1400"/>
              <a:t> – Computer that acts as mediator between a web browser and the Internet.</a:t>
            </a:r>
            <a:br>
              <a:rPr lang="en" sz="1400"/>
            </a:br>
            <a:r>
              <a:rPr lang="en" sz="1400"/>
              <a:t>Web proxies are used to fetch web requests on behalf of users, and are more beneficial for popular requests.</a:t>
            </a:r>
            <a:br>
              <a:rPr lang="en" sz="1400"/>
            </a:br>
            <a:r>
              <a:rPr lang="en" sz="1400"/>
              <a:t>Proxies are popular because they can also be used to filter content.</a:t>
            </a:r>
            <a:br>
              <a:rPr lang="en"/>
            </a:br>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Outline</a:t>
            </a:r>
          </a:p>
        </p:txBody>
      </p:sp>
      <p:sp>
        <p:nvSpPr>
          <p:cNvPr id="73" name="Shape 73"/>
          <p:cNvSpPr txBox="1">
            <a:spLocks noGrp="1"/>
          </p:cNvSpPr>
          <p:nvPr>
            <p:ph type="body" idx="1"/>
          </p:nvPr>
        </p:nvSpPr>
        <p:spPr>
          <a:xfrm>
            <a:off x="311700" y="1266175"/>
            <a:ext cx="3999900" cy="3302700"/>
          </a:xfrm>
          <a:prstGeom prst="rect">
            <a:avLst/>
          </a:prstGeom>
        </p:spPr>
        <p:txBody>
          <a:bodyPr lIns="91425" tIns="91425" rIns="91425" bIns="91425" anchor="t" anchorCtr="0">
            <a:noAutofit/>
          </a:bodyPr>
          <a:lstStyle/>
          <a:p>
            <a:pPr marL="457200" lvl="0" indent="-355600" rtl="0">
              <a:lnSpc>
                <a:spcPct val="100000"/>
              </a:lnSpc>
              <a:spcBef>
                <a:spcPts val="0"/>
              </a:spcBef>
              <a:buSzPct val="100000"/>
            </a:pPr>
            <a:r>
              <a:rPr lang="en" sz="2000" dirty="0"/>
              <a:t>Streaming Audio and Video</a:t>
            </a:r>
          </a:p>
          <a:p>
            <a:pPr marL="914400" lvl="1" indent="-355600" rtl="0">
              <a:lnSpc>
                <a:spcPct val="100000"/>
              </a:lnSpc>
              <a:spcBef>
                <a:spcPts val="0"/>
              </a:spcBef>
              <a:buSzPct val="100000"/>
            </a:pPr>
            <a:r>
              <a:rPr lang="en" sz="2000" dirty="0"/>
              <a:t>Digital Audio</a:t>
            </a:r>
          </a:p>
          <a:p>
            <a:pPr marL="914400" lvl="1" indent="-355600" rtl="0">
              <a:lnSpc>
                <a:spcPct val="100000"/>
              </a:lnSpc>
              <a:spcBef>
                <a:spcPts val="0"/>
              </a:spcBef>
              <a:buSzPct val="100000"/>
            </a:pPr>
            <a:r>
              <a:rPr lang="en" sz="2000" dirty="0"/>
              <a:t>Digital Video</a:t>
            </a:r>
          </a:p>
          <a:p>
            <a:pPr marL="914400" lvl="1" indent="-355600" rtl="0">
              <a:lnSpc>
                <a:spcPct val="100000"/>
              </a:lnSpc>
              <a:spcBef>
                <a:spcPts val="0"/>
              </a:spcBef>
              <a:buSzPct val="100000"/>
            </a:pPr>
            <a:r>
              <a:rPr lang="en" sz="2000" dirty="0"/>
              <a:t>Streaming Stored Media</a:t>
            </a:r>
          </a:p>
          <a:p>
            <a:pPr marL="914400" lvl="1" indent="-355600" rtl="0">
              <a:lnSpc>
                <a:spcPct val="100000"/>
              </a:lnSpc>
              <a:spcBef>
                <a:spcPts val="0"/>
              </a:spcBef>
              <a:buSzPct val="100000"/>
            </a:pPr>
            <a:r>
              <a:rPr lang="en" sz="2000" dirty="0"/>
              <a:t>Streaming Live Media</a:t>
            </a:r>
          </a:p>
          <a:p>
            <a:pPr marL="914400" lvl="1" indent="-355600" rtl="0">
              <a:lnSpc>
                <a:spcPct val="100000"/>
              </a:lnSpc>
              <a:spcBef>
                <a:spcPts val="0"/>
              </a:spcBef>
              <a:buSzPct val="100000"/>
            </a:pPr>
            <a:r>
              <a:rPr lang="en" sz="2000" dirty="0"/>
              <a:t>Real-Time Conferencing</a:t>
            </a:r>
          </a:p>
          <a:p>
            <a:pPr marR="0" lvl="0" algn="l" rtl="0">
              <a:lnSpc>
                <a:spcPct val="115000"/>
              </a:lnSpc>
              <a:spcBef>
                <a:spcPts val="0"/>
              </a:spcBef>
              <a:spcAft>
                <a:spcPts val="1600"/>
              </a:spcAft>
              <a:buNone/>
            </a:pPr>
            <a:endParaRPr sz="1600" dirty="0"/>
          </a:p>
        </p:txBody>
      </p:sp>
      <p:sp>
        <p:nvSpPr>
          <p:cNvPr id="74" name="Shape 74"/>
          <p:cNvSpPr txBox="1">
            <a:spLocks noGrp="1"/>
          </p:cNvSpPr>
          <p:nvPr>
            <p:ph type="body" idx="2"/>
          </p:nvPr>
        </p:nvSpPr>
        <p:spPr>
          <a:xfrm>
            <a:off x="4832400" y="1266175"/>
            <a:ext cx="3999900" cy="3302700"/>
          </a:xfrm>
          <a:prstGeom prst="rect">
            <a:avLst/>
          </a:prstGeom>
        </p:spPr>
        <p:txBody>
          <a:bodyPr lIns="91425" tIns="91425" rIns="91425" bIns="91425" anchor="t" anchorCtr="0">
            <a:noAutofit/>
          </a:bodyPr>
          <a:lstStyle/>
          <a:p>
            <a:pPr marL="457200" lvl="0" indent="-355600" rtl="0">
              <a:lnSpc>
                <a:spcPct val="100000"/>
              </a:lnSpc>
              <a:spcBef>
                <a:spcPts val="0"/>
              </a:spcBef>
              <a:buSzPct val="100000"/>
            </a:pPr>
            <a:r>
              <a:rPr lang="en" sz="2000" dirty="0"/>
              <a:t>Content Delivery</a:t>
            </a:r>
          </a:p>
          <a:p>
            <a:pPr marL="914400" lvl="1" indent="-355600" rtl="0">
              <a:lnSpc>
                <a:spcPct val="100000"/>
              </a:lnSpc>
              <a:spcBef>
                <a:spcPts val="0"/>
              </a:spcBef>
              <a:buSzPct val="100000"/>
            </a:pPr>
            <a:r>
              <a:rPr lang="en" sz="2000" dirty="0"/>
              <a:t>Background</a:t>
            </a:r>
          </a:p>
          <a:p>
            <a:pPr marL="914400" lvl="1" indent="-355600" rtl="0">
              <a:lnSpc>
                <a:spcPct val="100000"/>
              </a:lnSpc>
              <a:spcBef>
                <a:spcPts val="0"/>
              </a:spcBef>
              <a:buSzPct val="100000"/>
            </a:pPr>
            <a:r>
              <a:rPr lang="en" sz="2000" dirty="0"/>
              <a:t>Content and Internet Traffic</a:t>
            </a:r>
          </a:p>
          <a:p>
            <a:pPr marL="914400" lvl="1" indent="-355600" rtl="0">
              <a:lnSpc>
                <a:spcPct val="100000"/>
              </a:lnSpc>
              <a:spcBef>
                <a:spcPts val="0"/>
              </a:spcBef>
              <a:buSzPct val="100000"/>
            </a:pPr>
            <a:r>
              <a:rPr lang="en" sz="2000" dirty="0"/>
              <a:t>Server Farms and Web Proxies</a:t>
            </a:r>
          </a:p>
          <a:p>
            <a:pPr marL="914400" lvl="1" indent="-355600" rtl="0">
              <a:lnSpc>
                <a:spcPct val="100000"/>
              </a:lnSpc>
              <a:spcBef>
                <a:spcPts val="0"/>
              </a:spcBef>
              <a:buSzPct val="100000"/>
            </a:pPr>
            <a:r>
              <a:rPr lang="en" sz="2000" dirty="0"/>
              <a:t>Content Delivery Networks</a:t>
            </a:r>
          </a:p>
          <a:p>
            <a:pPr marL="914400" lvl="1" indent="-355600" rtl="0">
              <a:lnSpc>
                <a:spcPct val="100000"/>
              </a:lnSpc>
              <a:spcBef>
                <a:spcPts val="0"/>
              </a:spcBef>
              <a:buSzPct val="100000"/>
            </a:pPr>
            <a:r>
              <a:rPr lang="en" sz="2000" dirty="0"/>
              <a:t>Peer-to-Peer Networks</a:t>
            </a:r>
          </a:p>
          <a:p>
            <a:pPr lvl="0">
              <a:spcBef>
                <a:spcPts val="0"/>
              </a:spcBef>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Content Delivery Networks</a:t>
            </a:r>
          </a:p>
        </p:txBody>
      </p:sp>
      <p:sp>
        <p:nvSpPr>
          <p:cNvPr id="178" name="Shape 178"/>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rtl="0">
              <a:lnSpc>
                <a:spcPct val="100000"/>
              </a:lnSpc>
              <a:spcBef>
                <a:spcPts val="0"/>
              </a:spcBef>
            </a:pPr>
            <a:r>
              <a:rPr lang="en" dirty="0"/>
              <a:t>CDNs, Content Delivery Networks, allow providers to place a copy of the page in a set of nodes at different locations that direct clients to use it. </a:t>
            </a:r>
          </a:p>
          <a:p>
            <a:pPr marL="457200" lvl="0" indent="-228600" rtl="0">
              <a:lnSpc>
                <a:spcPct val="100000"/>
              </a:lnSpc>
              <a:spcBef>
                <a:spcPts val="0"/>
              </a:spcBef>
            </a:pPr>
            <a:r>
              <a:rPr lang="en" dirty="0"/>
              <a:t>By doing this it clients can connect to a nearby node rather than connect to a server far away.</a:t>
            </a:r>
          </a:p>
          <a:p>
            <a:pPr marL="457200" lvl="0" indent="-228600" rtl="0">
              <a:lnSpc>
                <a:spcPct val="100000"/>
              </a:lnSpc>
              <a:spcBef>
                <a:spcPts val="0"/>
              </a:spcBef>
            </a:pPr>
            <a:r>
              <a:rPr lang="en" dirty="0"/>
              <a:t>Another similar  way for distribution is using mirrors.  The origin server set up links to different mirrors with their location that clients themselves can pick whichever one is closer to them and use it to access the content.</a:t>
            </a:r>
          </a:p>
          <a:p>
            <a:pPr marL="457200" lvl="0" indent="-228600">
              <a:lnSpc>
                <a:spcPct val="100000"/>
              </a:lnSpc>
              <a:spcBef>
                <a:spcPts val="0"/>
              </a:spcBef>
            </a:pPr>
            <a:r>
              <a:rPr lang="en" dirty="0"/>
              <a:t>A browser can use DNS redirection to redirect clients to different nodes that are closer to them. When a client tries to access a site, DNS will return the IP address of the CDN nearest to the client.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Peer-to-Peer Networks</a:t>
            </a:r>
          </a:p>
        </p:txBody>
      </p:sp>
      <p:sp>
        <p:nvSpPr>
          <p:cNvPr id="184" name="Shape 184"/>
          <p:cNvSpPr txBox="1">
            <a:spLocks noGrp="1"/>
          </p:cNvSpPr>
          <p:nvPr>
            <p:ph type="body" idx="1"/>
          </p:nvPr>
        </p:nvSpPr>
        <p:spPr>
          <a:xfrm>
            <a:off x="311700" y="1152425"/>
            <a:ext cx="8520600" cy="3302700"/>
          </a:xfrm>
          <a:prstGeom prst="rect">
            <a:avLst/>
          </a:prstGeom>
        </p:spPr>
        <p:txBody>
          <a:bodyPr lIns="91425" tIns="91425" rIns="91425" bIns="91425" anchor="t" anchorCtr="0">
            <a:noAutofit/>
          </a:bodyPr>
          <a:lstStyle/>
          <a:p>
            <a:pPr marL="457200" lvl="0" indent="-228600" rtl="0">
              <a:lnSpc>
                <a:spcPct val="100000"/>
              </a:lnSpc>
              <a:spcBef>
                <a:spcPts val="0"/>
              </a:spcBef>
            </a:pPr>
            <a:r>
              <a:rPr lang="en" sz="1700" dirty="0"/>
              <a:t>Being able to set a big network of CDNs around the world can be very hard. As an alternative, a P2P network can be used.  </a:t>
            </a:r>
          </a:p>
          <a:p>
            <a:pPr marL="457200" lvl="0" indent="-228600" rtl="0">
              <a:lnSpc>
                <a:spcPct val="100000"/>
              </a:lnSpc>
              <a:spcBef>
                <a:spcPts val="0"/>
              </a:spcBef>
            </a:pPr>
            <a:r>
              <a:rPr lang="en" sz="1700" dirty="0"/>
              <a:t>P2P networks came to be in 1999 due to Napsters where 50 million users were exchanging copyrighted songs.</a:t>
            </a:r>
          </a:p>
          <a:p>
            <a:pPr marL="457200" lvl="0" indent="-228600" rtl="0">
              <a:lnSpc>
                <a:spcPct val="100000"/>
              </a:lnSpc>
              <a:spcBef>
                <a:spcPts val="0"/>
              </a:spcBef>
            </a:pPr>
            <a:r>
              <a:rPr lang="en" sz="1700" dirty="0"/>
              <a:t>Idea of P2P file-sharing network is that many people came together and shared their resources to form a content distribution system.  Everyone’s computer are considered peers and other people can fetch its content and use it as a server.</a:t>
            </a:r>
          </a:p>
          <a:p>
            <a:pPr marL="457200" lvl="0" indent="-228600" rtl="0">
              <a:lnSpc>
                <a:spcPct val="100000"/>
              </a:lnSpc>
              <a:spcBef>
                <a:spcPts val="0"/>
              </a:spcBef>
            </a:pPr>
            <a:r>
              <a:rPr lang="en" sz="1700" dirty="0"/>
              <a:t>BitTorrent (most popular P2P protocol application)</a:t>
            </a:r>
          </a:p>
          <a:p>
            <a:pPr marL="457200" lvl="0" indent="-228600">
              <a:lnSpc>
                <a:spcPct val="100000"/>
              </a:lnSpc>
              <a:spcBef>
                <a:spcPts val="0"/>
              </a:spcBef>
            </a:pPr>
            <a:r>
              <a:rPr lang="en" sz="1700" dirty="0"/>
              <a:t>The computer connects to many different peers where they can download the content simultaneously making it faster and easier than using a large CDN.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90250" y="526350"/>
            <a:ext cx="5613600" cy="4090800"/>
          </a:xfrm>
          <a:prstGeom prst="rect">
            <a:avLst/>
          </a:prstGeom>
        </p:spPr>
        <p:txBody>
          <a:bodyPr lIns="91425" tIns="91425" rIns="91425" bIns="91425" anchor="ctr" anchorCtr="0">
            <a:noAutofit/>
          </a:bodyPr>
          <a:lstStyle/>
          <a:p>
            <a:pPr lvl="0">
              <a:spcBef>
                <a:spcPts val="0"/>
              </a:spcBef>
              <a:buNone/>
            </a:pPr>
            <a:r>
              <a:rPr lang="en"/>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90250" y="526350"/>
            <a:ext cx="5613600" cy="4090800"/>
          </a:xfrm>
          <a:prstGeom prst="rect">
            <a:avLst/>
          </a:prstGeom>
        </p:spPr>
        <p:txBody>
          <a:bodyPr lIns="91425" tIns="91425" rIns="91425" bIns="91425" anchor="ctr" anchorCtr="0">
            <a:noAutofit/>
          </a:bodyPr>
          <a:lstStyle/>
          <a:p>
            <a:pPr lvl="0">
              <a:spcBef>
                <a:spcPts val="0"/>
              </a:spcBef>
              <a:buNone/>
            </a:pPr>
            <a:r>
              <a:rPr lang="en"/>
              <a:t>Streaming Audio and Video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Digital Audio</a:t>
            </a:r>
          </a:p>
        </p:txBody>
      </p:sp>
      <p:sp>
        <p:nvSpPr>
          <p:cNvPr id="85" name="Shape 85"/>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rtl="0">
              <a:spcBef>
                <a:spcPts val="0"/>
              </a:spcBef>
            </a:pPr>
            <a:r>
              <a:rPr lang="en"/>
              <a:t>Digital Audio is a digital representation of an audio wave that can be used to recreate it. Audio waves can be converted to digital form by an </a:t>
            </a:r>
            <a:r>
              <a:rPr lang="en" b="1"/>
              <a:t>ADC (Analog-to-Digital Converter)</a:t>
            </a:r>
            <a:r>
              <a:rPr lang="en"/>
              <a:t>.</a:t>
            </a:r>
          </a:p>
          <a:p>
            <a:pPr marL="914400" lvl="1" indent="-228600" rtl="0">
              <a:spcBef>
                <a:spcPts val="0"/>
              </a:spcBef>
            </a:pPr>
            <a:r>
              <a:rPr lang="en"/>
              <a:t>An ADC takes an electrical voltage as input and generate a binary number as output. </a:t>
            </a:r>
          </a:p>
          <a:p>
            <a:pPr marL="457200" lvl="0" indent="-317500" rtl="0">
              <a:spcBef>
                <a:spcPts val="0"/>
              </a:spcBef>
              <a:buSzPct val="100000"/>
            </a:pPr>
            <a:r>
              <a:rPr lang="en" sz="1400"/>
              <a:t>The reverse process takes digital values and produces an analog electrical voltage. It is done by a </a:t>
            </a:r>
            <a:r>
              <a:rPr lang="en" sz="1400" b="1"/>
              <a:t>DAC (Digital-to-Analog Converter)</a:t>
            </a:r>
            <a:r>
              <a:rPr lang="en" sz="1400"/>
              <a:t>. A loudspeaker can then convert the analog voltage to acoustic waves so that people can hear sounds.</a:t>
            </a:r>
          </a:p>
          <a:p>
            <a:pPr marL="457200" lvl="0" indent="-317500" rtl="0">
              <a:spcBef>
                <a:spcPts val="0"/>
              </a:spcBef>
              <a:buSzPct val="100000"/>
            </a:pPr>
            <a:r>
              <a:rPr lang="en" sz="1400"/>
              <a:t>To reduce bandwidth needs and transfer times, audio is often compressed which are referred to as encoding and decoding algorithms.</a:t>
            </a:r>
          </a:p>
          <a:p>
            <a:pPr marL="914400" lvl="1" indent="-317500" rtl="0">
              <a:spcBef>
                <a:spcPts val="0"/>
              </a:spcBef>
              <a:buSzPct val="100000"/>
            </a:pPr>
            <a:r>
              <a:rPr lang="en"/>
              <a:t>I.E. of audio compression algorithms : </a:t>
            </a:r>
            <a:r>
              <a:rPr lang="en" b="1"/>
              <a:t>MP3 (MPEG audio layer 3) </a:t>
            </a:r>
            <a:r>
              <a:rPr lang="en"/>
              <a:t>and </a:t>
            </a:r>
            <a:r>
              <a:rPr lang="en" b="1"/>
              <a:t>AAC (Advanced Audio Coding)</a:t>
            </a:r>
          </a:p>
          <a:p>
            <a:pPr lv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Digital Video</a:t>
            </a:r>
          </a:p>
        </p:txBody>
      </p:sp>
      <p:sp>
        <p:nvSpPr>
          <p:cNvPr id="91" name="Shape 91"/>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a:spcBef>
                <a:spcPts val="0"/>
              </a:spcBef>
            </a:pPr>
            <a:r>
              <a:rPr lang="en"/>
              <a:t>video is a sequence of frames, each consisting of a rectangular grid of picture elements, or pixels.</a:t>
            </a:r>
          </a:p>
          <a:p>
            <a:pPr marL="457200" lvl="0" indent="-228600">
              <a:spcBef>
                <a:spcPts val="0"/>
              </a:spcBef>
            </a:pPr>
            <a:r>
              <a:rPr lang="en"/>
              <a:t>24 bits per pixel, there are about 16 million colors, which is more than the human eye can distinguish.</a:t>
            </a:r>
          </a:p>
          <a:p>
            <a:pPr marL="457200" lvl="0" indent="-228600">
              <a:spcBef>
                <a:spcPts val="0"/>
              </a:spcBef>
            </a:pPr>
            <a:r>
              <a:rPr lang="en"/>
              <a:t>computer monitors and televisions, each discrete pixel is made up of closely spaced red, green and blue subpixels.</a:t>
            </a:r>
          </a:p>
          <a:p>
            <a:pPr marL="457200" lvl="0" indent="-228600">
              <a:spcBef>
                <a:spcPts val="0"/>
              </a:spcBef>
            </a:pPr>
            <a:r>
              <a:rPr lang="en"/>
              <a:t>Many formats are used for the videos that is sent over the internet. Some proprietary and some standard</a:t>
            </a: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Streaming Stored Media</a:t>
            </a:r>
          </a:p>
        </p:txBody>
      </p:sp>
      <p:sp>
        <p:nvSpPr>
          <p:cNvPr id="97" name="Shape 97"/>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rtl="0">
              <a:spcBef>
                <a:spcPts val="0"/>
              </a:spcBef>
            </a:pPr>
            <a:r>
              <a:rPr lang="en"/>
              <a:t>Mostly people use VOD which is run through internet.</a:t>
            </a:r>
          </a:p>
          <a:p>
            <a:pPr marL="457200" lvl="0" indent="-228600" rtl="0">
              <a:spcBef>
                <a:spcPts val="0"/>
              </a:spcBef>
            </a:pPr>
            <a:r>
              <a:rPr lang="en"/>
              <a:t>There are three type of Media streaming applications</a:t>
            </a:r>
          </a:p>
          <a:p>
            <a:pPr marL="914400" lvl="1" indent="-228600" rtl="0">
              <a:spcBef>
                <a:spcPts val="0"/>
              </a:spcBef>
            </a:pPr>
            <a:r>
              <a:rPr lang="en"/>
              <a:t>RealPlayer</a:t>
            </a:r>
          </a:p>
          <a:p>
            <a:pPr marL="914400" lvl="1" indent="-228600" rtl="0">
              <a:spcBef>
                <a:spcPts val="0"/>
              </a:spcBef>
            </a:pPr>
            <a:r>
              <a:rPr lang="en"/>
              <a:t>Media Player</a:t>
            </a:r>
          </a:p>
          <a:p>
            <a:pPr marL="914400" lvl="1" indent="-228600" rtl="0">
              <a:spcBef>
                <a:spcPts val="0"/>
              </a:spcBef>
            </a:pPr>
            <a:r>
              <a:rPr lang="en"/>
              <a:t>QyickTime</a:t>
            </a:r>
          </a:p>
          <a:p>
            <a:pPr marL="457200" lvl="0" indent="-228600">
              <a:spcBef>
                <a:spcPts val="0"/>
              </a:spcBef>
            </a:pPr>
            <a:endParaRPr/>
          </a:p>
        </p:txBody>
      </p:sp>
      <p:pic>
        <p:nvPicPr>
          <p:cNvPr id="98" name="Shape 98" descr="IMG_20170401_160026484.jpg"/>
          <p:cNvPicPr preferRelativeResize="0"/>
          <p:nvPr/>
        </p:nvPicPr>
        <p:blipFill>
          <a:blip r:embed="rId3">
            <a:alphaModFix/>
          </a:blip>
          <a:stretch>
            <a:fillRect/>
          </a:stretch>
        </p:blipFill>
        <p:spPr>
          <a:xfrm>
            <a:off x="574050" y="2745575"/>
            <a:ext cx="7313425" cy="21219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Streaming Live Media</a:t>
            </a:r>
          </a:p>
        </p:txBody>
      </p:sp>
      <p:sp>
        <p:nvSpPr>
          <p:cNvPr id="104" name="Shape 104"/>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17500" rtl="0">
              <a:spcBef>
                <a:spcPts val="0"/>
              </a:spcBef>
              <a:buSzPct val="100000"/>
            </a:pPr>
            <a:r>
              <a:rPr lang="en" sz="1400"/>
              <a:t>Live media streaming began with radios and tv stations, it has expanded to music, games and videos by large corporations as well as users at home. A great example is IPTV.</a:t>
            </a:r>
          </a:p>
          <a:p>
            <a:pPr marL="457200" lvl="0" indent="-317500" rtl="0">
              <a:spcBef>
                <a:spcPts val="0"/>
              </a:spcBef>
              <a:buSzPct val="100000"/>
            </a:pPr>
            <a:r>
              <a:rPr lang="en" sz="1400"/>
              <a:t>When streaming live, a buffer is still needed to smooth out network jitter.</a:t>
            </a:r>
          </a:p>
          <a:p>
            <a:pPr marL="457200" lvl="0" indent="-317500" rtl="0">
              <a:spcBef>
                <a:spcPts val="0"/>
              </a:spcBef>
              <a:buSzPct val="100000"/>
            </a:pPr>
            <a:r>
              <a:rPr lang="en" sz="1400"/>
              <a:t> Viewers tune in to an ongoing media stream, just like turning on the television. However, media players provide the added features of letting the user pause or rewind the playout. The live media will continue to be streamed and will be buffered by the player until the user is ready for it. From the browser’s point of view, it looks exactly like the case of streaming stored media.</a:t>
            </a:r>
          </a:p>
          <a:p>
            <a:pPr marL="457200" lvl="0" indent="-317500" rtl="0">
              <a:spcBef>
                <a:spcPts val="0"/>
              </a:spcBef>
              <a:buSzPct val="100000"/>
            </a:pPr>
            <a:r>
              <a:rPr lang="en" sz="1400"/>
              <a:t>As there are many viewers, multicasting is used.</a:t>
            </a:r>
          </a:p>
          <a:p>
            <a:pPr marL="457200" lvl="0" indent="-317500" rtl="0">
              <a:spcBef>
                <a:spcPts val="0"/>
              </a:spcBef>
              <a:buSzPct val="100000"/>
            </a:pPr>
            <a:r>
              <a:rPr lang="en" sz="1400"/>
              <a:t>The server sends each media packet once using IP multicast to a group address. The network delivers a copy of the packet to each member of the group. All of the clients who want to receive the stream have joined the group. The media is carried in packets over a UDP transport. FEC is used to reduce media loss.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p:cNvPicPr preferRelativeResize="0"/>
          <p:nvPr/>
        </p:nvPicPr>
        <p:blipFill>
          <a:blip r:embed="rId3">
            <a:alphaModFix/>
          </a:blip>
          <a:stretch>
            <a:fillRect/>
          </a:stretch>
        </p:blipFill>
        <p:spPr>
          <a:xfrm>
            <a:off x="1232900" y="650949"/>
            <a:ext cx="6268925" cy="36061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Real-Time Conferencing</a:t>
            </a:r>
          </a:p>
        </p:txBody>
      </p:sp>
      <p:sp>
        <p:nvSpPr>
          <p:cNvPr id="115" name="Shape 115"/>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rtl="0">
              <a:spcBef>
                <a:spcPts val="0"/>
              </a:spcBef>
              <a:buChar char="●"/>
            </a:pPr>
            <a:r>
              <a:rPr lang="en" dirty="0"/>
              <a:t>Voice is now carried over the Internet because of the growth of data traffic over voice traffic. This is VoiP or internet telephony. One form is to have what look like regular telephones that plug into the Ethernet and send calls over the network.</a:t>
            </a:r>
          </a:p>
          <a:p>
            <a:pPr marL="457200" lvl="0" indent="-228600" rtl="0">
              <a:spcBef>
                <a:spcPts val="0"/>
              </a:spcBef>
              <a:buChar char="●"/>
            </a:pPr>
            <a:r>
              <a:rPr lang="en" dirty="0"/>
              <a:t>The form of voice over IP that is likely the most visible to users: using one computer to call another computer. The best known example is Skype.</a:t>
            </a:r>
          </a:p>
          <a:p>
            <a:pPr marL="457200" lvl="0" indent="-228600" rtl="0">
              <a:spcBef>
                <a:spcPts val="0"/>
              </a:spcBef>
              <a:buChar char="●"/>
            </a:pPr>
            <a:r>
              <a:rPr lang="en" dirty="0"/>
              <a:t>With good compression algorithms and more bandwidth, audio calling over the internet expanded to video calling.</a:t>
            </a:r>
          </a:p>
          <a:p>
            <a:pPr marL="457200" lvl="0" indent="-228600" rtl="0">
              <a:spcBef>
                <a:spcPts val="0"/>
              </a:spcBef>
              <a:buChar char="●"/>
            </a:pPr>
            <a:r>
              <a:rPr lang="en" dirty="0"/>
              <a:t>In order to ensure a smooth experience, we need to have low latency, which has to be in milliseconds.</a:t>
            </a:r>
          </a:p>
          <a:p>
            <a:pPr lvl="0">
              <a:spcBef>
                <a:spcPts val="0"/>
              </a:spcBef>
              <a:buNone/>
            </a:pPr>
            <a:endParaRPr dirty="0"/>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1291</Words>
  <Application>Microsoft Office PowerPoint</Application>
  <PresentationFormat>On-screen Show (16:9)</PresentationFormat>
  <Paragraphs>95</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PT Sans Narrow</vt:lpstr>
      <vt:lpstr>Arial</vt:lpstr>
      <vt:lpstr>Open Sans</vt:lpstr>
      <vt:lpstr>tropic</vt:lpstr>
      <vt:lpstr>Streaming Audio and Video,  Content Delivery</vt:lpstr>
      <vt:lpstr>Outline</vt:lpstr>
      <vt:lpstr>Streaming Audio and Video</vt:lpstr>
      <vt:lpstr>Digital Audio</vt:lpstr>
      <vt:lpstr>Digital Video</vt:lpstr>
      <vt:lpstr>Streaming Stored Media</vt:lpstr>
      <vt:lpstr>Streaming Live Media</vt:lpstr>
      <vt:lpstr>PowerPoint Presentation</vt:lpstr>
      <vt:lpstr>Real-Time Conferencing</vt:lpstr>
      <vt:lpstr>PowerPoint Presentation</vt:lpstr>
      <vt:lpstr>PowerPoint Presentation</vt:lpstr>
      <vt:lpstr>PowerPoint Presentation</vt:lpstr>
      <vt:lpstr>SIP Protocol</vt:lpstr>
      <vt:lpstr>PowerPoint Presentation</vt:lpstr>
      <vt:lpstr>Content Delivery</vt:lpstr>
      <vt:lpstr>Content Delivery Background</vt:lpstr>
      <vt:lpstr>Content Delivery Background </vt:lpstr>
      <vt:lpstr>Internet Traffic</vt:lpstr>
      <vt:lpstr>Servers Farms and Web Proxies</vt:lpstr>
      <vt:lpstr>Content Delivery Networks</vt:lpstr>
      <vt:lpstr>Peer-to-Peer Networks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Streaming Audio and Video,  Content Delivery</dc:title>
  <cp:lastModifiedBy>Madeline Swaim</cp:lastModifiedBy>
  <cp:revision>2</cp:revision>
  <dcterms:modified xsi:type="dcterms:W3CDTF">2017-04-05T00:34:11Z</dcterms:modified>
</cp:coreProperties>
</file>