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8" r:id="rId2"/>
    <p:sldId id="268" r:id="rId3"/>
    <p:sldId id="269" r:id="rId4"/>
    <p:sldId id="270" r:id="rId5"/>
    <p:sldId id="271" r:id="rId6"/>
    <p:sldId id="272" r:id="rId7"/>
    <p:sldId id="273" r:id="rId8"/>
    <p:sldId id="274" r:id="rId9"/>
    <p:sldId id="275" r:id="rId10"/>
    <p:sldId id="276" r:id="rId11"/>
    <p:sldId id="277" r:id="rId12"/>
    <p:sldId id="256" r:id="rId13"/>
    <p:sldId id="258" r:id="rId14"/>
    <p:sldId id="257" r:id="rId15"/>
    <p:sldId id="259" r:id="rId16"/>
    <p:sldId id="260" r:id="rId17"/>
    <p:sldId id="262" r:id="rId18"/>
    <p:sldId id="263" r:id="rId19"/>
    <p:sldId id="264" r:id="rId20"/>
    <p:sldId id="266" r:id="rId21"/>
    <p:sldId id="267" r:id="rId22"/>
    <p:sldId id="288" r:id="rId23"/>
    <p:sldId id="287" r:id="rId24"/>
    <p:sldId id="286" r:id="rId25"/>
    <p:sldId id="285" r:id="rId26"/>
    <p:sldId id="284" r:id="rId27"/>
    <p:sldId id="283" r:id="rId28"/>
    <p:sldId id="282" r:id="rId29"/>
    <p:sldId id="281"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58" d="100"/>
          <a:sy n="58" d="100"/>
        </p:scale>
        <p:origin x="-78" y="-11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0AE31-6379-4DFC-9611-FE33B5D0CA88}" type="datetimeFigureOut">
              <a:rPr lang="en-US" smtClean="0"/>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0453D-93DC-4C05-A58D-25D5CFA7F188}" type="slidenum">
              <a:rPr lang="en-US" smtClean="0"/>
              <a:t>‹#›</a:t>
            </a:fld>
            <a:endParaRPr lang="en-US"/>
          </a:p>
        </p:txBody>
      </p:sp>
    </p:spTree>
    <p:extLst>
      <p:ext uri="{BB962C8B-B14F-4D97-AF65-F5344CB8AC3E}">
        <p14:creationId xmlns:p14="http://schemas.microsoft.com/office/powerpoint/2010/main" val="367657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D0453D-93DC-4C05-A58D-25D5CFA7F188}" type="slidenum">
              <a:rPr lang="en-US" smtClean="0"/>
              <a:t>14</a:t>
            </a:fld>
            <a:endParaRPr lang="en-US"/>
          </a:p>
        </p:txBody>
      </p:sp>
    </p:spTree>
    <p:extLst>
      <p:ext uri="{BB962C8B-B14F-4D97-AF65-F5344CB8AC3E}">
        <p14:creationId xmlns:p14="http://schemas.microsoft.com/office/powerpoint/2010/main" val="313519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E97D23-0FAC-4822-A8C5-CDDB2ECC3AF0}"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8AB05-4A68-482B-B59E-E1B27136E062}" type="slidenum">
              <a:rPr lang="en-US" smtClean="0"/>
              <a:t>‹#›</a:t>
            </a:fld>
            <a:endParaRPr lang="en-US"/>
          </a:p>
        </p:txBody>
      </p:sp>
    </p:spTree>
    <p:extLst>
      <p:ext uri="{BB962C8B-B14F-4D97-AF65-F5344CB8AC3E}">
        <p14:creationId xmlns:p14="http://schemas.microsoft.com/office/powerpoint/2010/main" val="347124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97D23-0FAC-4822-A8C5-CDDB2ECC3AF0}"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8AB05-4A68-482B-B59E-E1B27136E062}" type="slidenum">
              <a:rPr lang="en-US" smtClean="0"/>
              <a:t>‹#›</a:t>
            </a:fld>
            <a:endParaRPr lang="en-US"/>
          </a:p>
        </p:txBody>
      </p:sp>
    </p:spTree>
    <p:extLst>
      <p:ext uri="{BB962C8B-B14F-4D97-AF65-F5344CB8AC3E}">
        <p14:creationId xmlns:p14="http://schemas.microsoft.com/office/powerpoint/2010/main" val="148475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97D23-0FAC-4822-A8C5-CDDB2ECC3AF0}"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8AB05-4A68-482B-B59E-E1B27136E062}" type="slidenum">
              <a:rPr lang="en-US" smtClean="0"/>
              <a:t>‹#›</a:t>
            </a:fld>
            <a:endParaRPr lang="en-US"/>
          </a:p>
        </p:txBody>
      </p:sp>
    </p:spTree>
    <p:extLst>
      <p:ext uri="{BB962C8B-B14F-4D97-AF65-F5344CB8AC3E}">
        <p14:creationId xmlns:p14="http://schemas.microsoft.com/office/powerpoint/2010/main" val="353991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97D23-0FAC-4822-A8C5-CDDB2ECC3AF0}"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8AB05-4A68-482B-B59E-E1B27136E062}" type="slidenum">
              <a:rPr lang="en-US" smtClean="0"/>
              <a:t>‹#›</a:t>
            </a:fld>
            <a:endParaRPr lang="en-US"/>
          </a:p>
        </p:txBody>
      </p:sp>
    </p:spTree>
    <p:extLst>
      <p:ext uri="{BB962C8B-B14F-4D97-AF65-F5344CB8AC3E}">
        <p14:creationId xmlns:p14="http://schemas.microsoft.com/office/powerpoint/2010/main" val="46529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97D23-0FAC-4822-A8C5-CDDB2ECC3AF0}"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8AB05-4A68-482B-B59E-E1B27136E062}" type="slidenum">
              <a:rPr lang="en-US" smtClean="0"/>
              <a:t>‹#›</a:t>
            </a:fld>
            <a:endParaRPr lang="en-US"/>
          </a:p>
        </p:txBody>
      </p:sp>
    </p:spTree>
    <p:extLst>
      <p:ext uri="{BB962C8B-B14F-4D97-AF65-F5344CB8AC3E}">
        <p14:creationId xmlns:p14="http://schemas.microsoft.com/office/powerpoint/2010/main" val="196565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E97D23-0FAC-4822-A8C5-CDDB2ECC3AF0}"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8AB05-4A68-482B-B59E-E1B27136E062}" type="slidenum">
              <a:rPr lang="en-US" smtClean="0"/>
              <a:t>‹#›</a:t>
            </a:fld>
            <a:endParaRPr lang="en-US"/>
          </a:p>
        </p:txBody>
      </p:sp>
    </p:spTree>
    <p:extLst>
      <p:ext uri="{BB962C8B-B14F-4D97-AF65-F5344CB8AC3E}">
        <p14:creationId xmlns:p14="http://schemas.microsoft.com/office/powerpoint/2010/main" val="106183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97D23-0FAC-4822-A8C5-CDDB2ECC3AF0}"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8AB05-4A68-482B-B59E-E1B27136E062}" type="slidenum">
              <a:rPr lang="en-US" smtClean="0"/>
              <a:t>‹#›</a:t>
            </a:fld>
            <a:endParaRPr lang="en-US"/>
          </a:p>
        </p:txBody>
      </p:sp>
    </p:spTree>
    <p:extLst>
      <p:ext uri="{BB962C8B-B14F-4D97-AF65-F5344CB8AC3E}">
        <p14:creationId xmlns:p14="http://schemas.microsoft.com/office/powerpoint/2010/main" val="53578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97D23-0FAC-4822-A8C5-CDDB2ECC3AF0}"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8AB05-4A68-482B-B59E-E1B27136E062}" type="slidenum">
              <a:rPr lang="en-US" smtClean="0"/>
              <a:t>‹#›</a:t>
            </a:fld>
            <a:endParaRPr lang="en-US"/>
          </a:p>
        </p:txBody>
      </p:sp>
    </p:spTree>
    <p:extLst>
      <p:ext uri="{BB962C8B-B14F-4D97-AF65-F5344CB8AC3E}">
        <p14:creationId xmlns:p14="http://schemas.microsoft.com/office/powerpoint/2010/main" val="343068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97D23-0FAC-4822-A8C5-CDDB2ECC3AF0}"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8AB05-4A68-482B-B59E-E1B27136E062}" type="slidenum">
              <a:rPr lang="en-US" smtClean="0"/>
              <a:t>‹#›</a:t>
            </a:fld>
            <a:endParaRPr lang="en-US"/>
          </a:p>
        </p:txBody>
      </p:sp>
    </p:spTree>
    <p:extLst>
      <p:ext uri="{BB962C8B-B14F-4D97-AF65-F5344CB8AC3E}">
        <p14:creationId xmlns:p14="http://schemas.microsoft.com/office/powerpoint/2010/main" val="51104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97D23-0FAC-4822-A8C5-CDDB2ECC3AF0}"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8AB05-4A68-482B-B59E-E1B27136E062}" type="slidenum">
              <a:rPr lang="en-US" smtClean="0"/>
              <a:t>‹#›</a:t>
            </a:fld>
            <a:endParaRPr lang="en-US"/>
          </a:p>
        </p:txBody>
      </p:sp>
    </p:spTree>
    <p:extLst>
      <p:ext uri="{BB962C8B-B14F-4D97-AF65-F5344CB8AC3E}">
        <p14:creationId xmlns:p14="http://schemas.microsoft.com/office/powerpoint/2010/main" val="116859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97D23-0FAC-4822-A8C5-CDDB2ECC3AF0}"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8AB05-4A68-482B-B59E-E1B27136E062}" type="slidenum">
              <a:rPr lang="en-US" smtClean="0"/>
              <a:t>‹#›</a:t>
            </a:fld>
            <a:endParaRPr lang="en-US"/>
          </a:p>
        </p:txBody>
      </p:sp>
    </p:spTree>
    <p:extLst>
      <p:ext uri="{BB962C8B-B14F-4D97-AF65-F5344CB8AC3E}">
        <p14:creationId xmlns:p14="http://schemas.microsoft.com/office/powerpoint/2010/main" val="136648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97D23-0FAC-4822-A8C5-CDDB2ECC3AF0}" type="datetimeFigureOut">
              <a:rPr lang="en-US" smtClean="0"/>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8AB05-4A68-482B-B59E-E1B27136E062}" type="slidenum">
              <a:rPr lang="en-US" smtClean="0"/>
              <a:t>‹#›</a:t>
            </a:fld>
            <a:endParaRPr lang="en-US"/>
          </a:p>
        </p:txBody>
      </p:sp>
    </p:spTree>
    <p:extLst>
      <p:ext uri="{BB962C8B-B14F-4D97-AF65-F5344CB8AC3E}">
        <p14:creationId xmlns:p14="http://schemas.microsoft.com/office/powerpoint/2010/main" val="154031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90cfeFBid6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World Wide Web</a:t>
            </a:r>
            <a:endParaRPr lang="en-US" dirty="0"/>
          </a:p>
        </p:txBody>
      </p:sp>
    </p:spTree>
    <p:extLst>
      <p:ext uri="{BB962C8B-B14F-4D97-AF65-F5344CB8AC3E}">
        <p14:creationId xmlns:p14="http://schemas.microsoft.com/office/powerpoint/2010/main" val="2933485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Web Page</a:t>
            </a:r>
          </a:p>
        </p:txBody>
      </p:sp>
      <p:sp>
        <p:nvSpPr>
          <p:cNvPr id="3" name="Content Placeholder 2"/>
          <p:cNvSpPr>
            <a:spLocks noGrp="1"/>
          </p:cNvSpPr>
          <p:nvPr>
            <p:ph idx="1"/>
          </p:nvPr>
        </p:nvSpPr>
        <p:spPr/>
        <p:txBody>
          <a:bodyPr>
            <a:normAutofit fontScale="70000" lnSpcReduction="20000"/>
          </a:bodyPr>
          <a:lstStyle/>
          <a:p>
            <a:r>
              <a:rPr lang="en-US" dirty="0"/>
              <a:t> A web page that is delivered to the user exactly as stored, in contrast to dynamic web pages which are generated by a web </a:t>
            </a:r>
            <a:r>
              <a:rPr lang="en-US" dirty="0" smtClean="0"/>
              <a:t>application.</a:t>
            </a:r>
          </a:p>
          <a:p>
            <a:r>
              <a:rPr lang="en-US" dirty="0" smtClean="0"/>
              <a:t>Most </a:t>
            </a:r>
            <a:r>
              <a:rPr lang="en-US" dirty="0"/>
              <a:t>are written in HTML</a:t>
            </a:r>
          </a:p>
          <a:p>
            <a:pPr lvl="1"/>
            <a:r>
              <a:rPr lang="en-US" dirty="0"/>
              <a:t>HyperText Markup Language – allows users to produce Web pages that include text, graphics, video, pointers to other Web pages, and more.</a:t>
            </a:r>
          </a:p>
          <a:p>
            <a:pPr lvl="1"/>
            <a:r>
              <a:rPr lang="en-US" dirty="0"/>
              <a:t>Language for describing how documents are to be formatted.</a:t>
            </a:r>
          </a:p>
          <a:p>
            <a:pPr marL="0" indent="0">
              <a:buNone/>
            </a:pPr>
            <a:r>
              <a:rPr lang="en-US" dirty="0" smtClean="0"/>
              <a:t>Ex.</a:t>
            </a:r>
          </a:p>
          <a:p>
            <a:pPr marL="0" indent="0">
              <a:buNone/>
            </a:pPr>
            <a:r>
              <a:rPr lang="en-US" dirty="0" smtClean="0"/>
              <a:t>&lt;</a:t>
            </a:r>
            <a:r>
              <a:rPr lang="en-US" dirty="0"/>
              <a:t>html&gt; &lt;head&gt;&lt;title&gt; USC UPSTATE &lt;/title&gt;&lt;/head&gt;</a:t>
            </a:r>
          </a:p>
          <a:p>
            <a:pPr marL="0" indent="0">
              <a:buNone/>
            </a:pPr>
            <a:r>
              <a:rPr lang="en-US" dirty="0"/>
              <a:t>&lt;body&gt;&lt;h1&gt;Welcome to USC Upstate&lt;/h1&gt;&lt;/body&gt;</a:t>
            </a:r>
          </a:p>
          <a:p>
            <a:pPr marL="0" indent="0">
              <a:buNone/>
            </a:pPr>
            <a:r>
              <a:rPr lang="en-US" dirty="0"/>
              <a:t>&lt;p&gt;Wondering what college life is really like? Come see for yourself.&lt;/p&gt; </a:t>
            </a:r>
            <a:endParaRPr lang="en-US" dirty="0" smtClean="0"/>
          </a:p>
          <a:p>
            <a:pPr marL="0" indent="0">
              <a:buNone/>
            </a:pPr>
            <a:r>
              <a:rPr lang="en-US" dirty="0" smtClean="0"/>
              <a:t>&lt;/</a:t>
            </a:r>
            <a:r>
              <a:rPr lang="en-US" dirty="0"/>
              <a:t>html&gt;</a:t>
            </a:r>
          </a:p>
          <a:p>
            <a:pPr marL="0" indent="0">
              <a:buNone/>
            </a:pPr>
            <a:endParaRPr lang="en-US" dirty="0"/>
          </a:p>
        </p:txBody>
      </p:sp>
    </p:spTree>
    <p:extLst>
      <p:ext uri="{BB962C8B-B14F-4D97-AF65-F5344CB8AC3E}">
        <p14:creationId xmlns:p14="http://schemas.microsoft.com/office/powerpoint/2010/main" val="1913160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and Forms</a:t>
            </a:r>
          </a:p>
        </p:txBody>
      </p:sp>
      <p:sp>
        <p:nvSpPr>
          <p:cNvPr id="3" name="Content Placeholder 2"/>
          <p:cNvSpPr>
            <a:spLocks noGrp="1"/>
          </p:cNvSpPr>
          <p:nvPr>
            <p:ph idx="1"/>
          </p:nvPr>
        </p:nvSpPr>
        <p:spPr/>
        <p:txBody>
          <a:bodyPr>
            <a:normAutofit/>
          </a:bodyPr>
          <a:lstStyle/>
          <a:p>
            <a:r>
              <a:rPr lang="en-US" sz="2200" dirty="0"/>
              <a:t>Sending input from the user to the server requires two kinds of support.</a:t>
            </a:r>
          </a:p>
          <a:p>
            <a:pPr marL="971550" lvl="1" indent="-514350">
              <a:buFont typeface="+mj-lt"/>
              <a:buAutoNum type="arabicPeriod"/>
            </a:pPr>
            <a:r>
              <a:rPr lang="en-US" sz="2200" dirty="0"/>
              <a:t>Requires the HyperText Transfer Protocol to be able to carry data in that direction.</a:t>
            </a:r>
          </a:p>
          <a:p>
            <a:pPr marL="971550" lvl="1" indent="-514350">
              <a:buFont typeface="+mj-lt"/>
              <a:buAutoNum type="arabicPeriod"/>
            </a:pPr>
            <a:r>
              <a:rPr lang="en-US" sz="2200" dirty="0"/>
              <a:t>Requires to be able to present user interface elements that gather and package up the input.</a:t>
            </a:r>
          </a:p>
          <a:p>
            <a:r>
              <a:rPr lang="en-US" sz="2200" dirty="0"/>
              <a:t>Forms contain boxes or buttons that allow users to fill in information or make choices and then send the information back to the page’s owner. </a:t>
            </a:r>
          </a:p>
          <a:p>
            <a:r>
              <a:rPr lang="en-US" sz="2200" dirty="0"/>
              <a:t>Forms are included in the HTML 2.0</a:t>
            </a:r>
          </a:p>
          <a:p>
            <a:endParaRPr lang="en-US" dirty="0"/>
          </a:p>
          <a:p>
            <a:pPr marL="0" indent="0">
              <a:buNone/>
            </a:pPr>
            <a:endParaRPr lang="en-US" dirty="0"/>
          </a:p>
        </p:txBody>
      </p:sp>
    </p:spTree>
    <p:extLst>
      <p:ext uri="{BB962C8B-B14F-4D97-AF65-F5344CB8AC3E}">
        <p14:creationId xmlns:p14="http://schemas.microsoft.com/office/powerpoint/2010/main" val="4238065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Dynamic Web Pages and Web Applications</a:t>
            </a:r>
            <a:endParaRPr lang="en-US" dirty="0"/>
          </a:p>
        </p:txBody>
      </p:sp>
      <p:sp>
        <p:nvSpPr>
          <p:cNvPr id="3" name="Subtitle 2"/>
          <p:cNvSpPr>
            <a:spLocks noGrp="1"/>
          </p:cNvSpPr>
          <p:nvPr>
            <p:ph type="subTitle" idx="1"/>
          </p:nvPr>
        </p:nvSpPr>
        <p:spPr>
          <a:xfrm>
            <a:off x="1295400" y="3733800"/>
            <a:ext cx="6400800" cy="1752600"/>
          </a:xfrm>
        </p:spPr>
        <p:txBody>
          <a:bodyPr>
            <a:normAutofit fontScale="92500"/>
          </a:bodyPr>
          <a:lstStyle/>
          <a:p>
            <a:r>
              <a:rPr lang="en-US" dirty="0" smtClean="0"/>
              <a:t>Dynamic web pages are web sites that are generated by a user or changed as a result of interaction with the user.</a:t>
            </a:r>
            <a:endParaRPr lang="en-US" dirty="0"/>
          </a:p>
        </p:txBody>
      </p:sp>
    </p:spTree>
    <p:extLst>
      <p:ext uri="{BB962C8B-B14F-4D97-AF65-F5344CB8AC3E}">
        <p14:creationId xmlns:p14="http://schemas.microsoft.com/office/powerpoint/2010/main" val="2117495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Client –Side Dynamic Web Page Generation</a:t>
            </a:r>
            <a:endParaRPr lang="en-US" dirty="0"/>
          </a:p>
        </p:txBody>
      </p:sp>
      <p:sp>
        <p:nvSpPr>
          <p:cNvPr id="3" name="Subtitle 2"/>
          <p:cNvSpPr>
            <a:spLocks noGrp="1"/>
          </p:cNvSpPr>
          <p:nvPr>
            <p:ph type="subTitle" idx="1"/>
          </p:nvPr>
        </p:nvSpPr>
        <p:spPr>
          <a:xfrm>
            <a:off x="1295400" y="3886200"/>
            <a:ext cx="6400800" cy="2362200"/>
          </a:xfrm>
        </p:spPr>
        <p:txBody>
          <a:bodyPr>
            <a:normAutofit fontScale="85000" lnSpcReduction="10000"/>
          </a:bodyPr>
          <a:lstStyle/>
          <a:p>
            <a:pPr marL="457200" indent="-457200" algn="l">
              <a:buFont typeface="Arial" pitchFamily="34" charset="0"/>
              <a:buChar char="•"/>
            </a:pPr>
            <a:r>
              <a:rPr lang="en-US" sz="2000" dirty="0" smtClean="0"/>
              <a:t>Web Pages that change in response to an action such as a mouse or a keyboard.</a:t>
            </a:r>
          </a:p>
          <a:p>
            <a:pPr marL="457200" indent="-457200" algn="l">
              <a:buFont typeface="Arial" pitchFamily="34" charset="0"/>
              <a:buChar char="•"/>
            </a:pPr>
            <a:r>
              <a:rPr lang="en-US" sz="2000" dirty="0" smtClean="0"/>
              <a:t>Content generated on the users computer rather than the server.</a:t>
            </a:r>
          </a:p>
          <a:p>
            <a:pPr marL="457200" indent="-457200" algn="l">
              <a:buFont typeface="Arial" pitchFamily="34" charset="0"/>
              <a:buChar char="•"/>
            </a:pPr>
            <a:r>
              <a:rPr lang="en-US" sz="2000" dirty="0" smtClean="0"/>
              <a:t>In these cases, the user's web browser would download the web page content from the server, process the code that's embedded in the web page, and then display the updated content to the user.</a:t>
            </a:r>
          </a:p>
          <a:p>
            <a:pPr marL="457200" indent="-457200" algn="l">
              <a:buFont typeface="Arial" pitchFamily="34" charset="0"/>
              <a:buChar char="•"/>
            </a:pPr>
            <a:r>
              <a:rPr lang="en-US" sz="2000" dirty="0" smtClean="0"/>
              <a:t>The most popular scripting language for client side is JavaScript.</a:t>
            </a:r>
          </a:p>
          <a:p>
            <a:pPr marL="457200" indent="-457200" algn="l">
              <a:buFont typeface="Arial" pitchFamily="34" charset="0"/>
              <a:buChar char="•"/>
            </a:pPr>
            <a:endParaRPr lang="en-US" sz="2000" dirty="0" smtClean="0"/>
          </a:p>
          <a:p>
            <a:pPr marL="457200" indent="-457200" algn="l">
              <a:buFont typeface="Arial" pitchFamily="34" charset="0"/>
              <a:buChar char="•"/>
            </a:pPr>
            <a:endParaRPr lang="en-US" sz="2000" dirty="0" smtClean="0"/>
          </a:p>
          <a:p>
            <a:pPr marL="457200" indent="-457200" algn="l">
              <a:buFont typeface="Arial" pitchFamily="34" charset="0"/>
              <a:buChar char="•"/>
            </a:pPr>
            <a:endParaRPr lang="en-US" sz="2000" dirty="0"/>
          </a:p>
        </p:txBody>
      </p:sp>
    </p:spTree>
    <p:extLst>
      <p:ext uri="{BB962C8B-B14F-4D97-AF65-F5344CB8AC3E}">
        <p14:creationId xmlns:p14="http://schemas.microsoft.com/office/powerpoint/2010/main" val="2598056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Server-Side Dynamic Web Page Generation</a:t>
            </a:r>
            <a:endParaRPr lang="en-US" dirty="0"/>
          </a:p>
        </p:txBody>
      </p:sp>
      <p:sp>
        <p:nvSpPr>
          <p:cNvPr id="10" name="Subtitle 9"/>
          <p:cNvSpPr>
            <a:spLocks noGrp="1"/>
          </p:cNvSpPr>
          <p:nvPr>
            <p:ph type="subTitle" idx="1"/>
          </p:nvPr>
        </p:nvSpPr>
        <p:spPr/>
        <p:txBody>
          <a:bodyPr>
            <a:normAutofit fontScale="92500" lnSpcReduction="20000"/>
          </a:bodyPr>
          <a:lstStyle/>
          <a:p>
            <a:pPr marL="457200" indent="-457200" algn="l">
              <a:buFont typeface="Arial" pitchFamily="34" charset="0"/>
              <a:buChar char="•"/>
            </a:pPr>
            <a:r>
              <a:rPr lang="en-US" sz="2000" dirty="0" smtClean="0"/>
              <a:t>Web pages that change when a web page is loaded or visited</a:t>
            </a:r>
          </a:p>
          <a:p>
            <a:pPr marL="457200" indent="-457200" algn="l">
              <a:buFont typeface="Arial" pitchFamily="34" charset="0"/>
              <a:buChar char="•"/>
            </a:pPr>
            <a:r>
              <a:rPr lang="en-US" sz="2000" dirty="0" smtClean="0"/>
              <a:t>Examples: login pages, submission forms, and shopping carts</a:t>
            </a:r>
          </a:p>
          <a:p>
            <a:pPr marL="457200" indent="-457200" algn="l">
              <a:buFont typeface="Arial" pitchFamily="34" charset="0"/>
              <a:buChar char="•"/>
            </a:pPr>
            <a:r>
              <a:rPr lang="en-US" sz="2000" dirty="0" smtClean="0"/>
              <a:t>Scripting languages such as PHP, ASP, ASP.NET, ColdFusion, and Perl allow web pages to respond to submission events</a:t>
            </a:r>
            <a:endParaRPr lang="en-US" sz="2000" dirty="0"/>
          </a:p>
        </p:txBody>
      </p:sp>
    </p:spTree>
    <p:extLst>
      <p:ext uri="{BB962C8B-B14F-4D97-AF65-F5344CB8AC3E}">
        <p14:creationId xmlns:p14="http://schemas.microsoft.com/office/powerpoint/2010/main" val="570037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Client-Side &amp; Server Side Comparison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783" y="2057400"/>
            <a:ext cx="4423180" cy="3505200"/>
          </a:xfrm>
          <a:solidFill>
            <a:schemeClr val="tx2">
              <a:lumMod val="20000"/>
              <a:lumOff val="80000"/>
              <a:alpha val="0"/>
            </a:schemeClr>
          </a:solidFill>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86000"/>
            <a:ext cx="4268290" cy="3124200"/>
          </a:xfrm>
        </p:spPr>
      </p:pic>
    </p:spTree>
    <p:extLst>
      <p:ext uri="{BB962C8B-B14F-4D97-AF65-F5344CB8AC3E}">
        <p14:creationId xmlns:p14="http://schemas.microsoft.com/office/powerpoint/2010/main" val="1777314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AJAX-ASYNCHRONOUS JAVASCRIPT AND XML</a:t>
            </a:r>
            <a:endParaRPr lang="en-US" dirty="0"/>
          </a:p>
        </p:txBody>
      </p:sp>
      <p:sp>
        <p:nvSpPr>
          <p:cNvPr id="3" name="Subtitle 2"/>
          <p:cNvSpPr>
            <a:spLocks noGrp="1"/>
          </p:cNvSpPr>
          <p:nvPr>
            <p:ph type="subTitle" idx="1"/>
          </p:nvPr>
        </p:nvSpPr>
        <p:spPr>
          <a:xfrm>
            <a:off x="1371600" y="3886200"/>
            <a:ext cx="6400800" cy="2209800"/>
          </a:xfrm>
        </p:spPr>
        <p:txBody>
          <a:bodyPr>
            <a:noAutofit/>
          </a:bodyPr>
          <a:lstStyle/>
          <a:p>
            <a:pPr marL="457200" indent="-457200" algn="l">
              <a:buFont typeface="Arial" pitchFamily="34" charset="0"/>
              <a:buChar char="•"/>
            </a:pPr>
            <a:r>
              <a:rPr lang="en-US" sz="1900" dirty="0" smtClean="0"/>
              <a:t>Group of web development techniques used on the client side to create web applications.</a:t>
            </a:r>
          </a:p>
          <a:p>
            <a:pPr marL="457200" indent="-457200" algn="l">
              <a:buFont typeface="Arial" pitchFamily="34" charset="0"/>
              <a:buChar char="•"/>
            </a:pPr>
            <a:r>
              <a:rPr lang="en-US" sz="1900" dirty="0" smtClean="0">
                <a:effectLst/>
              </a:rPr>
              <a:t>web applications can send data to, and retrieve data from, a server in the background without interfering with the display and behavior of the existing page.</a:t>
            </a:r>
          </a:p>
          <a:p>
            <a:pPr marL="457200" indent="-457200" algn="l">
              <a:buFont typeface="Arial" pitchFamily="34" charset="0"/>
              <a:buChar char="•"/>
            </a:pPr>
            <a:r>
              <a:rPr lang="en-US" sz="1900" dirty="0" smtClean="0"/>
              <a:t>Web applications such as Gmail, Maps and Docs are written with AJAX</a:t>
            </a:r>
            <a:endParaRPr lang="en-US" sz="1900" dirty="0"/>
          </a:p>
        </p:txBody>
      </p:sp>
    </p:spTree>
    <p:extLst>
      <p:ext uri="{BB962C8B-B14F-4D97-AF65-F5344CB8AC3E}">
        <p14:creationId xmlns:p14="http://schemas.microsoft.com/office/powerpoint/2010/main" val="156868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p:cNvSpPr>
          <p:nvPr/>
        </p:nvSpPr>
        <p:spPr bwMode="auto">
          <a:xfrm>
            <a:off x="0" y="6625828"/>
            <a:ext cx="9152930"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8" bIns="0"/>
          <a:lstStyle/>
          <a:p>
            <a:pPr marL="40182"/>
            <a:endParaRPr lang="en-US" sz="1100" dirty="0">
              <a:solidFill>
                <a:srgbClr val="3333CC"/>
              </a:solidFill>
              <a:latin typeface="Arial" charset="0"/>
              <a:cs typeface="Arial" charset="0"/>
              <a:sym typeface="Arial" charset="0"/>
            </a:endParaRPr>
          </a:p>
        </p:txBody>
      </p:sp>
      <p:sp>
        <p:nvSpPr>
          <p:cNvPr id="36866" name="Rectangle 2"/>
          <p:cNvSpPr>
            <a:spLocks noGrp="1" noChangeArrowheads="1"/>
          </p:cNvSpPr>
          <p:nvPr>
            <p:ph type="title"/>
          </p:nvPr>
        </p:nvSpPr>
        <p:spPr/>
        <p:txBody>
          <a:bodyPr/>
          <a:lstStyle/>
          <a:p>
            <a:r>
              <a:rPr lang="en-US" smtClean="0"/>
              <a:t>AJAX Technologies</a:t>
            </a:r>
            <a:endParaRPr lang="en-US" dirty="0"/>
          </a:p>
        </p:txBody>
      </p:sp>
      <p:sp>
        <p:nvSpPr>
          <p:cNvPr id="36867" name="Rectangle 3"/>
          <p:cNvSpPr>
            <a:spLocks noGrp="1" noChangeArrowheads="1"/>
          </p:cNvSpPr>
          <p:nvPr>
            <p:ph type="body" idx="1"/>
          </p:nvPr>
        </p:nvSpPr>
        <p:spPr/>
        <p:txBody>
          <a:bodyPr>
            <a:normAutofit fontScale="92500" lnSpcReduction="10000"/>
          </a:bodyPr>
          <a:lstStyle/>
          <a:p>
            <a:endParaRPr lang="en-US" dirty="0" smtClean="0"/>
          </a:p>
          <a:p>
            <a:pPr marL="514350" indent="-514350">
              <a:buFont typeface="+mj-lt"/>
              <a:buAutoNum type="arabicPeriod"/>
            </a:pPr>
            <a:r>
              <a:rPr lang="en-US" dirty="0" smtClean="0"/>
              <a:t>HTML and CSS: present information as pages.</a:t>
            </a:r>
          </a:p>
          <a:p>
            <a:pPr marL="514350" indent="-514350">
              <a:buFont typeface="+mj-lt"/>
              <a:buAutoNum type="arabicPeriod"/>
            </a:pPr>
            <a:r>
              <a:rPr lang="en-US" dirty="0" smtClean="0"/>
              <a:t>DOM: change parts of pages while they are viewed.</a:t>
            </a:r>
          </a:p>
          <a:p>
            <a:pPr marL="514350" indent="-514350">
              <a:buFont typeface="+mj-lt"/>
              <a:buAutoNum type="arabicPeriod"/>
            </a:pPr>
            <a:r>
              <a:rPr lang="en-US" dirty="0" smtClean="0"/>
              <a:t>XML: let programs exchange data with the server.</a:t>
            </a:r>
          </a:p>
          <a:p>
            <a:pPr marL="514350" indent="-514350">
              <a:buFont typeface="+mj-lt"/>
              <a:buAutoNum type="arabicPeriod"/>
            </a:pPr>
            <a:r>
              <a:rPr lang="en-US" dirty="0" smtClean="0"/>
              <a:t>An asynchronous way to send and retrieve XML data.</a:t>
            </a:r>
          </a:p>
          <a:p>
            <a:pPr marL="514350" indent="-514350">
              <a:buFont typeface="+mj-lt"/>
              <a:buAutoNum type="arabicPeriod"/>
            </a:pPr>
            <a:r>
              <a:rPr lang="en-US" dirty="0" smtClean="0"/>
              <a:t>JavaScript as a language to bind all this together.</a:t>
            </a:r>
            <a:endParaRPr lang="en-US" dirty="0"/>
          </a:p>
        </p:txBody>
      </p:sp>
    </p:spTree>
    <p:extLst>
      <p:ext uri="{BB962C8B-B14F-4D97-AF65-F5344CB8AC3E}">
        <p14:creationId xmlns:p14="http://schemas.microsoft.com/office/powerpoint/2010/main" val="2650510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AJAX Client and Server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4437" y="1681956"/>
            <a:ext cx="6715125" cy="436245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3581783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Hypertext Transfer Protocol</a:t>
            </a:r>
            <a:endParaRPr lang="en-US" dirty="0"/>
          </a:p>
        </p:txBody>
      </p:sp>
      <p:sp>
        <p:nvSpPr>
          <p:cNvPr id="3" name="Subtitle 2"/>
          <p:cNvSpPr>
            <a:spLocks noGrp="1"/>
          </p:cNvSpPr>
          <p:nvPr>
            <p:ph type="subTitle" idx="1"/>
          </p:nvPr>
        </p:nvSpPr>
        <p:spPr/>
        <p:txBody>
          <a:bodyPr>
            <a:normAutofit fontScale="92500" lnSpcReduction="20000"/>
          </a:bodyPr>
          <a:lstStyle/>
          <a:p>
            <a:pPr marL="457200" indent="-457200" algn="l">
              <a:buFont typeface="Arial" pitchFamily="34" charset="0"/>
              <a:buChar char="•"/>
            </a:pPr>
            <a:r>
              <a:rPr lang="en-US" sz="2000" dirty="0" smtClean="0"/>
              <a:t>an application protocol for distributed, collaborative, hypermedia information systems.</a:t>
            </a:r>
          </a:p>
          <a:p>
            <a:pPr marL="457200" indent="-457200" algn="l">
              <a:buFont typeface="Arial" pitchFamily="34" charset="0"/>
              <a:buChar char="•"/>
            </a:pPr>
            <a:r>
              <a:rPr lang="en-US" sz="2000" dirty="0" smtClean="0"/>
              <a:t>It’s a simple request-response protocol that runs usually over TCP.</a:t>
            </a:r>
          </a:p>
          <a:p>
            <a:pPr marL="457200" indent="-457200" algn="l">
              <a:buFont typeface="Arial" pitchFamily="34" charset="0"/>
              <a:buChar char="•"/>
            </a:pPr>
            <a:r>
              <a:rPr lang="en-US" sz="2000" dirty="0" smtClean="0"/>
              <a:t>Specifies what messages clients mays send to servers and what responses they get back</a:t>
            </a:r>
            <a:endParaRPr lang="en-US" sz="2000" dirty="0"/>
          </a:p>
        </p:txBody>
      </p:sp>
    </p:spTree>
    <p:extLst>
      <p:ext uri="{BB962C8B-B14F-4D97-AF65-F5344CB8AC3E}">
        <p14:creationId xmlns:p14="http://schemas.microsoft.com/office/powerpoint/2010/main" val="1533825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Overview </a:t>
            </a:r>
          </a:p>
        </p:txBody>
      </p:sp>
      <p:sp>
        <p:nvSpPr>
          <p:cNvPr id="3" name="Content Placeholder 2"/>
          <p:cNvSpPr>
            <a:spLocks noGrp="1"/>
          </p:cNvSpPr>
          <p:nvPr>
            <p:ph idx="1"/>
          </p:nvPr>
        </p:nvSpPr>
        <p:spPr/>
        <p:txBody>
          <a:bodyPr>
            <a:normAutofit fontScale="92500" lnSpcReduction="10000"/>
          </a:bodyPr>
          <a:lstStyle/>
          <a:p>
            <a:r>
              <a:rPr lang="en-US" dirty="0"/>
              <a:t>From the users’ point of view, the Web consists of a vast, worldwide collection of content in the form of Web pages. </a:t>
            </a:r>
          </a:p>
          <a:p>
            <a:r>
              <a:rPr lang="en-US" dirty="0"/>
              <a:t>Each page may contain links to other pages anywhere in the world.</a:t>
            </a:r>
          </a:p>
          <a:p>
            <a:r>
              <a:rPr lang="en-US" dirty="0"/>
              <a:t>Hypertext is the ideal of one page point to another.</a:t>
            </a:r>
          </a:p>
          <a:p>
            <a:r>
              <a:rPr lang="en-US" dirty="0"/>
              <a:t>Pages are viewed with a program called a browser.</a:t>
            </a:r>
          </a:p>
          <a:p>
            <a:pPr lvl="1"/>
            <a:r>
              <a:rPr lang="en-US" dirty="0"/>
              <a:t>Most popular: Firefox, and Internet Explorer.</a:t>
            </a:r>
          </a:p>
          <a:p>
            <a:pPr marL="0" indent="0">
              <a:buNone/>
            </a:pPr>
            <a:endParaRPr lang="en-US" dirty="0"/>
          </a:p>
        </p:txBody>
      </p:sp>
    </p:spTree>
    <p:extLst>
      <p:ext uri="{BB962C8B-B14F-4D97-AF65-F5344CB8AC3E}">
        <p14:creationId xmlns:p14="http://schemas.microsoft.com/office/powerpoint/2010/main" val="1873837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868362"/>
          </a:xfrm>
          <a:ln/>
        </p:spPr>
        <p:txBody>
          <a:bodyPr rIns="116994">
            <a:normAutofit/>
          </a:bodyPr>
          <a:lstStyle/>
          <a:p>
            <a:pPr marL="40182"/>
            <a:r>
              <a:rPr lang="en-US" dirty="0"/>
              <a:t>The </a:t>
            </a:r>
            <a:r>
              <a:rPr lang="en-US" dirty="0" smtClean="0"/>
              <a:t>Hypertext </a:t>
            </a:r>
            <a:r>
              <a:rPr lang="en-US" dirty="0"/>
              <a:t>Transfer Protocol </a:t>
            </a:r>
          </a:p>
        </p:txBody>
      </p:sp>
      <p:sp>
        <p:nvSpPr>
          <p:cNvPr id="40963" name="Rectangle 3"/>
          <p:cNvSpPr>
            <a:spLocks noGrp="1" noChangeArrowheads="1"/>
          </p:cNvSpPr>
          <p:nvPr>
            <p:ph type="body" idx="1"/>
          </p:nvPr>
        </p:nvSpPr>
        <p:spPr>
          <a:xfrm>
            <a:off x="286867" y="5400229"/>
            <a:ext cx="8857133" cy="1457771"/>
          </a:xfrm>
          <a:ln/>
        </p:spPr>
        <p:txBody>
          <a:bodyPr rIns="116994">
            <a:normAutofit fontScale="85000" lnSpcReduction="10000"/>
          </a:bodyPr>
          <a:lstStyle/>
          <a:p>
            <a:pPr marL="40182" indent="0">
              <a:buNone/>
            </a:pPr>
            <a:r>
              <a:rPr lang="en-US" dirty="0"/>
              <a:t>HTTP with </a:t>
            </a:r>
            <a:r>
              <a:rPr lang="en-US" dirty="0" smtClean="0"/>
              <a:t>multiple </a:t>
            </a:r>
            <a:r>
              <a:rPr lang="en-US" dirty="0"/>
              <a:t>connections and sequential requests. </a:t>
            </a:r>
          </a:p>
          <a:p>
            <a:pPr marL="40182" indent="0">
              <a:buNone/>
            </a:pPr>
            <a:r>
              <a:rPr lang="en-US" dirty="0" smtClean="0">
                <a:solidFill>
                  <a:srgbClr val="0070C0"/>
                </a:solidFill>
              </a:rPr>
              <a:t> </a:t>
            </a:r>
            <a:r>
              <a:rPr lang="en-US" dirty="0"/>
              <a:t>A persistent connection and sequential requests. </a:t>
            </a:r>
          </a:p>
          <a:p>
            <a:pPr marL="40182" indent="0">
              <a:buNone/>
            </a:pPr>
            <a:r>
              <a:rPr lang="en-US" dirty="0" smtClean="0"/>
              <a:t>A </a:t>
            </a:r>
            <a:r>
              <a:rPr lang="en-US" dirty="0"/>
              <a:t>persistent connection and pipelined requests.</a:t>
            </a:r>
          </a:p>
        </p:txBody>
      </p:sp>
      <p:pic>
        <p:nvPicPr>
          <p:cNvPr id="4096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16" y="1143000"/>
            <a:ext cx="7915052" cy="431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116438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lstStyle/>
          <a:p>
            <a:r>
              <a:rPr lang="en-US" dirty="0" smtClean="0"/>
              <a:t>Summary</a:t>
            </a:r>
            <a:endParaRPr lang="en-US" dirty="0"/>
          </a:p>
        </p:txBody>
      </p:sp>
      <p:sp>
        <p:nvSpPr>
          <p:cNvPr id="3" name="Subtitle 2"/>
          <p:cNvSpPr>
            <a:spLocks noGrp="1"/>
          </p:cNvSpPr>
          <p:nvPr>
            <p:ph type="subTitle" idx="1"/>
          </p:nvPr>
        </p:nvSpPr>
        <p:spPr>
          <a:xfrm>
            <a:off x="1371600" y="2667000"/>
            <a:ext cx="6400800" cy="3581400"/>
          </a:xfrm>
        </p:spPr>
        <p:txBody>
          <a:bodyPr>
            <a:normAutofit lnSpcReduction="10000"/>
          </a:bodyPr>
          <a:lstStyle/>
          <a:p>
            <a:pPr marL="457200" indent="-457200" algn="l">
              <a:buFont typeface="Arial" pitchFamily="34" charset="0"/>
              <a:buChar char="•"/>
            </a:pPr>
            <a:r>
              <a:rPr lang="en-US" sz="1800" dirty="0" smtClean="0"/>
              <a:t>Dynamic web pages are web sites that are generated by a user or changed as a result of interaction with the user.</a:t>
            </a:r>
          </a:p>
          <a:p>
            <a:pPr marL="457200" indent="-457200" algn="l">
              <a:buFont typeface="Arial" pitchFamily="34" charset="0"/>
              <a:buChar char="•"/>
            </a:pPr>
            <a:r>
              <a:rPr lang="en-US" sz="1800" dirty="0" smtClean="0"/>
              <a:t>Client-side server dynamic web pages: Web Pages that change in response to an action such as a mouse or a keyboard</a:t>
            </a:r>
          </a:p>
          <a:p>
            <a:pPr marL="457200" indent="-457200" algn="l">
              <a:buFont typeface="Arial" pitchFamily="34" charset="0"/>
              <a:buChar char="•"/>
            </a:pPr>
            <a:r>
              <a:rPr lang="en-US" sz="1800" dirty="0" smtClean="0"/>
              <a:t>Server-side dynamic web pages: Web pages that change when a web page is loaded or visited</a:t>
            </a:r>
          </a:p>
          <a:p>
            <a:pPr marL="457200" indent="-457200" algn="l">
              <a:buFont typeface="Arial" pitchFamily="34" charset="0"/>
              <a:buChar char="•"/>
            </a:pPr>
            <a:endParaRPr lang="en-US" sz="1800" dirty="0" smtClean="0"/>
          </a:p>
          <a:p>
            <a:pPr marL="457200" indent="-457200" algn="l">
              <a:buFont typeface="Arial" pitchFamily="34" charset="0"/>
              <a:buChar char="•"/>
            </a:pPr>
            <a:r>
              <a:rPr lang="en-US" sz="1800" dirty="0" smtClean="0"/>
              <a:t>AJAX: Group of web development techniques used on the client side to create web applications.</a:t>
            </a:r>
          </a:p>
          <a:p>
            <a:pPr marL="457200" indent="-457200" algn="l">
              <a:buFont typeface="Arial" pitchFamily="34" charset="0"/>
              <a:buChar char="•"/>
            </a:pPr>
            <a:r>
              <a:rPr lang="en-US" sz="1800" dirty="0" smtClean="0"/>
              <a:t>an application protocol for distributed, collaborative, hypermedia information systems.</a:t>
            </a:r>
          </a:p>
          <a:p>
            <a:pPr marL="457200" indent="-457200" algn="l">
              <a:buFont typeface="Arial" pitchFamily="34" charset="0"/>
              <a:buChar char="•"/>
            </a:pPr>
            <a:endParaRPr lang="en-US" sz="1800" dirty="0" smtClean="0"/>
          </a:p>
          <a:p>
            <a:pPr marL="457200" indent="-457200" algn="l">
              <a:buFont typeface="Arial" pitchFamily="34" charset="0"/>
              <a:buChar char="•"/>
            </a:pPr>
            <a:endParaRPr lang="en-US" sz="1800" dirty="0"/>
          </a:p>
        </p:txBody>
      </p:sp>
    </p:spTree>
    <p:extLst>
      <p:ext uri="{BB962C8B-B14F-4D97-AF65-F5344CB8AC3E}">
        <p14:creationId xmlns:p14="http://schemas.microsoft.com/office/powerpoint/2010/main" val="4219513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the Mobile Web?</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b="1" dirty="0"/>
              <a:t>Mobile Web is a medium that enables access to the World Wide Web using mobile devices to connect to a public network and view Web sites.</a:t>
            </a:r>
            <a:endParaRPr lang="en-US" dirty="0"/>
          </a:p>
          <a:p>
            <a:pPr lvl="1"/>
            <a:r>
              <a:rPr lang="en-US" b="1" dirty="0"/>
              <a:t>This allows the mobile device to exchange information at any time with the Internet.</a:t>
            </a:r>
            <a:endParaRPr lang="en-US" dirty="0"/>
          </a:p>
          <a:p>
            <a:endParaRPr lang="en-US" dirty="0"/>
          </a:p>
        </p:txBody>
      </p:sp>
    </p:spTree>
    <p:extLst>
      <p:ext uri="{BB962C8B-B14F-4D97-AF65-F5344CB8AC3E}">
        <p14:creationId xmlns:p14="http://schemas.microsoft.com/office/powerpoint/2010/main" val="3709653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Mobile </a:t>
            </a:r>
            <a:r>
              <a:rPr lang="en-US" b="1" dirty="0" smtClean="0"/>
              <a:t>Devices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Mobile device examples:</a:t>
            </a:r>
            <a:endParaRPr lang="en-US" dirty="0"/>
          </a:p>
          <a:p>
            <a:pPr lvl="1"/>
            <a:r>
              <a:rPr lang="en-US" b="1" dirty="0"/>
              <a:t>Mobile phones (or cellular phones) </a:t>
            </a:r>
            <a:endParaRPr lang="en-US" dirty="0"/>
          </a:p>
          <a:p>
            <a:pPr lvl="1"/>
            <a:r>
              <a:rPr lang="en-US" b="1" dirty="0"/>
              <a:t>Personal Digital Assistants (PDAs)</a:t>
            </a:r>
            <a:endParaRPr lang="en-US" dirty="0"/>
          </a:p>
          <a:p>
            <a:pPr lvl="1"/>
            <a:r>
              <a:rPr lang="en-US" b="1" dirty="0"/>
              <a:t>Mobile computers (or laptops/notebooks)</a:t>
            </a:r>
            <a:endParaRPr lang="en-US" dirty="0"/>
          </a:p>
          <a:p>
            <a:pPr marL="0" indent="0">
              <a:buNone/>
            </a:pPr>
            <a:r>
              <a:rPr lang="en-US" dirty="0"/>
              <a:t> </a:t>
            </a:r>
          </a:p>
          <a:p>
            <a:r>
              <a:rPr lang="en-US" b="1" dirty="0"/>
              <a:t>Mobile devices are becoming more popular and powerful around the world</a:t>
            </a:r>
            <a:endParaRPr lang="en-US" dirty="0"/>
          </a:p>
          <a:p>
            <a:pPr lvl="1"/>
            <a:r>
              <a:rPr lang="en-US" b="1" dirty="0"/>
              <a:t>New devices and updated Firmware are being released </a:t>
            </a:r>
            <a:endParaRPr lang="en-US" dirty="0"/>
          </a:p>
          <a:p>
            <a:pPr lvl="1"/>
            <a:r>
              <a:rPr lang="en-US" b="1" dirty="0"/>
              <a:t>New wireless capabilities and network coverage are expanding</a:t>
            </a:r>
            <a:endParaRPr lang="en-US" dirty="0"/>
          </a:p>
          <a:p>
            <a:pPr lvl="1"/>
            <a:r>
              <a:rPr lang="en-US" b="1" dirty="0"/>
              <a:t>New demographics of users, such as the young, old, and poor are able to attain access </a:t>
            </a:r>
          </a:p>
          <a:p>
            <a:endParaRPr lang="en-US" dirty="0"/>
          </a:p>
        </p:txBody>
      </p:sp>
    </p:spTree>
    <p:extLst>
      <p:ext uri="{BB962C8B-B14F-4D97-AF65-F5344CB8AC3E}">
        <p14:creationId xmlns:p14="http://schemas.microsoft.com/office/powerpoint/2010/main" val="1277105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Mobile Web </a:t>
            </a:r>
            <a:r>
              <a:rPr lang="en-US" dirty="0" err="1"/>
              <a:t>Compatablitiy</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There are many devices to choose from</a:t>
            </a:r>
          </a:p>
          <a:p>
            <a:r>
              <a:rPr lang="en-US" dirty="0"/>
              <a:t>The affordability of each device may vary greatly</a:t>
            </a:r>
          </a:p>
          <a:p>
            <a:r>
              <a:rPr lang="en-US" dirty="0"/>
              <a:t>Web content may be inhibited to fit correctly within the small screen of each device</a:t>
            </a:r>
          </a:p>
          <a:p>
            <a:r>
              <a:rPr lang="en-US" dirty="0"/>
              <a:t>Computing power of the device, Web browser, and connectively of the network may present issues for older and some new devices</a:t>
            </a:r>
          </a:p>
          <a:p>
            <a:endParaRPr lang="en-US" dirty="0"/>
          </a:p>
        </p:txBody>
      </p:sp>
    </p:spTree>
    <p:extLst>
      <p:ext uri="{BB962C8B-B14F-4D97-AF65-F5344CB8AC3E}">
        <p14:creationId xmlns:p14="http://schemas.microsoft.com/office/powerpoint/2010/main" val="3461428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Mobile Web Applications</a:t>
            </a:r>
            <a:br>
              <a:rPr lang="en-US" dirty="0"/>
            </a:br>
            <a:endParaRPr lang="en-US" dirty="0"/>
          </a:p>
        </p:txBody>
      </p:sp>
      <p:sp>
        <p:nvSpPr>
          <p:cNvPr id="3" name="Content Placeholder 2"/>
          <p:cNvSpPr>
            <a:spLocks noGrp="1"/>
          </p:cNvSpPr>
          <p:nvPr>
            <p:ph idx="1"/>
          </p:nvPr>
        </p:nvSpPr>
        <p:spPr/>
        <p:txBody>
          <a:bodyPr/>
          <a:lstStyle/>
          <a:p>
            <a:r>
              <a:rPr lang="en-US" dirty="0" smtClean="0"/>
              <a:t>Applications can be accessed by using a Web browser and are developed using a markup language</a:t>
            </a:r>
          </a:p>
          <a:p>
            <a:r>
              <a:rPr lang="en-US" dirty="0" smtClean="0"/>
              <a:t>This enables improved device compatibility by letting the device decide how to present the content that developers provide</a:t>
            </a:r>
          </a:p>
          <a:p>
            <a:r>
              <a:rPr lang="en-US" dirty="0" smtClean="0"/>
              <a:t>Examples of language: XHTML and Wireless Markup Language (WML) </a:t>
            </a:r>
          </a:p>
          <a:p>
            <a:endParaRPr lang="en-US" dirty="0"/>
          </a:p>
        </p:txBody>
      </p:sp>
    </p:spTree>
    <p:extLst>
      <p:ext uri="{BB962C8B-B14F-4D97-AF65-F5344CB8AC3E}">
        <p14:creationId xmlns:p14="http://schemas.microsoft.com/office/powerpoint/2010/main" val="2244018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Search</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A Web search application is a type of software program that allows users to search for designated terms within web pages on the World Wide Web.</a:t>
            </a:r>
          </a:p>
          <a:p>
            <a:r>
              <a:rPr lang="en-US" dirty="0"/>
              <a:t>A search application look through databases using certain algorithms on a web crawler to find specified key words of different types of information, such as web pages, video descriptions, image descriptions, and other </a:t>
            </a:r>
            <a:r>
              <a:rPr lang="en-US" dirty="0" err="1"/>
              <a:t>tpyes</a:t>
            </a:r>
            <a:r>
              <a:rPr lang="en-US" dirty="0"/>
              <a:t> of files.</a:t>
            </a:r>
          </a:p>
          <a:p>
            <a:endParaRPr lang="en-US" dirty="0"/>
          </a:p>
        </p:txBody>
      </p:sp>
    </p:spTree>
    <p:extLst>
      <p:ext uri="{BB962C8B-B14F-4D97-AF65-F5344CB8AC3E}">
        <p14:creationId xmlns:p14="http://schemas.microsoft.com/office/powerpoint/2010/main" val="2170949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Search Engines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Google</a:t>
            </a:r>
          </a:p>
          <a:p>
            <a:endParaRPr lang="en-US" dirty="0"/>
          </a:p>
          <a:p>
            <a:r>
              <a:rPr lang="en-US" dirty="0"/>
              <a:t>Yahoo</a:t>
            </a:r>
            <a:r>
              <a:rPr lang="en-US" dirty="0" smtClean="0"/>
              <a:t>!</a:t>
            </a:r>
          </a:p>
          <a:p>
            <a:endParaRPr lang="en-US" dirty="0"/>
          </a:p>
          <a:p>
            <a:r>
              <a:rPr lang="en-US" dirty="0" err="1" smtClean="0"/>
              <a:t>Dogpile</a:t>
            </a:r>
            <a:endParaRPr lang="en-US" dirty="0" smtClean="0"/>
          </a:p>
          <a:p>
            <a:endParaRPr lang="en-US" dirty="0"/>
          </a:p>
          <a:p>
            <a:r>
              <a:rPr lang="en-US" dirty="0" smtClean="0"/>
              <a:t>Bing</a:t>
            </a:r>
          </a:p>
          <a:p>
            <a:endParaRPr lang="en-US" dirty="0"/>
          </a:p>
          <a:p>
            <a:r>
              <a:rPr lang="en-US" dirty="0"/>
              <a:t>Ask.com</a:t>
            </a:r>
          </a:p>
          <a:p>
            <a:pPr marL="0" indent="0">
              <a:buNone/>
            </a:pPr>
            <a:r>
              <a:rPr lang="en-US" dirty="0"/>
              <a:t/>
            </a:r>
            <a:br>
              <a:rPr lang="en-US" dirty="0"/>
            </a:br>
            <a:r>
              <a:rPr lang="en-US" dirty="0"/>
              <a:t> </a:t>
            </a:r>
          </a:p>
        </p:txBody>
      </p:sp>
    </p:spTree>
    <p:extLst>
      <p:ext uri="{BB962C8B-B14F-4D97-AF65-F5344CB8AC3E}">
        <p14:creationId xmlns:p14="http://schemas.microsoft.com/office/powerpoint/2010/main" val="1788699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Search History</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Archie – The very first tool for manually searching a database of file names from the Internet</a:t>
            </a:r>
          </a:p>
          <a:p>
            <a:r>
              <a:rPr lang="en-US" dirty="0"/>
              <a:t>Gopher – Searched files for names and titles of plain text documents stored in an indexed system</a:t>
            </a:r>
          </a:p>
          <a:p>
            <a:r>
              <a:rPr lang="en-US" dirty="0" err="1"/>
              <a:t>Wandex</a:t>
            </a:r>
            <a:r>
              <a:rPr lang="en-US" dirty="0"/>
              <a:t> – The first indexed search engine to use a web robot that measured the size of the World Wide Web</a:t>
            </a:r>
          </a:p>
          <a:p>
            <a:r>
              <a:rPr lang="en-US" dirty="0"/>
              <a:t>WebCrawler – The first engine to use a web robot to search not only titles and headings, but all text within a webpage and is the standard of all major search engines</a:t>
            </a:r>
          </a:p>
          <a:p>
            <a:endParaRPr lang="en-US" dirty="0"/>
          </a:p>
        </p:txBody>
      </p:sp>
    </p:spTree>
    <p:extLst>
      <p:ext uri="{BB962C8B-B14F-4D97-AF65-F5344CB8AC3E}">
        <p14:creationId xmlns:p14="http://schemas.microsoft.com/office/powerpoint/2010/main" val="3983417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 Web Search Works</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Document and query processing - The search engine retrieves information from the HTML and stores it in an indexed database by using a Web crawler (Web spider), which is an automated Web browser that goes through every link on a Web page and indexes matching queries as a Cache. A Cache is all or part of the information the query matches and the information the Web site, such as the Web Address and data type. </a:t>
            </a:r>
          </a:p>
          <a:p>
            <a:pPr lvl="0"/>
            <a:r>
              <a:rPr lang="en-US" dirty="0"/>
              <a:t>Search and matching functions - When the Caches are indexed, the engine analyses the query to the cache to determine the amount of similarity between the two exists. Boolean operators can also be used to create the list by including term like and, or, and not within the query.</a:t>
            </a:r>
          </a:p>
          <a:p>
            <a:pPr lvl="0"/>
            <a:r>
              <a:rPr lang="en-US" dirty="0"/>
              <a:t>Ranking, summarizing, and presenting documents - The caches form a search result list that ascend from most to least relevant, with the documents title and parts of the text that contains all or part of the matching query, by using algorithms and methods to ranking each search result </a:t>
            </a:r>
          </a:p>
          <a:p>
            <a:endParaRPr lang="en-US" dirty="0"/>
          </a:p>
        </p:txBody>
      </p:sp>
    </p:spTree>
    <p:extLst>
      <p:ext uri="{BB962C8B-B14F-4D97-AF65-F5344CB8AC3E}">
        <p14:creationId xmlns:p14="http://schemas.microsoft.com/office/powerpoint/2010/main" val="2689591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of the Web</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840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Search Manipulation</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Most web searches rank results higher than other results that match more with the </a:t>
            </a:r>
            <a:r>
              <a:rPr lang="en-US" dirty="0" err="1"/>
              <a:t>quiry</a:t>
            </a:r>
            <a:r>
              <a:rPr lang="en-US" dirty="0"/>
              <a:t> for:</a:t>
            </a:r>
          </a:p>
          <a:p>
            <a:r>
              <a:rPr lang="en-US" dirty="0"/>
              <a:t>Political purposes </a:t>
            </a:r>
          </a:p>
          <a:p>
            <a:r>
              <a:rPr lang="en-US" dirty="0" smtClean="0"/>
              <a:t>Business purposes </a:t>
            </a:r>
            <a:r>
              <a:rPr lang="en-US" dirty="0"/>
              <a:t>(i.e. paid advertising)</a:t>
            </a:r>
          </a:p>
          <a:p>
            <a:r>
              <a:rPr lang="en-US" dirty="0"/>
              <a:t>Comedic </a:t>
            </a:r>
            <a:r>
              <a:rPr lang="en-US" dirty="0" smtClean="0"/>
              <a:t>purposes</a:t>
            </a:r>
          </a:p>
          <a:p>
            <a:r>
              <a:rPr lang="en-US" dirty="0">
                <a:hlinkClick r:id="rId2"/>
              </a:rPr>
              <a:t>http://</a:t>
            </a:r>
            <a:r>
              <a:rPr lang="en-US" dirty="0" smtClean="0">
                <a:hlinkClick r:id="rId2"/>
              </a:rPr>
              <a:t>www.youtube.com/watch?v=90cfeFBid68</a:t>
            </a:r>
            <a:endParaRPr lang="en-US" dirty="0" smtClean="0"/>
          </a:p>
          <a:p>
            <a:endParaRPr lang="en-US" dirty="0"/>
          </a:p>
          <a:p>
            <a:endParaRPr lang="en-US" dirty="0"/>
          </a:p>
        </p:txBody>
      </p:sp>
    </p:spTree>
    <p:extLst>
      <p:ext uri="{BB962C8B-B14F-4D97-AF65-F5344CB8AC3E}">
        <p14:creationId xmlns:p14="http://schemas.microsoft.com/office/powerpoint/2010/main" val="1069212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that occur when link is selected:</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Browser determines the URL (by seeing what was selected).</a:t>
            </a:r>
          </a:p>
          <a:p>
            <a:pPr marL="514350" indent="-514350">
              <a:buFont typeface="+mj-lt"/>
              <a:buAutoNum type="arabicPeriod"/>
            </a:pPr>
            <a:r>
              <a:rPr lang="en-US" dirty="0"/>
              <a:t>Browser asks DNS for the IP address of the server (website).</a:t>
            </a:r>
          </a:p>
          <a:p>
            <a:pPr marL="514350" indent="-514350">
              <a:buFont typeface="+mj-lt"/>
              <a:buAutoNum type="arabicPeriod"/>
            </a:pPr>
            <a:r>
              <a:rPr lang="en-US" dirty="0"/>
              <a:t>DNS replies (128.208.3.88</a:t>
            </a:r>
            <a:r>
              <a:rPr lang="en-US" dirty="0" smtClean="0"/>
              <a:t>).</a:t>
            </a:r>
            <a:endParaRPr lang="en-US" dirty="0"/>
          </a:p>
          <a:p>
            <a:pPr marL="514350" indent="-514350">
              <a:buFont typeface="+mj-lt"/>
              <a:buAutoNum type="arabicPeriod"/>
            </a:pPr>
            <a:r>
              <a:rPr lang="en-US" dirty="0"/>
              <a:t>The browser makes a TCP </a:t>
            </a:r>
            <a:r>
              <a:rPr lang="en-US" dirty="0" smtClean="0"/>
              <a:t>connection.</a:t>
            </a:r>
            <a:endParaRPr lang="en-US" dirty="0"/>
          </a:p>
          <a:p>
            <a:pPr marL="514350" indent="-514350">
              <a:buFont typeface="+mj-lt"/>
              <a:buAutoNum type="arabicPeriod"/>
            </a:pPr>
            <a:r>
              <a:rPr lang="en-US" dirty="0"/>
              <a:t>Sends HTTP request for the page </a:t>
            </a:r>
            <a:r>
              <a:rPr lang="en-US" dirty="0" smtClean="0"/>
              <a:t>.</a:t>
            </a:r>
            <a:endParaRPr lang="en-US" dirty="0"/>
          </a:p>
          <a:p>
            <a:pPr marL="514350" indent="-514350">
              <a:buFont typeface="+mj-lt"/>
              <a:buAutoNum type="arabicPeriod"/>
            </a:pPr>
            <a:r>
              <a:rPr lang="en-US" dirty="0"/>
              <a:t>Server sends the page as HTTP </a:t>
            </a:r>
            <a:r>
              <a:rPr lang="en-US" dirty="0" smtClean="0"/>
              <a:t>response.</a:t>
            </a:r>
            <a:endParaRPr lang="en-US" dirty="0"/>
          </a:p>
          <a:p>
            <a:pPr marL="514350" indent="-514350">
              <a:buFont typeface="+mj-lt"/>
              <a:buAutoNum type="arabicPeriod"/>
            </a:pPr>
            <a:r>
              <a:rPr lang="en-US" dirty="0"/>
              <a:t>Browser fetches other URLs as </a:t>
            </a:r>
            <a:r>
              <a:rPr lang="en-US" dirty="0" smtClean="0"/>
              <a:t>needed.</a:t>
            </a:r>
            <a:endParaRPr lang="en-US" dirty="0"/>
          </a:p>
          <a:p>
            <a:pPr marL="514350" indent="-514350">
              <a:buFont typeface="+mj-lt"/>
              <a:buAutoNum type="arabicPeriod"/>
            </a:pPr>
            <a:r>
              <a:rPr lang="en-US" dirty="0"/>
              <a:t>The browser displays the page</a:t>
            </a:r>
          </a:p>
          <a:p>
            <a:pPr marL="514350" indent="-514350">
              <a:buFont typeface="+mj-lt"/>
              <a:buAutoNum type="arabicPeriod"/>
            </a:pPr>
            <a:r>
              <a:rPr lang="en-US" dirty="0"/>
              <a:t>The TCP connections are released.</a:t>
            </a:r>
          </a:p>
          <a:p>
            <a:endParaRPr lang="en-US" dirty="0"/>
          </a:p>
        </p:txBody>
      </p:sp>
    </p:spTree>
    <p:extLst>
      <p:ext uri="{BB962C8B-B14F-4D97-AF65-F5344CB8AC3E}">
        <p14:creationId xmlns:p14="http://schemas.microsoft.com/office/powerpoint/2010/main" val="816251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URL</a:t>
            </a:r>
            <a:endParaRPr lang="en-US" dirty="0"/>
          </a:p>
        </p:txBody>
      </p:sp>
      <p:sp>
        <p:nvSpPr>
          <p:cNvPr id="3" name="Content Placeholder 2"/>
          <p:cNvSpPr>
            <a:spLocks noGrp="1"/>
          </p:cNvSpPr>
          <p:nvPr>
            <p:ph idx="1"/>
          </p:nvPr>
        </p:nvSpPr>
        <p:spPr/>
        <p:txBody>
          <a:bodyPr/>
          <a:lstStyle/>
          <a:p>
            <a:r>
              <a:rPr lang="en-US" dirty="0"/>
              <a:t>Each page is assigned a URL that effectively serves as the page’s worldwide name.</a:t>
            </a:r>
          </a:p>
          <a:p>
            <a:r>
              <a:rPr lang="en-US" dirty="0"/>
              <a:t>Uniform Resource Locator design is open-ended with browsers using multiple protocols  to get different kinds of resources.</a:t>
            </a:r>
          </a:p>
          <a:p>
            <a:r>
              <a:rPr lang="en-US" dirty="0"/>
              <a:t>URLs for various other protocols have been defined. </a:t>
            </a:r>
          </a:p>
          <a:p>
            <a:pPr marL="0" indent="0">
              <a:buNone/>
            </a:pPr>
            <a:endParaRPr lang="en-US" dirty="0"/>
          </a:p>
        </p:txBody>
      </p:sp>
    </p:spTree>
    <p:extLst>
      <p:ext uri="{BB962C8B-B14F-4D97-AF65-F5344CB8AC3E}">
        <p14:creationId xmlns:p14="http://schemas.microsoft.com/office/powerpoint/2010/main" val="1263765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common URL schemes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72428"/>
            <a:ext cx="8229600" cy="435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765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Server Side</a:t>
            </a:r>
          </a:p>
        </p:txBody>
      </p:sp>
      <p:sp>
        <p:nvSpPr>
          <p:cNvPr id="3" name="Content Placeholder 2"/>
          <p:cNvSpPr>
            <a:spLocks noGrp="1"/>
          </p:cNvSpPr>
          <p:nvPr>
            <p:ph idx="1"/>
          </p:nvPr>
        </p:nvSpPr>
        <p:spPr/>
        <p:txBody>
          <a:bodyPr/>
          <a:lstStyle/>
          <a:p>
            <a:pPr marL="0" indent="0">
              <a:buNone/>
            </a:pPr>
            <a:r>
              <a:rPr lang="en-US" dirty="0"/>
              <a:t>Steps server performs in main loop:</a:t>
            </a:r>
          </a:p>
          <a:p>
            <a:pPr marL="514350" indent="-514350">
              <a:buFont typeface="+mj-lt"/>
              <a:buAutoNum type="arabicPeriod"/>
            </a:pPr>
            <a:r>
              <a:rPr lang="en-US" dirty="0"/>
              <a:t>Accept a TCP (Transmission Control Protocol) connection from client (a browser)</a:t>
            </a:r>
          </a:p>
          <a:p>
            <a:pPr marL="514350" indent="-514350">
              <a:buFont typeface="+mj-lt"/>
              <a:buAutoNum type="arabicPeriod"/>
            </a:pPr>
            <a:r>
              <a:rPr lang="en-US" dirty="0"/>
              <a:t>Get path to page, name of file requested.</a:t>
            </a:r>
          </a:p>
          <a:p>
            <a:pPr marL="514350" indent="-514350">
              <a:buFont typeface="+mj-lt"/>
              <a:buAutoNum type="arabicPeriod"/>
            </a:pPr>
            <a:r>
              <a:rPr lang="en-US" dirty="0"/>
              <a:t>Get the file (from disk).</a:t>
            </a:r>
          </a:p>
          <a:p>
            <a:pPr marL="514350" indent="-514350">
              <a:buFont typeface="+mj-lt"/>
              <a:buAutoNum type="arabicPeriod"/>
            </a:pPr>
            <a:r>
              <a:rPr lang="en-US" dirty="0"/>
              <a:t>Send contents of the file to the client.</a:t>
            </a:r>
          </a:p>
          <a:p>
            <a:pPr marL="514350" indent="-514350">
              <a:buFont typeface="+mj-lt"/>
              <a:buAutoNum type="arabicPeriod"/>
            </a:pPr>
            <a:r>
              <a:rPr lang="en-US" dirty="0"/>
              <a:t>Release the TCP connection.</a:t>
            </a:r>
          </a:p>
          <a:p>
            <a:endParaRPr lang="en-US" dirty="0"/>
          </a:p>
        </p:txBody>
      </p:sp>
    </p:spTree>
    <p:extLst>
      <p:ext uri="{BB962C8B-B14F-4D97-AF65-F5344CB8AC3E}">
        <p14:creationId xmlns:p14="http://schemas.microsoft.com/office/powerpoint/2010/main" val="2471640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239000" cy="1828800"/>
          </a:xfrm>
        </p:spPr>
        <p:txBody>
          <a:bodyPr>
            <a:normAutofit fontScale="90000"/>
          </a:bodyPr>
          <a:lstStyle/>
          <a:p>
            <a:r>
              <a:rPr lang="en-US" dirty="0"/>
              <a:t>A multithreaded Web server with a front end </a:t>
            </a:r>
            <a:r>
              <a:rPr lang="en-US" dirty="0" smtClean="0"/>
              <a:t>and </a:t>
            </a:r>
            <a:r>
              <a:rPr lang="en-US" dirty="0"/>
              <a:t>processing modules.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308942"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969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Web Servers</a:t>
            </a:r>
          </a:p>
        </p:txBody>
      </p:sp>
      <p:sp>
        <p:nvSpPr>
          <p:cNvPr id="3" name="Content Placeholder 2"/>
          <p:cNvSpPr>
            <a:spLocks noGrp="1"/>
          </p:cNvSpPr>
          <p:nvPr>
            <p:ph idx="1"/>
          </p:nvPr>
        </p:nvSpPr>
        <p:spPr/>
        <p:txBody>
          <a:bodyPr>
            <a:normAutofit fontScale="77500" lnSpcReduction="20000"/>
          </a:bodyPr>
          <a:lstStyle/>
          <a:p>
            <a:pPr marL="628650" indent="-571500">
              <a:buFontTx/>
              <a:buChar char="•"/>
            </a:pPr>
            <a:r>
              <a:rPr lang="en-US" sz="3600" dirty="0"/>
              <a:t>More the just accept path names and return files. The actual processing of each request can get quite complicated.</a:t>
            </a:r>
          </a:p>
          <a:p>
            <a:pPr marL="628650" indent="-571500">
              <a:buNone/>
            </a:pPr>
            <a:r>
              <a:rPr lang="en-US" sz="3600" dirty="0"/>
              <a:t>A processing module performs a series of steps:</a:t>
            </a:r>
          </a:p>
          <a:p>
            <a:pPr marL="628650" indent="-571500">
              <a:buFontTx/>
              <a:buAutoNum type="arabicPeriod"/>
            </a:pPr>
            <a:r>
              <a:rPr lang="en-US" dirty="0"/>
              <a:t>Resolve name of Web page requested.</a:t>
            </a:r>
          </a:p>
          <a:p>
            <a:pPr marL="628650" indent="-571500">
              <a:buFontTx/>
              <a:buAutoNum type="arabicPeriod"/>
            </a:pPr>
            <a:r>
              <a:rPr lang="en-US" dirty="0"/>
              <a:t>Perform access control on the Web page.</a:t>
            </a:r>
          </a:p>
          <a:p>
            <a:pPr marL="628650" indent="-571500">
              <a:buFontTx/>
              <a:buAutoNum type="arabicPeriod"/>
            </a:pPr>
            <a:r>
              <a:rPr lang="en-US" dirty="0"/>
              <a:t>Check the cache.</a:t>
            </a:r>
          </a:p>
          <a:p>
            <a:pPr marL="628650" indent="-571500">
              <a:buFontTx/>
              <a:buAutoNum type="arabicPeriod"/>
            </a:pPr>
            <a:r>
              <a:rPr lang="en-US" dirty="0"/>
              <a:t>Fetch requested page from disk or run program</a:t>
            </a:r>
          </a:p>
          <a:p>
            <a:pPr marL="628650" indent="-571500">
              <a:buFontTx/>
              <a:buAutoNum type="arabicPeriod"/>
            </a:pPr>
            <a:r>
              <a:rPr lang="en-US" dirty="0"/>
              <a:t>Determine the rest of the response</a:t>
            </a:r>
          </a:p>
          <a:p>
            <a:pPr marL="628650" indent="-571500">
              <a:buFontTx/>
              <a:buAutoNum type="arabicPeriod"/>
            </a:pPr>
            <a:r>
              <a:rPr lang="en-US" dirty="0"/>
              <a:t>Return the response to the client.</a:t>
            </a:r>
          </a:p>
          <a:p>
            <a:pPr marL="628650" indent="-571500">
              <a:buFontTx/>
              <a:buAutoNum type="arabicPeriod"/>
            </a:pPr>
            <a:r>
              <a:rPr lang="en-US" dirty="0"/>
              <a:t>Make an entry in the server log</a:t>
            </a:r>
            <a:r>
              <a:rPr lang="en-US" dirty="0" smtClean="0"/>
              <a:t>.</a:t>
            </a:r>
            <a:endParaRPr lang="en-US" dirty="0"/>
          </a:p>
        </p:txBody>
      </p:sp>
    </p:spTree>
    <p:extLst>
      <p:ext uri="{BB962C8B-B14F-4D97-AF65-F5344CB8AC3E}">
        <p14:creationId xmlns:p14="http://schemas.microsoft.com/office/powerpoint/2010/main" val="2008733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1574</Words>
  <Application>Microsoft Office PowerPoint</Application>
  <PresentationFormat>On-screen Show (4:3)</PresentationFormat>
  <Paragraphs>149</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World Wide Web</vt:lpstr>
      <vt:lpstr>Architectural Overview </vt:lpstr>
      <vt:lpstr>Architecture of the Web</vt:lpstr>
      <vt:lpstr>Steps that occur when link is selected:</vt:lpstr>
      <vt:lpstr>URL</vt:lpstr>
      <vt:lpstr>Some common URL schemes</vt:lpstr>
      <vt:lpstr>The Server Side</vt:lpstr>
      <vt:lpstr>A multithreaded Web server with a front end and processing modules.</vt:lpstr>
      <vt:lpstr>Modern Web Servers</vt:lpstr>
      <vt:lpstr>Static Web Page</vt:lpstr>
      <vt:lpstr>Input and Forms</vt:lpstr>
      <vt:lpstr>Dynamic Web Pages and Web Applications</vt:lpstr>
      <vt:lpstr>Client –Side Dynamic Web Page Generation</vt:lpstr>
      <vt:lpstr>Server-Side Dynamic Web Page Generation</vt:lpstr>
      <vt:lpstr>Client-Side &amp; Server Side Comparison</vt:lpstr>
      <vt:lpstr>AJAX-ASYNCHRONOUS JAVASCRIPT AND XML</vt:lpstr>
      <vt:lpstr>AJAX Technologies</vt:lpstr>
      <vt:lpstr>AJAX Client and Server</vt:lpstr>
      <vt:lpstr>Hypertext Transfer Protocol</vt:lpstr>
      <vt:lpstr>The Hypertext Transfer Protocol </vt:lpstr>
      <vt:lpstr>Summary</vt:lpstr>
      <vt:lpstr>What is the Mobile Web? </vt:lpstr>
      <vt:lpstr>Mobile Devices </vt:lpstr>
      <vt:lpstr>Mobile Web Compatablitiy </vt:lpstr>
      <vt:lpstr>Mobile Web Applications </vt:lpstr>
      <vt:lpstr>Web Search </vt:lpstr>
      <vt:lpstr>Web Search Engines </vt:lpstr>
      <vt:lpstr>Web Search History </vt:lpstr>
      <vt:lpstr>How A Web Search Works </vt:lpstr>
      <vt:lpstr>Web Search Manipulation </vt:lpstr>
    </vt:vector>
  </TitlesOfParts>
  <Company>USCUPSTATE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Web Pages and Web Applications</dc:title>
  <dc:creator>rstinson</dc:creator>
  <cp:lastModifiedBy>Tzacheva, Angelina</cp:lastModifiedBy>
  <cp:revision>15</cp:revision>
  <dcterms:created xsi:type="dcterms:W3CDTF">2012-11-13T23:04:25Z</dcterms:created>
  <dcterms:modified xsi:type="dcterms:W3CDTF">2015-04-30T00:14:16Z</dcterms:modified>
</cp:coreProperties>
</file>