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verage" panose="020B0604020202020204" charset="0"/>
      <p:regular r:id="rId27"/>
    </p:embeddedFont>
    <p:embeddedFont>
      <p:font typeface="Oswald" panose="020B0604020202020204" charset="0"/>
      <p:regular r:id="rId28"/>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800"/>
              </a:spcBef>
              <a:buNone/>
            </a:pPr>
            <a:r>
              <a:rPr lang="en">
                <a:latin typeface="Calibri"/>
                <a:ea typeface="Calibri"/>
                <a:cs typeface="Calibri"/>
                <a:sym typeface="Calibri"/>
              </a:rPr>
              <a:t>In the beginning, voice traffic primarily ruled network traffic through PSTN, which used circuit-switched telephony between two phones. When internet came along, voice traffic made a shift towards inte</a:t>
            </a:r>
            <a:r>
              <a:rPr lang="en" sz="1800">
                <a:solidFill>
                  <a:srgbClr val="FFFFFF"/>
                </a:solidFill>
                <a:latin typeface="Calibri"/>
                <a:ea typeface="Calibri"/>
                <a:cs typeface="Calibri"/>
                <a:sym typeface="Calibri"/>
              </a:rPr>
              <a:t>rnet telephony and became known as VoIP.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However, even with UDP, some forms of latency can’t be reduced. For example, sending data across massive distances. Propagating delay will be longer through the network because of the distance.</a:t>
            </a:r>
          </a:p>
          <a:p>
            <a:pPr lvl="0" rtl="0">
              <a:lnSpc>
                <a:spcPct val="115000"/>
              </a:lnSpc>
              <a:spcBef>
                <a:spcPts val="0"/>
              </a:spcBef>
              <a:buNone/>
            </a:pPr>
            <a:r>
              <a:rPr lang="en" sz="1200">
                <a:latin typeface="Calibri"/>
                <a:ea typeface="Calibri"/>
                <a:cs typeface="Calibri"/>
                <a:sym typeface="Calibri"/>
              </a:rPr>
              <a:t>Although large packets are more efficient for network bandwidth, they take longer to fill, which means more delay between each packet. Shorter packets reduce latency at the expense of bandwidth. Packets fill faster and delay shortened.</a:t>
            </a:r>
          </a:p>
          <a:p>
            <a:pPr lvl="0" rtl="0">
              <a:lnSpc>
                <a:spcPct val="115000"/>
              </a:lnSpc>
              <a:spcBef>
                <a:spcPts val="0"/>
              </a:spcBef>
              <a:buNone/>
            </a:pPr>
            <a:r>
              <a:rPr lang="en" sz="1200">
                <a:latin typeface="Calibri"/>
                <a:ea typeface="Calibri"/>
                <a:cs typeface="Calibri"/>
                <a:sym typeface="Calibri"/>
              </a:rPr>
              <a:t>Jitter = Ambient noise, frozen/repeated frames. ‘Lag Spikes’</a:t>
            </a:r>
          </a:p>
          <a:p>
            <a:pPr lvl="0" rtl="0">
              <a:lnSpc>
                <a:spcPct val="115000"/>
              </a:lnSpc>
              <a:spcBef>
                <a:spcPts val="80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700"/>
              </a:spcBef>
              <a:buNone/>
            </a:pPr>
            <a:r>
              <a:rPr lang="en" sz="1400">
                <a:latin typeface="Calibri"/>
                <a:ea typeface="Calibri"/>
                <a:cs typeface="Calibri"/>
                <a:sym typeface="Calibri"/>
              </a:rPr>
              <a:t>Specializes in multimedia communication over IP networks.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com/v/JMOOG7rWT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AeJzoqtuf-o"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solidFill>
                  <a:srgbClr val="DD7E6B"/>
                </a:solidFill>
              </a:rPr>
              <a:t>Streaming Audio and Video Content Delivery</a:t>
            </a:r>
          </a:p>
        </p:txBody>
      </p:sp>
      <p:sp>
        <p:nvSpPr>
          <p:cNvPr id="60" name="Shape 60"/>
          <p:cNvSpPr txBox="1">
            <a:spLocks noGrp="1"/>
          </p:cNvSpPr>
          <p:nvPr>
            <p:ph type="subTitle" idx="1"/>
          </p:nvPr>
        </p:nvSpPr>
        <p:spPr>
          <a:xfrm>
            <a:off x="671250" y="3174875"/>
            <a:ext cx="7801500" cy="515400"/>
          </a:xfrm>
          <a:prstGeom prst="rect">
            <a:avLst/>
          </a:prstGeom>
        </p:spPr>
        <p:txBody>
          <a:bodyPr lIns="91425" tIns="91425" rIns="91425" bIns="91425" anchor="t" anchorCtr="0">
            <a:noAutofit/>
          </a:bodyPr>
          <a:lstStyle/>
          <a:p>
            <a:pPr lvl="0">
              <a:spcBef>
                <a:spcPts val="0"/>
              </a:spcBef>
              <a:buNone/>
            </a:pPr>
            <a:r>
              <a:rPr lang="en" b="1">
                <a:solidFill>
                  <a:schemeClr val="dk1"/>
                </a:solidFill>
              </a:rPr>
              <a:t>Group 8 - Chapter 7.4-7.5</a:t>
            </a:r>
          </a:p>
          <a:p>
            <a:pPr lvl="0">
              <a:spcBef>
                <a:spcPts val="0"/>
              </a:spcBef>
              <a:buNone/>
            </a:pPr>
            <a:endParaRPr/>
          </a:p>
        </p:txBody>
      </p:sp>
      <p:sp>
        <p:nvSpPr>
          <p:cNvPr id="61" name="Shape 61"/>
          <p:cNvSpPr txBox="1">
            <a:spLocks noGrp="1"/>
          </p:cNvSpPr>
          <p:nvPr>
            <p:ph type="subTitle" idx="1"/>
          </p:nvPr>
        </p:nvSpPr>
        <p:spPr>
          <a:xfrm>
            <a:off x="108150" y="4754880"/>
            <a:ext cx="8970000" cy="32297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Real Time Conferencing </a:t>
            </a:r>
            <a:r>
              <a:rPr lang="en">
                <a:solidFill>
                  <a:srgbClr val="DD926D"/>
                </a:solidFill>
                <a:highlight>
                  <a:srgbClr val="DD926D"/>
                </a:highlight>
              </a:rPr>
              <a:t>.</a:t>
            </a:r>
          </a:p>
        </p:txBody>
      </p:sp>
      <p:sp>
        <p:nvSpPr>
          <p:cNvPr id="121" name="Shape 121"/>
          <p:cNvSpPr txBox="1">
            <a:spLocks noGrp="1"/>
          </p:cNvSpPr>
          <p:nvPr>
            <p:ph type="body" idx="1"/>
          </p:nvPr>
        </p:nvSpPr>
        <p:spPr>
          <a:xfrm>
            <a:off x="311700" y="1152475"/>
            <a:ext cx="3766800" cy="3416400"/>
          </a:xfrm>
          <a:prstGeom prst="rect">
            <a:avLst/>
          </a:prstGeom>
        </p:spPr>
        <p:txBody>
          <a:bodyPr lIns="91425" tIns="91425" rIns="91425" bIns="91425" anchor="t" anchorCtr="0">
            <a:noAutofit/>
          </a:bodyPr>
          <a:lstStyle/>
          <a:p>
            <a:pPr lvl="0" rtl="0">
              <a:spcBef>
                <a:spcPts val="800"/>
              </a:spcBef>
              <a:spcAft>
                <a:spcPts val="0"/>
              </a:spcAft>
              <a:buNone/>
            </a:pPr>
            <a:r>
              <a:rPr lang="en" sz="1400">
                <a:solidFill>
                  <a:srgbClr val="FFFFFF"/>
                </a:solidFill>
                <a:latin typeface="Calibri"/>
                <a:ea typeface="Calibri"/>
                <a:cs typeface="Calibri"/>
                <a:sym typeface="Calibri"/>
              </a:rPr>
              <a:t>VoIP Services:</a:t>
            </a:r>
          </a:p>
          <a:p>
            <a:pPr lvl="0" rtl="0">
              <a:spcBef>
                <a:spcPts val="8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Regular telephone service.</a:t>
            </a:r>
          </a:p>
          <a:p>
            <a:pPr lvl="0" rtl="0">
              <a:spcBef>
                <a:spcPts val="8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Long-distance telephone service.</a:t>
            </a:r>
          </a:p>
          <a:p>
            <a:pPr lvl="0" rtl="0">
              <a:spcBef>
                <a:spcPts val="8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Voice/Video calls through computers.</a:t>
            </a:r>
          </a:p>
          <a:p>
            <a:pPr lvl="0" rtl="0">
              <a:spcBef>
                <a:spcPts val="7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i.e. Skype</a:t>
            </a:r>
          </a:p>
          <a:p>
            <a:pPr lvl="0">
              <a:spcBef>
                <a:spcPts val="800"/>
              </a:spcBef>
              <a:spcAft>
                <a:spcPts val="0"/>
              </a:spcAft>
              <a:buNone/>
            </a:pPr>
            <a:endParaRPr sz="1400">
              <a:solidFill>
                <a:srgbClr val="FFFFFF"/>
              </a:solidFill>
              <a:latin typeface="Calibri"/>
              <a:ea typeface="Calibri"/>
              <a:cs typeface="Calibri"/>
              <a:sym typeface="Calibri"/>
            </a:endParaRPr>
          </a:p>
          <a:p>
            <a:pPr lvl="0" rtl="0">
              <a:spcBef>
                <a:spcPts val="0"/>
              </a:spcBef>
              <a:buNone/>
            </a:pPr>
            <a:endParaRPr sz="1400">
              <a:solidFill>
                <a:srgbClr val="FFFFFF"/>
              </a:solidFill>
            </a:endParaRPr>
          </a:p>
        </p:txBody>
      </p:sp>
      <p:sp>
        <p:nvSpPr>
          <p:cNvPr id="122" name="Shape 122"/>
          <p:cNvSpPr txBox="1"/>
          <p:nvPr/>
        </p:nvSpPr>
        <p:spPr>
          <a:xfrm>
            <a:off x="4372800" y="1453575"/>
            <a:ext cx="4710000" cy="549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3" name="Shape 123"/>
          <p:cNvSpPr txBox="1"/>
          <p:nvPr/>
        </p:nvSpPr>
        <p:spPr>
          <a:xfrm>
            <a:off x="4340075" y="1152475"/>
            <a:ext cx="4325700" cy="3090900"/>
          </a:xfrm>
          <a:prstGeom prst="rect">
            <a:avLst/>
          </a:prstGeom>
          <a:noFill/>
          <a:ln>
            <a:noFill/>
          </a:ln>
        </p:spPr>
        <p:txBody>
          <a:bodyPr lIns="91425" tIns="91425" rIns="91425" bIns="91425" anchor="t" anchorCtr="0">
            <a:noAutofit/>
          </a:bodyPr>
          <a:lstStyle/>
          <a:p>
            <a:pPr lvl="0" rtl="0">
              <a:lnSpc>
                <a:spcPct val="115000"/>
              </a:lnSpc>
              <a:spcBef>
                <a:spcPts val="700"/>
              </a:spcBef>
              <a:buNone/>
            </a:pPr>
            <a:r>
              <a:rPr lang="en" sz="1800">
                <a:solidFill>
                  <a:srgbClr val="FFFFFF"/>
                </a:solidFill>
                <a:latin typeface="Calibri"/>
                <a:ea typeface="Calibri"/>
                <a:cs typeface="Calibri"/>
                <a:sym typeface="Calibri"/>
              </a:rPr>
              <a:t>Problems:</a:t>
            </a:r>
          </a:p>
          <a:p>
            <a:pPr lvl="0" rtl="0">
              <a:lnSpc>
                <a:spcPct val="115000"/>
              </a:lnSpc>
              <a:spcBef>
                <a:spcPts val="800"/>
              </a:spcBef>
              <a:buNone/>
            </a:pPr>
            <a:r>
              <a:rPr lang="en">
                <a:solidFill>
                  <a:srgbClr val="FFFFFF"/>
                </a:solidFill>
              </a:rPr>
              <a:t>•</a:t>
            </a:r>
            <a:r>
              <a:rPr lang="en">
                <a:solidFill>
                  <a:srgbClr val="FFFFFF"/>
                </a:solidFill>
                <a:latin typeface="Calibri"/>
                <a:ea typeface="Calibri"/>
                <a:cs typeface="Calibri"/>
                <a:sym typeface="Calibri"/>
              </a:rPr>
              <a:t>Much more constrained than streaming a stored file or live event.</a:t>
            </a:r>
          </a:p>
          <a:p>
            <a:pPr lvl="0" rtl="0">
              <a:lnSpc>
                <a:spcPct val="115000"/>
              </a:lnSpc>
              <a:spcBef>
                <a:spcPts val="800"/>
              </a:spcBef>
              <a:buNone/>
            </a:pPr>
            <a:r>
              <a:rPr lang="en">
                <a:solidFill>
                  <a:srgbClr val="FFFFFF"/>
                </a:solidFill>
              </a:rPr>
              <a:t>•</a:t>
            </a:r>
            <a:r>
              <a:rPr lang="en">
                <a:solidFill>
                  <a:srgbClr val="FFFFFF"/>
                </a:solidFill>
                <a:latin typeface="Calibri"/>
                <a:ea typeface="Calibri"/>
                <a:cs typeface="Calibri"/>
                <a:sym typeface="Calibri"/>
              </a:rPr>
              <a:t>Low latency is needed:</a:t>
            </a:r>
          </a:p>
          <a:p>
            <a:pPr lvl="0" rtl="0">
              <a:lnSpc>
                <a:spcPct val="115000"/>
              </a:lnSpc>
              <a:spcBef>
                <a:spcPts val="700"/>
              </a:spcBef>
              <a:buNone/>
            </a:pPr>
            <a:r>
              <a:rPr lang="en">
                <a:solidFill>
                  <a:srgbClr val="FFFFFF"/>
                </a:solidFill>
              </a:rPr>
              <a:t>–</a:t>
            </a:r>
            <a:r>
              <a:rPr lang="en">
                <a:solidFill>
                  <a:srgbClr val="FFFFFF"/>
                </a:solidFill>
                <a:latin typeface="Calibri"/>
                <a:ea typeface="Calibri"/>
                <a:cs typeface="Calibri"/>
                <a:sym typeface="Calibri"/>
              </a:rPr>
              <a:t>Acceptable usage on the telephone network is up to 150 ms, anything above results in delays. </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Real Time Conferencing - On Latency...   </a:t>
            </a:r>
          </a:p>
        </p:txBody>
      </p:sp>
      <p:sp>
        <p:nvSpPr>
          <p:cNvPr id="129" name="Shape 129"/>
          <p:cNvSpPr txBox="1">
            <a:spLocks noGrp="1"/>
          </p:cNvSpPr>
          <p:nvPr>
            <p:ph type="body" idx="1"/>
          </p:nvPr>
        </p:nvSpPr>
        <p:spPr>
          <a:xfrm>
            <a:off x="311700" y="1152475"/>
            <a:ext cx="3766800" cy="3416400"/>
          </a:xfrm>
          <a:prstGeom prst="rect">
            <a:avLst/>
          </a:prstGeom>
        </p:spPr>
        <p:txBody>
          <a:bodyPr lIns="91425" tIns="91425" rIns="91425" bIns="91425" anchor="t" anchorCtr="0">
            <a:noAutofit/>
          </a:bodyPr>
          <a:lstStyle/>
          <a:p>
            <a:pPr lvl="0" rtl="0">
              <a:spcBef>
                <a:spcPts val="8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UDP is favored rather than TCP because TCP retransmissions introduce at least one-round trip worth of delays.</a:t>
            </a:r>
          </a:p>
          <a:p>
            <a:pPr lvl="0" rtl="0">
              <a:spcBef>
                <a:spcPts val="8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Latency is related to packet size.</a:t>
            </a:r>
          </a:p>
          <a:p>
            <a:pPr lvl="0" rtl="0">
              <a:spcBef>
                <a:spcPts val="700"/>
              </a:spcBef>
              <a:spcAft>
                <a:spcPts val="0"/>
              </a:spcAft>
              <a:buNone/>
            </a:pPr>
            <a:r>
              <a:rPr lang="en" sz="1400">
                <a:solidFill>
                  <a:srgbClr val="FFFFFF"/>
                </a:solidFill>
                <a:latin typeface="Arial"/>
                <a:ea typeface="Arial"/>
                <a:cs typeface="Arial"/>
                <a:sym typeface="Arial"/>
              </a:rPr>
              <a:t>–</a:t>
            </a:r>
            <a:r>
              <a:rPr lang="en" sz="1400">
                <a:solidFill>
                  <a:srgbClr val="FFFFFF"/>
                </a:solidFill>
                <a:latin typeface="Calibri"/>
                <a:ea typeface="Calibri"/>
                <a:cs typeface="Calibri"/>
                <a:sym typeface="Calibri"/>
              </a:rPr>
              <a:t>Smaller packets &gt; larger packets.</a:t>
            </a:r>
          </a:p>
          <a:p>
            <a:pPr lvl="0" rtl="0">
              <a:spcBef>
                <a:spcPts val="700"/>
              </a:spcBef>
              <a:spcAft>
                <a:spcPts val="0"/>
              </a:spcAft>
              <a:buNone/>
            </a:pPr>
            <a:r>
              <a:rPr lang="en" sz="1400">
                <a:solidFill>
                  <a:srgbClr val="FFFFFF"/>
                </a:solidFill>
                <a:latin typeface="Calibri"/>
                <a:ea typeface="Calibri"/>
                <a:cs typeface="Calibri"/>
                <a:sym typeface="Calibri"/>
              </a:rPr>
              <a:t>* When a packet takes too long to arrive, the player will skip over the missing samples = jitter.</a:t>
            </a:r>
          </a:p>
          <a:p>
            <a:pPr lvl="0" rtl="0">
              <a:spcBef>
                <a:spcPts val="800"/>
              </a:spcBef>
              <a:spcAft>
                <a:spcPts val="0"/>
              </a:spcAft>
              <a:buNone/>
            </a:pPr>
            <a:endParaRPr>
              <a:solidFill>
                <a:srgbClr val="FFFFFF"/>
              </a:solidFill>
              <a:latin typeface="Calibri"/>
              <a:ea typeface="Calibri"/>
              <a:cs typeface="Calibri"/>
              <a:sym typeface="Calibri"/>
            </a:endParaRPr>
          </a:p>
          <a:p>
            <a:pPr lvl="0" rtl="0">
              <a:spcBef>
                <a:spcPts val="800"/>
              </a:spcBef>
              <a:spcAft>
                <a:spcPts val="0"/>
              </a:spcAft>
              <a:buNone/>
            </a:pPr>
            <a:endParaRPr>
              <a:solidFill>
                <a:srgbClr val="FFFFFF"/>
              </a:solidFill>
              <a:latin typeface="Calibri"/>
              <a:ea typeface="Calibri"/>
              <a:cs typeface="Calibri"/>
              <a:sym typeface="Calibri"/>
            </a:endParaRPr>
          </a:p>
          <a:p>
            <a:pPr lvl="0" rtl="0">
              <a:spcBef>
                <a:spcPts val="0"/>
              </a:spcBef>
              <a:buNone/>
            </a:pPr>
            <a:endParaRPr>
              <a:solidFill>
                <a:srgbClr val="FFFFFF"/>
              </a:solidFill>
            </a:endParaRPr>
          </a:p>
        </p:txBody>
      </p:sp>
      <p:sp>
        <p:nvSpPr>
          <p:cNvPr id="130" name="Shape 130"/>
          <p:cNvSpPr txBox="1"/>
          <p:nvPr/>
        </p:nvSpPr>
        <p:spPr>
          <a:xfrm>
            <a:off x="4372800" y="1453575"/>
            <a:ext cx="4710000" cy="5496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31" name="Shape 131"/>
          <p:cNvSpPr txBox="1"/>
          <p:nvPr/>
        </p:nvSpPr>
        <p:spPr>
          <a:xfrm>
            <a:off x="4340075" y="1152475"/>
            <a:ext cx="4325700" cy="3465600"/>
          </a:xfrm>
          <a:prstGeom prst="rect">
            <a:avLst/>
          </a:prstGeom>
          <a:noFill/>
          <a:ln>
            <a:noFill/>
          </a:ln>
        </p:spPr>
        <p:txBody>
          <a:bodyPr lIns="91425" tIns="91425" rIns="91425" bIns="91425" anchor="t" anchorCtr="0">
            <a:noAutofit/>
          </a:bodyPr>
          <a:lstStyle/>
          <a:p>
            <a:pPr lvl="0" rtl="0">
              <a:lnSpc>
                <a:spcPct val="115000"/>
              </a:lnSpc>
              <a:spcBef>
                <a:spcPts val="700"/>
              </a:spcBef>
              <a:buNone/>
            </a:pPr>
            <a:r>
              <a:rPr lang="en">
                <a:solidFill>
                  <a:srgbClr val="FFFFFF"/>
                </a:solidFill>
                <a:latin typeface="Calibri"/>
                <a:ea typeface="Calibri"/>
                <a:cs typeface="Calibri"/>
                <a:sym typeface="Calibri"/>
              </a:rPr>
              <a:t>Helping latency:</a:t>
            </a:r>
          </a:p>
          <a:p>
            <a:pPr lvl="0" rtl="0">
              <a:lnSpc>
                <a:spcPct val="115000"/>
              </a:lnSpc>
              <a:spcBef>
                <a:spcPts val="800"/>
              </a:spcBef>
              <a:buNone/>
            </a:pPr>
            <a:r>
              <a:rPr lang="en">
                <a:solidFill>
                  <a:srgbClr val="FFFFFF"/>
                </a:solidFill>
              </a:rPr>
              <a:t>1)</a:t>
            </a:r>
            <a:r>
              <a:rPr lang="en">
                <a:solidFill>
                  <a:srgbClr val="FFFFFF"/>
                </a:solidFill>
                <a:latin typeface="Calibri"/>
                <a:ea typeface="Calibri"/>
                <a:cs typeface="Calibri"/>
                <a:sym typeface="Calibri"/>
              </a:rPr>
              <a:t>DS (Differentiated Services)</a:t>
            </a:r>
          </a:p>
          <a:p>
            <a:pPr lvl="0" rtl="0">
              <a:lnSpc>
                <a:spcPct val="115000"/>
              </a:lnSpc>
              <a:spcBef>
                <a:spcPts val="800"/>
              </a:spcBef>
              <a:buNone/>
            </a:pPr>
            <a:r>
              <a:rPr lang="en">
                <a:solidFill>
                  <a:srgbClr val="FFFFFF"/>
                </a:solidFill>
              </a:rPr>
              <a:t>2)</a:t>
            </a:r>
            <a:r>
              <a:rPr lang="en">
                <a:solidFill>
                  <a:srgbClr val="FFFFFF"/>
                </a:solidFill>
                <a:latin typeface="Calibri"/>
                <a:ea typeface="Calibri"/>
                <a:cs typeface="Calibri"/>
                <a:sym typeface="Calibri"/>
              </a:rPr>
              <a:t>Sufficient Bandwidth</a:t>
            </a:r>
          </a:p>
          <a:p>
            <a:pPr lvl="0" rtl="0">
              <a:lnSpc>
                <a:spcPct val="115000"/>
              </a:lnSpc>
              <a:spcBef>
                <a:spcPts val="700"/>
              </a:spcBef>
              <a:buNone/>
            </a:pPr>
            <a:endParaRPr>
              <a:solidFill>
                <a:srgbClr val="FFFFFF"/>
              </a:solidFill>
              <a:latin typeface="Calibri"/>
              <a:ea typeface="Calibri"/>
              <a:cs typeface="Calibri"/>
              <a:sym typeface="Calibri"/>
            </a:endParaRPr>
          </a:p>
          <a:p>
            <a:pPr lvl="0" rt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H.323 /SIP Protocols </a:t>
            </a:r>
          </a:p>
        </p:txBody>
      </p:sp>
      <p:sp>
        <p:nvSpPr>
          <p:cNvPr id="137" name="Shape 13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800"/>
              </a:spcBef>
              <a:spcAft>
                <a:spcPts val="0"/>
              </a:spcAft>
              <a:buNone/>
            </a:pPr>
            <a:r>
              <a:rPr lang="en" sz="1400">
                <a:solidFill>
                  <a:srgbClr val="FFFFFF"/>
                </a:solidFill>
                <a:latin typeface="Arial"/>
                <a:ea typeface="Arial"/>
                <a:cs typeface="Arial"/>
                <a:sym typeface="Arial"/>
              </a:rPr>
              <a:t>        </a:t>
            </a:r>
          </a:p>
          <a:p>
            <a:pPr lvl="0" rtl="0">
              <a:spcBef>
                <a:spcPts val="800"/>
              </a:spcBef>
              <a:spcAft>
                <a:spcPts val="0"/>
              </a:spcAft>
              <a:buNone/>
            </a:pPr>
            <a:endParaRPr sz="1400">
              <a:solidFill>
                <a:srgbClr val="FFFFFF"/>
              </a:solidFill>
              <a:latin typeface="Arial"/>
              <a:ea typeface="Arial"/>
              <a:cs typeface="Arial"/>
              <a:sym typeface="Arial"/>
            </a:endParaRPr>
          </a:p>
          <a:p>
            <a:pPr lvl="0">
              <a:spcBef>
                <a:spcPts val="800"/>
              </a:spcBef>
              <a:spcAft>
                <a:spcPts val="0"/>
              </a:spcAft>
              <a:buNone/>
            </a:pPr>
            <a:r>
              <a:rPr lang="en" sz="1400">
                <a:solidFill>
                  <a:srgbClr val="FFFFFF"/>
                </a:solidFill>
                <a:latin typeface="Arial"/>
                <a:ea typeface="Arial"/>
                <a:cs typeface="Arial"/>
                <a:sym typeface="Arial"/>
              </a:rPr>
              <a:t>       </a:t>
            </a:r>
          </a:p>
          <a:p>
            <a:pPr lvl="0">
              <a:spcBef>
                <a:spcPts val="700"/>
              </a:spcBef>
              <a:spcAft>
                <a:spcPts val="0"/>
              </a:spcAft>
              <a:buNone/>
            </a:pPr>
            <a:r>
              <a:rPr lang="en" sz="1400">
                <a:solidFill>
                  <a:srgbClr val="FFFFFF"/>
                </a:solidFill>
                <a:latin typeface="Arial"/>
                <a:ea typeface="Arial"/>
                <a:cs typeface="Arial"/>
                <a:sym typeface="Arial"/>
              </a:rPr>
              <a:t>      </a:t>
            </a:r>
          </a:p>
          <a:p>
            <a:pPr lvl="0">
              <a:spcBef>
                <a:spcPts val="0"/>
              </a:spcBef>
              <a:buNone/>
            </a:pPr>
            <a:endParaRPr/>
          </a:p>
          <a:p>
            <a:pPr lvl="0">
              <a:spcBef>
                <a:spcPts val="0"/>
              </a:spcBef>
              <a:buNone/>
            </a:pPr>
            <a:endParaRPr/>
          </a:p>
        </p:txBody>
      </p:sp>
      <p:pic>
        <p:nvPicPr>
          <p:cNvPr id="138" name="Shape 138"/>
          <p:cNvPicPr preferRelativeResize="0"/>
          <p:nvPr/>
        </p:nvPicPr>
        <p:blipFill>
          <a:blip r:embed="rId3">
            <a:alphaModFix/>
          </a:blip>
          <a:stretch>
            <a:fillRect/>
          </a:stretch>
        </p:blipFill>
        <p:spPr>
          <a:xfrm>
            <a:off x="2125360" y="1152474"/>
            <a:ext cx="4589226" cy="3741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6714574" y="4753375"/>
            <a:ext cx="2549400" cy="490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highlight>
                  <a:srgbClr val="DD926D"/>
                </a:highlight>
                <a:latin typeface="Oswald"/>
                <a:ea typeface="Oswald"/>
                <a:cs typeface="Oswald"/>
                <a:sym typeface="Oswald"/>
              </a:rPr>
              <a:t> Next: Content and Traffic</a:t>
            </a:r>
            <a:r>
              <a:rPr lang="en" sz="1800">
                <a:solidFill>
                  <a:srgbClr val="DD926D"/>
                </a:solidFill>
                <a:highlight>
                  <a:srgbClr val="DD926D"/>
                </a:highlight>
                <a:latin typeface="Oswald"/>
                <a:ea typeface="Oswald"/>
                <a:cs typeface="Oswald"/>
                <a:sym typeface="Oswald"/>
              </a:rPr>
              <a:t>.</a:t>
            </a:r>
            <a:r>
              <a:rPr lang="en" sz="1800">
                <a:solidFill>
                  <a:schemeClr val="dk1"/>
                </a:solidFill>
                <a:highlight>
                  <a:srgbClr val="DD926D"/>
                </a:highlight>
                <a:latin typeface="Oswald"/>
                <a:ea typeface="Oswald"/>
                <a:cs typeface="Oswald"/>
                <a:sym typeface="Oswald"/>
              </a:rPr>
              <a:t> </a:t>
            </a:r>
          </a:p>
        </p:txBody>
      </p:sp>
      <p:sp>
        <p:nvSpPr>
          <p:cNvPr id="144" name="Shape 144" descr="A Sequel to &quot;A Conference Call in Real Life&quot; that highlights the blunders of every video conference ever.  OUR PODCAST: http://apple.co/1VDQz54 SUBSCRIBE to Tripp and Tyler: http://bit.ly/19gTRke  Brought to you by Zoom: http://trippandtyler.tv/zoom2  Want exclusive content (unreleased videos, etc)? http://eepurl.com/lqSmf Want to sponsor our next video? http://bit.ly/1exkRia Want to use this video at a meeting or event: http://bit.ly/P9hLLH  Our other Internet websites: Facebook: http://facebook.com/trippandtyler Twitter: http://twitter.com/trippandtyler Our book! http://trippandtylerbook.com  CREDITS  Created by Tripp and Tyler Produced by Green Tricycle Studios  Cast:  Tripp Crosby Beth PIlgreen Tyler Stanton Jon Raffa Paul Ryden David Robertson  Written by Tyler Stanton, Tripp Crosby Directed by Tripp Crosby Produced by: Leigh Halsema DP: Tom Pritchard Sound: Graham Kicklighter Editor: Sam White Color Correction: David Robertson Sound Mix: David Robertson" title="A Video Conference Call in Real Life">
            <a:hlinkClick r:id="rId3"/>
          </p:cNvPr>
          <p:cNvSpPr/>
          <p:nvPr/>
        </p:nvSpPr>
        <p:spPr>
          <a:xfrm>
            <a:off x="1621100" y="139498"/>
            <a:ext cx="5990250" cy="4492649"/>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Content &amp; Internet Traffic </a:t>
            </a:r>
            <a:r>
              <a:rPr lang="en">
                <a:solidFill>
                  <a:srgbClr val="DD926D"/>
                </a:solidFill>
                <a:highlight>
                  <a:srgbClr val="DD926D"/>
                </a:highlight>
              </a:rPr>
              <a:t>.</a:t>
            </a:r>
          </a:p>
        </p:txBody>
      </p:sp>
      <p:sp>
        <p:nvSpPr>
          <p:cNvPr id="150" name="Shape 150"/>
          <p:cNvSpPr txBox="1">
            <a:spLocks noGrp="1"/>
          </p:cNvSpPr>
          <p:nvPr>
            <p:ph type="body" idx="1"/>
          </p:nvPr>
        </p:nvSpPr>
        <p:spPr>
          <a:xfrm>
            <a:off x="171600" y="1017712"/>
            <a:ext cx="8520600" cy="3416400"/>
          </a:xfrm>
          <a:prstGeom prst="rect">
            <a:avLst/>
          </a:prstGeom>
        </p:spPr>
        <p:txBody>
          <a:bodyPr lIns="91425" tIns="91425" rIns="91425" bIns="91425" anchor="t" anchorCtr="0">
            <a:noAutofit/>
          </a:bodyPr>
          <a:lstStyle/>
          <a:p>
            <a:pPr marL="457200" lvl="0" indent="-228600" rtl="0">
              <a:spcBef>
                <a:spcPts val="0"/>
              </a:spcBef>
            </a:pPr>
            <a:r>
              <a:rPr lang="en"/>
              <a:t>Increase in number of Internet data centers</a:t>
            </a:r>
          </a:p>
          <a:p>
            <a:pPr marL="457200" lvl="0" indent="-228600" rtl="0">
              <a:spcBef>
                <a:spcPts val="0"/>
              </a:spcBef>
            </a:pPr>
            <a:r>
              <a:rPr lang="en"/>
              <a:t>Renting virtual servers are easier and cost effective</a:t>
            </a:r>
          </a:p>
          <a:p>
            <a:pPr marL="457200" lvl="0" indent="-228600" rtl="0">
              <a:spcBef>
                <a:spcPts val="0"/>
              </a:spcBef>
            </a:pPr>
            <a:r>
              <a:rPr lang="en"/>
              <a:t>(1994) FTP → (2016) YouTube</a:t>
            </a:r>
          </a:p>
          <a:p>
            <a:pPr marL="914400" lvl="1" indent="-228600" rtl="0">
              <a:spcBef>
                <a:spcPts val="0"/>
              </a:spcBef>
            </a:pPr>
            <a:r>
              <a:rPr lang="en"/>
              <a:t>FTP → Web (Forums, Email, E-Commerce)→ P2P File Transfer → Websites</a:t>
            </a:r>
          </a:p>
          <a:p>
            <a:pPr marL="457200" lvl="0" indent="-228600" rtl="0">
              <a:spcBef>
                <a:spcPts val="0"/>
              </a:spcBef>
            </a:pPr>
            <a:r>
              <a:rPr lang="en"/>
              <a:t>Internet traffic is highly skewed</a:t>
            </a:r>
          </a:p>
          <a:p>
            <a:pPr marL="457200" lvl="0" indent="-228600" rtl="0">
              <a:spcBef>
                <a:spcPts val="0"/>
              </a:spcBef>
            </a:pPr>
            <a:r>
              <a:rPr lang="en"/>
              <a:t>Zipf’s Law → </a:t>
            </a:r>
            <a:r>
              <a:rPr lang="en">
                <a:solidFill>
                  <a:srgbClr val="D9D9D9"/>
                </a:solidFill>
              </a:rPr>
              <a:t>C = 1 / (1 + 1/2 + 1/3 + 1/4 + 1/5 + . . . + 1/</a:t>
            </a:r>
            <a:r>
              <a:rPr lang="en" i="1">
                <a:solidFill>
                  <a:srgbClr val="D9D9D9"/>
                </a:solidFill>
              </a:rPr>
              <a:t>N</a:t>
            </a:r>
            <a:r>
              <a:rPr lang="en">
                <a:solidFill>
                  <a:srgbClr val="D9D9D9"/>
                </a:solidFill>
              </a:rPr>
              <a:t>)</a:t>
            </a:r>
          </a:p>
          <a:p>
            <a:pPr marL="457200" lvl="0" indent="-228600">
              <a:spcBef>
                <a:spcPts val="0"/>
              </a:spcBef>
              <a:buClr>
                <a:srgbClr val="D9D9D9"/>
              </a:buClr>
            </a:pPr>
            <a:r>
              <a:rPr lang="en">
                <a:solidFill>
                  <a:srgbClr val="D9D9D9"/>
                </a:solidFill>
              </a:rPr>
              <a:t>Content distribution systems</a:t>
            </a:r>
          </a:p>
        </p:txBody>
      </p:sp>
      <p:pic>
        <p:nvPicPr>
          <p:cNvPr id="151" name="Shape 151"/>
          <p:cNvPicPr preferRelativeResize="0"/>
          <p:nvPr/>
        </p:nvPicPr>
        <p:blipFill>
          <a:blip r:embed="rId3">
            <a:alphaModFix/>
          </a:blip>
          <a:stretch>
            <a:fillRect/>
          </a:stretch>
        </p:blipFill>
        <p:spPr>
          <a:xfrm>
            <a:off x="4754625" y="2989999"/>
            <a:ext cx="3657374" cy="1763374"/>
          </a:xfrm>
          <a:prstGeom prst="rect">
            <a:avLst/>
          </a:prstGeom>
          <a:noFill/>
          <a:ln w="19050" cap="flat" cmpd="sng">
            <a:solidFill>
              <a:srgbClr val="DD926D"/>
            </a:solidFill>
            <a:prstDash val="solid"/>
            <a:round/>
            <a:headEnd type="none" w="med" len="med"/>
            <a:tailEnd type="none" w="med" len="med"/>
          </a:ln>
        </p:spPr>
      </p:pic>
      <p:sp>
        <p:nvSpPr>
          <p:cNvPr id="152" name="Shape 152"/>
          <p:cNvSpPr txBox="1"/>
          <p:nvPr/>
        </p:nvSpPr>
        <p:spPr>
          <a:xfrm>
            <a:off x="7272690" y="4753375"/>
            <a:ext cx="1991400" cy="490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highlight>
                  <a:srgbClr val="DD926D"/>
                </a:highlight>
                <a:latin typeface="Oswald"/>
                <a:ea typeface="Oswald"/>
                <a:cs typeface="Oswald"/>
                <a:sym typeface="Oswald"/>
              </a:rPr>
              <a:t> Next: server farms </a:t>
            </a:r>
            <a:r>
              <a:rPr lang="en" sz="1800">
                <a:solidFill>
                  <a:srgbClr val="DD926D"/>
                </a:solidFill>
                <a:highlight>
                  <a:srgbClr val="DD926D"/>
                </a:highlight>
                <a:latin typeface="Oswald"/>
                <a:ea typeface="Oswald"/>
                <a:cs typeface="Oswald"/>
                <a:sym typeface="Oswald"/>
              </a:rPr>
              <a:t>.</a:t>
            </a:r>
            <a:r>
              <a:rPr lang="en" sz="1800">
                <a:solidFill>
                  <a:schemeClr val="dk1"/>
                </a:solidFill>
                <a:highlight>
                  <a:srgbClr val="DD926D"/>
                </a:highlight>
                <a:latin typeface="Oswald"/>
                <a:ea typeface="Oswald"/>
                <a:cs typeface="Oswald"/>
                <a:sym typeface="Oswald"/>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Server Farms &amp; Web Proxies </a:t>
            </a:r>
            <a:r>
              <a:rPr lang="en">
                <a:solidFill>
                  <a:srgbClr val="DD926D"/>
                </a:solidFill>
                <a:highlight>
                  <a:srgbClr val="DD926D"/>
                </a:highlight>
              </a:rPr>
              <a:t>.</a:t>
            </a:r>
          </a:p>
        </p:txBody>
      </p:sp>
      <p:sp>
        <p:nvSpPr>
          <p:cNvPr id="158" name="Shape 1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lnSpc>
                <a:spcPct val="90000"/>
              </a:lnSpc>
              <a:spcBef>
                <a:spcPts val="1000"/>
              </a:spcBef>
              <a:spcAft>
                <a:spcPts val="0"/>
              </a:spcAft>
              <a:buNone/>
            </a:pPr>
            <a:endParaRPr sz="2400">
              <a:solidFill>
                <a:srgbClr val="000000"/>
              </a:solidFill>
            </a:endParaRPr>
          </a:p>
          <a:p>
            <a:pPr lvl="0" algn="ctr">
              <a:lnSpc>
                <a:spcPct val="90000"/>
              </a:lnSpc>
              <a:spcBef>
                <a:spcPts val="1000"/>
              </a:spcBef>
              <a:spcAft>
                <a:spcPts val="0"/>
              </a:spcAft>
              <a:buNone/>
            </a:pPr>
            <a:r>
              <a:rPr lang="en" sz="2400" b="1"/>
              <a:t>Server Farm:</a:t>
            </a:r>
            <a:r>
              <a:rPr lang="en" sz="2400" b="1">
                <a:solidFill>
                  <a:srgbClr val="FFFFFF"/>
                </a:solidFill>
              </a:rPr>
              <a:t> </a:t>
            </a:r>
            <a:r>
              <a:rPr lang="en" sz="2400">
                <a:solidFill>
                  <a:srgbClr val="FFFFFF"/>
                </a:solidFill>
              </a:rPr>
              <a:t>A cluster of computers that acts as a single server</a:t>
            </a:r>
          </a:p>
          <a:p>
            <a:pPr lvl="0" algn="ctr" rtl="0">
              <a:lnSpc>
                <a:spcPct val="90000"/>
              </a:lnSpc>
              <a:spcBef>
                <a:spcPts val="1000"/>
              </a:spcBef>
              <a:spcAft>
                <a:spcPts val="0"/>
              </a:spcAft>
              <a:buNone/>
            </a:pPr>
            <a:endParaRPr sz="2400"/>
          </a:p>
          <a:p>
            <a:pPr lvl="0" algn="ctr">
              <a:lnSpc>
                <a:spcPct val="90000"/>
              </a:lnSpc>
              <a:spcBef>
                <a:spcPts val="1000"/>
              </a:spcBef>
              <a:spcAft>
                <a:spcPts val="0"/>
              </a:spcAft>
              <a:buNone/>
            </a:pPr>
            <a:r>
              <a:rPr lang="en" sz="2400" b="1"/>
              <a:t>Web Proxies: </a:t>
            </a:r>
            <a:r>
              <a:rPr lang="en" sz="2400">
                <a:solidFill>
                  <a:srgbClr val="FFFFFF"/>
                </a:solidFill>
              </a:rPr>
              <a:t>A large shared cache for a group of clients</a:t>
            </a:r>
          </a:p>
          <a:p>
            <a:pPr lvl="0" rt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Server Farms - DNS and Front End Spray Methods </a:t>
            </a:r>
            <a:r>
              <a:rPr lang="en">
                <a:solidFill>
                  <a:srgbClr val="DD926D"/>
                </a:solidFill>
                <a:highlight>
                  <a:srgbClr val="DD926D"/>
                </a:highlight>
              </a:rPr>
              <a:t>.</a:t>
            </a:r>
          </a:p>
        </p:txBody>
      </p:sp>
      <p:pic>
        <p:nvPicPr>
          <p:cNvPr id="164" name="Shape 164"/>
          <p:cNvPicPr preferRelativeResize="0"/>
          <p:nvPr/>
        </p:nvPicPr>
        <p:blipFill>
          <a:blip r:embed="rId3">
            <a:alphaModFix/>
          </a:blip>
          <a:stretch>
            <a:fillRect/>
          </a:stretch>
        </p:blipFill>
        <p:spPr>
          <a:xfrm>
            <a:off x="4473971" y="1235728"/>
            <a:ext cx="4358324" cy="3609549"/>
          </a:xfrm>
          <a:prstGeom prst="rect">
            <a:avLst/>
          </a:prstGeom>
          <a:noFill/>
          <a:ln w="19050" cap="flat" cmpd="sng">
            <a:solidFill>
              <a:srgbClr val="DD926D"/>
            </a:solidFill>
            <a:prstDash val="solid"/>
            <a:round/>
            <a:headEnd type="none" w="med" len="med"/>
            <a:tailEnd type="none" w="med" len="med"/>
          </a:ln>
        </p:spPr>
      </p:pic>
      <p:sp>
        <p:nvSpPr>
          <p:cNvPr id="165" name="Shape 165"/>
          <p:cNvSpPr txBox="1"/>
          <p:nvPr/>
        </p:nvSpPr>
        <p:spPr>
          <a:xfrm>
            <a:off x="389500" y="1374925"/>
            <a:ext cx="3932100" cy="3652500"/>
          </a:xfrm>
          <a:prstGeom prst="rect">
            <a:avLst/>
          </a:prstGeom>
          <a:noFill/>
          <a:ln>
            <a:noFill/>
          </a:ln>
        </p:spPr>
        <p:txBody>
          <a:bodyPr lIns="91425" tIns="45700" rIns="91425" bIns="45700" anchor="t" anchorCtr="0">
            <a:noAutofit/>
          </a:bodyPr>
          <a:lstStyle/>
          <a:p>
            <a:pPr lvl="0" rtl="0">
              <a:lnSpc>
                <a:spcPct val="100000"/>
              </a:lnSpc>
              <a:spcBef>
                <a:spcPts val="0"/>
              </a:spcBef>
              <a:spcAft>
                <a:spcPts val="1200"/>
              </a:spcAft>
              <a:buNone/>
            </a:pPr>
            <a:r>
              <a:rPr lang="en" b="1">
                <a:solidFill>
                  <a:srgbClr val="FFFFFF"/>
                </a:solidFill>
                <a:latin typeface="Average"/>
                <a:ea typeface="Average"/>
                <a:cs typeface="Average"/>
                <a:sym typeface="Average"/>
              </a:rPr>
              <a:t>Problem</a:t>
            </a:r>
            <a:r>
              <a:rPr lang="en">
                <a:solidFill>
                  <a:srgbClr val="FFFFFF"/>
                </a:solidFill>
                <a:latin typeface="Average"/>
                <a:ea typeface="Average"/>
                <a:cs typeface="Average"/>
                <a:sym typeface="Average"/>
              </a:rPr>
              <a:t>: The set of computers that make up the server farm must look like a single logical website.</a:t>
            </a:r>
          </a:p>
          <a:p>
            <a:pPr lvl="0" rtl="0">
              <a:lnSpc>
                <a:spcPct val="100000"/>
              </a:lnSpc>
              <a:spcBef>
                <a:spcPts val="0"/>
              </a:spcBef>
              <a:spcAft>
                <a:spcPts val="1200"/>
              </a:spcAft>
              <a:buNone/>
            </a:pPr>
            <a:r>
              <a:rPr lang="en" b="1">
                <a:solidFill>
                  <a:srgbClr val="FFFFFF"/>
                </a:solidFill>
                <a:latin typeface="Average"/>
                <a:ea typeface="Average"/>
                <a:cs typeface="Average"/>
                <a:sym typeface="Average"/>
              </a:rPr>
              <a:t>DNS Solution</a:t>
            </a:r>
            <a:r>
              <a:rPr lang="en">
                <a:solidFill>
                  <a:srgbClr val="FFFFFF"/>
                </a:solidFill>
                <a:latin typeface="Average"/>
                <a:ea typeface="Average"/>
                <a:cs typeface="Average"/>
                <a:sym typeface="Average"/>
              </a:rPr>
              <a:t>: Each server has a copy of the website.  When a DNS request is made for the Web URL the DNS server returns a rotating list of the IP addresses of the servers</a:t>
            </a:r>
          </a:p>
          <a:p>
            <a:pPr lvl="0" rtl="0">
              <a:lnSpc>
                <a:spcPct val="100000"/>
              </a:lnSpc>
              <a:spcBef>
                <a:spcPts val="0"/>
              </a:spcBef>
              <a:spcAft>
                <a:spcPts val="1400"/>
              </a:spcAft>
              <a:buNone/>
            </a:pPr>
            <a:r>
              <a:rPr lang="en" b="1">
                <a:solidFill>
                  <a:srgbClr val="FFFFFF"/>
                </a:solidFill>
                <a:latin typeface="Average"/>
                <a:ea typeface="Average"/>
                <a:cs typeface="Average"/>
                <a:sym typeface="Average"/>
              </a:rPr>
              <a:t>Effect</a:t>
            </a:r>
            <a:r>
              <a:rPr lang="en">
                <a:solidFill>
                  <a:srgbClr val="FFFFFF"/>
                </a:solidFill>
                <a:latin typeface="Average"/>
                <a:ea typeface="Average"/>
                <a:cs typeface="Average"/>
                <a:sym typeface="Average"/>
              </a:rPr>
              <a:t>: Different clients contact different servers to access the same Web site.</a:t>
            </a:r>
          </a:p>
          <a:p>
            <a:pPr lvl="0" rtl="0">
              <a:lnSpc>
                <a:spcPct val="100000"/>
              </a:lnSpc>
              <a:spcBef>
                <a:spcPts val="0"/>
              </a:spcBef>
              <a:spcAft>
                <a:spcPts val="1400"/>
              </a:spcAft>
              <a:buNone/>
            </a:pPr>
            <a:r>
              <a:rPr lang="en" b="1">
                <a:solidFill>
                  <a:srgbClr val="FFFFFF"/>
                </a:solidFill>
                <a:latin typeface="Average"/>
                <a:ea typeface="Average"/>
                <a:cs typeface="Average"/>
                <a:sym typeface="Average"/>
              </a:rPr>
              <a:t>Front End solution</a:t>
            </a:r>
            <a:r>
              <a:rPr lang="en">
                <a:solidFill>
                  <a:srgbClr val="FFFFFF"/>
                </a:solidFill>
                <a:latin typeface="Average"/>
                <a:ea typeface="Average"/>
                <a:cs typeface="Average"/>
                <a:sym typeface="Average"/>
              </a:rPr>
              <a:t>:  the front end sprays incoming requests over that pool of servers in the server farm</a:t>
            </a:r>
          </a:p>
          <a:p>
            <a:pPr lvl="0" rtl="0">
              <a:lnSpc>
                <a:spcPct val="90000"/>
              </a:lnSpc>
              <a:spcBef>
                <a:spcPts val="1000"/>
              </a:spcBef>
              <a:buNone/>
            </a:pPr>
            <a:r>
              <a:rPr lang="en" b="1">
                <a:solidFill>
                  <a:srgbClr val="FFFFFF"/>
                </a:solidFill>
                <a:latin typeface="Average"/>
                <a:ea typeface="Average"/>
                <a:cs typeface="Average"/>
                <a:sym typeface="Average"/>
              </a:rPr>
              <a:t>Effect</a:t>
            </a:r>
            <a:r>
              <a:rPr lang="en">
                <a:solidFill>
                  <a:srgbClr val="FFFFFF"/>
                </a:solidFill>
                <a:latin typeface="Average"/>
                <a:ea typeface="Average"/>
                <a:cs typeface="Average"/>
                <a:sym typeface="Average"/>
              </a:rPr>
              <a:t>:  Each server answers only a fraction of the requests by prior agreement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Server Farms and Load Balancing </a:t>
            </a:r>
            <a:r>
              <a:rPr lang="en">
                <a:solidFill>
                  <a:srgbClr val="DD926D"/>
                </a:solidFill>
                <a:highlight>
                  <a:srgbClr val="DD926D"/>
                </a:highlight>
              </a:rPr>
              <a:t>.</a:t>
            </a:r>
          </a:p>
        </p:txBody>
      </p:sp>
      <p:sp>
        <p:nvSpPr>
          <p:cNvPr id="171" name="Shape 171"/>
          <p:cNvSpPr txBox="1"/>
          <p:nvPr/>
        </p:nvSpPr>
        <p:spPr>
          <a:xfrm>
            <a:off x="259800" y="1337950"/>
            <a:ext cx="8624400" cy="3629400"/>
          </a:xfrm>
          <a:prstGeom prst="rect">
            <a:avLst/>
          </a:prstGeom>
          <a:noFill/>
          <a:ln>
            <a:noFill/>
          </a:ln>
        </p:spPr>
        <p:txBody>
          <a:bodyPr lIns="91425" tIns="45700" rIns="91425" bIns="45700" anchor="t" anchorCtr="0">
            <a:noAutofit/>
          </a:bodyPr>
          <a:lstStyle/>
          <a:p>
            <a:pPr marL="228600" lvl="0" indent="-165100" rtl="0">
              <a:spcBef>
                <a:spcPts val="0"/>
              </a:spcBef>
              <a:spcAft>
                <a:spcPts val="1800"/>
              </a:spcAft>
              <a:buClr>
                <a:srgbClr val="F3F3F3"/>
              </a:buClr>
              <a:buSzPct val="100000"/>
              <a:buFont typeface="Average"/>
              <a:buChar char="•"/>
            </a:pPr>
            <a:r>
              <a:rPr lang="en" sz="1800" dirty="0">
                <a:solidFill>
                  <a:srgbClr val="F3F3F3"/>
                </a:solidFill>
                <a:latin typeface="Average"/>
                <a:ea typeface="Average"/>
                <a:cs typeface="Average"/>
                <a:sym typeface="Average"/>
              </a:rPr>
              <a:t>In general designs, the front end may inspect the IP TCP and HTTP headers of packets and map them to a server.  This process is called </a:t>
            </a:r>
            <a:r>
              <a:rPr lang="en" sz="1800" b="1" dirty="0">
                <a:solidFill>
                  <a:srgbClr val="F3F3F3"/>
                </a:solidFill>
                <a:latin typeface="Average"/>
                <a:ea typeface="Average"/>
                <a:cs typeface="Average"/>
                <a:sym typeface="Average"/>
              </a:rPr>
              <a:t>Load Balancing </a:t>
            </a:r>
            <a:r>
              <a:rPr lang="en" sz="1800" dirty="0">
                <a:solidFill>
                  <a:srgbClr val="F3F3F3"/>
                </a:solidFill>
                <a:latin typeface="Average"/>
                <a:ea typeface="Average"/>
                <a:cs typeface="Average"/>
                <a:sym typeface="Average"/>
              </a:rPr>
              <a:t>and its goal is to balance the workload across servers.</a:t>
            </a:r>
          </a:p>
          <a:p>
            <a:pPr marL="228600" lvl="0" indent="-165100" rtl="0">
              <a:spcBef>
                <a:spcPts val="0"/>
              </a:spcBef>
              <a:spcAft>
                <a:spcPts val="1800"/>
              </a:spcAft>
              <a:buClr>
                <a:srgbClr val="F3F3F3"/>
              </a:buClr>
              <a:buSzPct val="100000"/>
              <a:buFont typeface="Average"/>
              <a:buChar char="•"/>
            </a:pPr>
            <a:endParaRPr lang="en" sz="1800" dirty="0">
              <a:solidFill>
                <a:srgbClr val="F3F3F3"/>
              </a:solidFill>
              <a:latin typeface="Average"/>
              <a:ea typeface="Average"/>
              <a:cs typeface="Average"/>
              <a:sym typeface="Average"/>
            </a:endParaRPr>
          </a:p>
          <a:p>
            <a:pPr marL="228600" lvl="0" indent="-165100" rtl="0">
              <a:spcBef>
                <a:spcPts val="1000"/>
              </a:spcBef>
              <a:buClr>
                <a:srgbClr val="F3F3F3"/>
              </a:buClr>
              <a:buSzPct val="100000"/>
              <a:buFont typeface="Average"/>
              <a:buChar char="•"/>
            </a:pPr>
            <a:r>
              <a:rPr lang="en" sz="1800" dirty="0">
                <a:solidFill>
                  <a:srgbClr val="F3F3F3"/>
                </a:solidFill>
                <a:latin typeface="Average"/>
                <a:ea typeface="Average"/>
                <a:cs typeface="Average"/>
                <a:sym typeface="Average"/>
              </a:rPr>
              <a:t>Why does the front end inspect these headers? One </a:t>
            </a:r>
            <a:r>
              <a:rPr lang="en" sz="1800" b="1" dirty="0">
                <a:solidFill>
                  <a:srgbClr val="F3F3F3"/>
                </a:solidFill>
                <a:latin typeface="Average"/>
                <a:ea typeface="Average"/>
                <a:cs typeface="Average"/>
                <a:sym typeface="Average"/>
              </a:rPr>
              <a:t>IP</a:t>
            </a:r>
            <a:r>
              <a:rPr lang="en" sz="1800" dirty="0">
                <a:solidFill>
                  <a:srgbClr val="F3F3F3"/>
                </a:solidFill>
                <a:latin typeface="Average"/>
                <a:ea typeface="Average"/>
                <a:cs typeface="Average"/>
                <a:sym typeface="Average"/>
              </a:rPr>
              <a:t> address may represent an entire company and make many requests.  By looking at the </a:t>
            </a:r>
            <a:r>
              <a:rPr lang="en" sz="1800" b="1" dirty="0">
                <a:solidFill>
                  <a:srgbClr val="F3F3F3"/>
                </a:solidFill>
                <a:latin typeface="Average"/>
                <a:ea typeface="Average"/>
                <a:cs typeface="Average"/>
                <a:sym typeface="Average"/>
              </a:rPr>
              <a:t>TCP</a:t>
            </a:r>
            <a:r>
              <a:rPr lang="en" sz="1800" dirty="0">
                <a:solidFill>
                  <a:srgbClr val="F3F3F3"/>
                </a:solidFill>
                <a:latin typeface="Average"/>
                <a:ea typeface="Average"/>
                <a:cs typeface="Average"/>
                <a:sym typeface="Average"/>
              </a:rPr>
              <a:t> or higher layer information, these requests can be mapped to different servers.  </a:t>
            </a:r>
            <a:r>
              <a:rPr lang="en" sz="1800" b="1" dirty="0">
                <a:solidFill>
                  <a:srgbClr val="F3F3F3"/>
                </a:solidFill>
                <a:latin typeface="Average"/>
                <a:ea typeface="Average"/>
                <a:cs typeface="Average"/>
                <a:sym typeface="Average"/>
              </a:rPr>
              <a:t>HTTP</a:t>
            </a:r>
            <a:r>
              <a:rPr lang="en" sz="1800" dirty="0">
                <a:solidFill>
                  <a:srgbClr val="F3F3F3"/>
                </a:solidFill>
                <a:latin typeface="Average"/>
                <a:ea typeface="Average"/>
                <a:cs typeface="Average"/>
                <a:sym typeface="Average"/>
              </a:rPr>
              <a:t> is used when a Web interaction accesses and updates a database, such as when a customer looks up her most recent purchase.  It is useful to direct subsequent requests to the same server, because that server already has the cache information about the user.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Web Proxies - The Basics </a:t>
            </a:r>
            <a:r>
              <a:rPr lang="en">
                <a:solidFill>
                  <a:srgbClr val="DD926D"/>
                </a:solidFill>
                <a:highlight>
                  <a:srgbClr val="DD926D"/>
                </a:highlight>
              </a:rPr>
              <a:t>.</a:t>
            </a:r>
          </a:p>
        </p:txBody>
      </p:sp>
      <p:pic>
        <p:nvPicPr>
          <p:cNvPr id="177" name="Shape 177"/>
          <p:cNvPicPr preferRelativeResize="0"/>
          <p:nvPr/>
        </p:nvPicPr>
        <p:blipFill rotWithShape="1">
          <a:blip r:embed="rId3">
            <a:alphaModFix/>
          </a:blip>
          <a:srcRect t="258" b="248"/>
          <a:stretch/>
        </p:blipFill>
        <p:spPr>
          <a:xfrm>
            <a:off x="4733245" y="1534650"/>
            <a:ext cx="3920400" cy="3095400"/>
          </a:xfrm>
          <a:prstGeom prst="rect">
            <a:avLst/>
          </a:prstGeom>
          <a:noFill/>
          <a:ln w="19050" cap="flat" cmpd="sng">
            <a:solidFill>
              <a:srgbClr val="DD926D"/>
            </a:solidFill>
            <a:prstDash val="solid"/>
            <a:round/>
            <a:headEnd type="none" w="med" len="med"/>
            <a:tailEnd type="none" w="med" len="med"/>
          </a:ln>
        </p:spPr>
      </p:pic>
      <p:sp>
        <p:nvSpPr>
          <p:cNvPr id="178" name="Shape 178"/>
          <p:cNvSpPr txBox="1"/>
          <p:nvPr/>
        </p:nvSpPr>
        <p:spPr>
          <a:xfrm>
            <a:off x="589625" y="1116750"/>
            <a:ext cx="4093500" cy="4026600"/>
          </a:xfrm>
          <a:prstGeom prst="rect">
            <a:avLst/>
          </a:prstGeom>
          <a:noFill/>
          <a:ln>
            <a:noFill/>
          </a:ln>
        </p:spPr>
        <p:txBody>
          <a:bodyPr lIns="91425" tIns="45700" rIns="91425" bIns="45700" anchor="t" anchorCtr="0">
            <a:noAutofit/>
          </a:bodyPr>
          <a:lstStyle/>
          <a:p>
            <a:pPr lvl="0" rtl="0">
              <a:lnSpc>
                <a:spcPct val="80000"/>
              </a:lnSpc>
              <a:spcBef>
                <a:spcPts val="1000"/>
              </a:spcBef>
              <a:buNone/>
            </a:pPr>
            <a:r>
              <a:rPr lang="en" sz="1800" b="1">
                <a:solidFill>
                  <a:srgbClr val="F3F3F3"/>
                </a:solidFill>
                <a:latin typeface="Calibri"/>
                <a:ea typeface="Calibri"/>
                <a:cs typeface="Calibri"/>
                <a:sym typeface="Calibri"/>
              </a:rPr>
              <a:t>Problem</a:t>
            </a:r>
            <a:r>
              <a:rPr lang="en" sz="1800">
                <a:solidFill>
                  <a:srgbClr val="F3F3F3"/>
                </a:solidFill>
                <a:latin typeface="Calibri"/>
                <a:ea typeface="Calibri"/>
                <a:cs typeface="Calibri"/>
                <a:sym typeface="Calibri"/>
              </a:rPr>
              <a:t>: </a:t>
            </a:r>
            <a:r>
              <a:rPr lang="en" sz="1600">
                <a:solidFill>
                  <a:srgbClr val="F3F3F3"/>
                </a:solidFill>
                <a:latin typeface="Calibri"/>
                <a:ea typeface="Calibri"/>
                <a:cs typeface="Calibri"/>
                <a:sym typeface="Calibri"/>
              </a:rPr>
              <a:t> Loading web sites from various servers takes time.</a:t>
            </a:r>
          </a:p>
          <a:p>
            <a:pPr lvl="0" rtl="0">
              <a:lnSpc>
                <a:spcPct val="80000"/>
              </a:lnSpc>
              <a:spcBef>
                <a:spcPts val="1000"/>
              </a:spcBef>
              <a:buNone/>
            </a:pPr>
            <a:r>
              <a:rPr lang="en" sz="1800" b="1">
                <a:solidFill>
                  <a:srgbClr val="F3F3F3"/>
                </a:solidFill>
                <a:latin typeface="Calibri"/>
                <a:ea typeface="Calibri"/>
                <a:cs typeface="Calibri"/>
                <a:sym typeface="Calibri"/>
              </a:rPr>
              <a:t>Solution</a:t>
            </a:r>
            <a:r>
              <a:rPr lang="en" sz="1800">
                <a:solidFill>
                  <a:srgbClr val="F3F3F3"/>
                </a:solidFill>
                <a:latin typeface="Calibri"/>
                <a:ea typeface="Calibri"/>
                <a:cs typeface="Calibri"/>
                <a:sym typeface="Calibri"/>
              </a:rPr>
              <a:t>: </a:t>
            </a:r>
            <a:r>
              <a:rPr lang="en" sz="1600">
                <a:solidFill>
                  <a:srgbClr val="F3F3F3"/>
                </a:solidFill>
                <a:latin typeface="Calibri"/>
                <a:ea typeface="Calibri"/>
                <a:cs typeface="Calibri"/>
                <a:sym typeface="Calibri"/>
              </a:rPr>
              <a:t> cache responses and reuse them to answer future requests.</a:t>
            </a:r>
          </a:p>
          <a:p>
            <a:pPr lvl="0" rtl="0">
              <a:lnSpc>
                <a:spcPct val="80000"/>
              </a:lnSpc>
              <a:spcBef>
                <a:spcPts val="1000"/>
              </a:spcBef>
              <a:buNone/>
            </a:pPr>
            <a:r>
              <a:rPr lang="en" sz="1800" b="1">
                <a:solidFill>
                  <a:srgbClr val="F3F3F3"/>
                </a:solidFill>
                <a:latin typeface="Calibri"/>
                <a:ea typeface="Calibri"/>
                <a:cs typeface="Calibri"/>
                <a:sym typeface="Calibri"/>
              </a:rPr>
              <a:t>Effect</a:t>
            </a:r>
            <a:r>
              <a:rPr lang="en" sz="1800">
                <a:solidFill>
                  <a:srgbClr val="F3F3F3"/>
                </a:solidFill>
                <a:latin typeface="Calibri"/>
                <a:ea typeface="Calibri"/>
                <a:cs typeface="Calibri"/>
                <a:sym typeface="Calibri"/>
              </a:rPr>
              <a:t>: </a:t>
            </a:r>
            <a:r>
              <a:rPr lang="en" sz="1600">
                <a:solidFill>
                  <a:srgbClr val="F3F3F3"/>
                </a:solidFill>
                <a:latin typeface="Calibri"/>
                <a:ea typeface="Calibri"/>
                <a:cs typeface="Calibri"/>
                <a:sym typeface="Calibri"/>
              </a:rPr>
              <a:t>Caching Improves performance by shortening the response time and reducing the network load.</a:t>
            </a:r>
          </a:p>
          <a:p>
            <a:pPr lvl="0" rtl="0">
              <a:lnSpc>
                <a:spcPct val="80000"/>
              </a:lnSpc>
              <a:spcBef>
                <a:spcPts val="1000"/>
              </a:spcBef>
              <a:buNone/>
            </a:pPr>
            <a:r>
              <a:rPr lang="en" sz="1800" b="1">
                <a:solidFill>
                  <a:srgbClr val="F3F3F3"/>
                </a:solidFill>
                <a:latin typeface="Calibri"/>
                <a:ea typeface="Calibri"/>
                <a:cs typeface="Calibri"/>
                <a:sym typeface="Calibri"/>
              </a:rPr>
              <a:t>Next Step</a:t>
            </a:r>
            <a:r>
              <a:rPr lang="en" sz="1800">
                <a:solidFill>
                  <a:srgbClr val="F3F3F3"/>
                </a:solidFill>
                <a:latin typeface="Calibri"/>
                <a:ea typeface="Calibri"/>
                <a:cs typeface="Calibri"/>
                <a:sym typeface="Calibri"/>
              </a:rPr>
              <a:t>: </a:t>
            </a:r>
            <a:r>
              <a:rPr lang="en" sz="1600">
                <a:solidFill>
                  <a:srgbClr val="F3F3F3"/>
                </a:solidFill>
                <a:latin typeface="Calibri"/>
                <a:ea typeface="Calibri"/>
                <a:cs typeface="Calibri"/>
                <a:sym typeface="Calibri"/>
              </a:rPr>
              <a:t>A </a:t>
            </a:r>
            <a:r>
              <a:rPr lang="en" sz="1600" b="1">
                <a:solidFill>
                  <a:srgbClr val="F3F3F3"/>
                </a:solidFill>
                <a:latin typeface="Calibri"/>
                <a:ea typeface="Calibri"/>
                <a:cs typeface="Calibri"/>
                <a:sym typeface="Calibri"/>
              </a:rPr>
              <a:t>Web Proxy </a:t>
            </a:r>
            <a:r>
              <a:rPr lang="en" sz="1600">
                <a:solidFill>
                  <a:srgbClr val="F3F3F3"/>
                </a:solidFill>
                <a:latin typeface="Calibri"/>
                <a:ea typeface="Calibri"/>
                <a:cs typeface="Calibri"/>
                <a:sym typeface="Calibri"/>
              </a:rPr>
              <a:t>is used to share cache among multiple users.  The cache in one computer can be accessed and used by another computer.  Combining caches lessens the load on single machines and expands the amount of cached information for all.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Web Proxies - Setup, Limitations, and Benefits </a:t>
            </a:r>
            <a:r>
              <a:rPr lang="en">
                <a:solidFill>
                  <a:srgbClr val="DD926D"/>
                </a:solidFill>
                <a:highlight>
                  <a:srgbClr val="DD926D"/>
                </a:highlight>
              </a:rPr>
              <a:t>.</a:t>
            </a:r>
          </a:p>
        </p:txBody>
      </p:sp>
      <p:sp>
        <p:nvSpPr>
          <p:cNvPr id="184" name="Shape 184"/>
          <p:cNvSpPr txBox="1"/>
          <p:nvPr/>
        </p:nvSpPr>
        <p:spPr>
          <a:xfrm>
            <a:off x="97700" y="1215225"/>
            <a:ext cx="8908500" cy="3271800"/>
          </a:xfrm>
          <a:prstGeom prst="rect">
            <a:avLst/>
          </a:prstGeom>
          <a:noFill/>
          <a:ln>
            <a:noFill/>
          </a:ln>
        </p:spPr>
        <p:txBody>
          <a:bodyPr lIns="91425" tIns="45700" rIns="91425" bIns="45700" anchor="t" anchorCtr="0">
            <a:noAutofit/>
          </a:bodyPr>
          <a:lstStyle/>
          <a:p>
            <a:pPr marL="228600" lvl="0" indent="-165100" rtl="0">
              <a:lnSpc>
                <a:spcPct val="80000"/>
              </a:lnSpc>
              <a:spcBef>
                <a:spcPts val="0"/>
              </a:spcBef>
              <a:buClr>
                <a:srgbClr val="F3F3F3"/>
              </a:buClr>
              <a:buSzPct val="100000"/>
              <a:buChar char="•"/>
            </a:pPr>
            <a:r>
              <a:rPr lang="en" sz="1800" b="1">
                <a:solidFill>
                  <a:srgbClr val="F3F3F3"/>
                </a:solidFill>
                <a:latin typeface="Calibri"/>
                <a:ea typeface="Calibri"/>
                <a:cs typeface="Calibri"/>
                <a:sym typeface="Calibri"/>
              </a:rPr>
              <a:t>Setup: </a:t>
            </a:r>
            <a:r>
              <a:rPr lang="en" sz="1800">
                <a:solidFill>
                  <a:srgbClr val="F3F3F3"/>
                </a:solidFill>
                <a:latin typeface="Calibri"/>
                <a:ea typeface="Calibri"/>
                <a:cs typeface="Calibri"/>
                <a:sym typeface="Calibri"/>
              </a:rPr>
              <a:t>Each browser is configured to make page requests to the proxy instead of the pages real server.  If the proxy has the page it returns it, if it does not it fetches the page from the server and caches it for future use.</a:t>
            </a:r>
          </a:p>
          <a:p>
            <a:pPr lvl="0" rtl="0">
              <a:lnSpc>
                <a:spcPct val="80000"/>
              </a:lnSpc>
              <a:spcBef>
                <a:spcPts val="0"/>
              </a:spcBef>
              <a:buNone/>
            </a:pPr>
            <a:endParaRPr sz="1800">
              <a:solidFill>
                <a:srgbClr val="F3F3F3"/>
              </a:solidFill>
              <a:latin typeface="Calibri"/>
              <a:ea typeface="Calibri"/>
              <a:cs typeface="Calibri"/>
              <a:sym typeface="Calibri"/>
            </a:endParaRPr>
          </a:p>
          <a:p>
            <a:pPr marL="228600" lvl="0" indent="-165100" rtl="0">
              <a:lnSpc>
                <a:spcPct val="80000"/>
              </a:lnSpc>
              <a:spcBef>
                <a:spcPts val="1000"/>
              </a:spcBef>
              <a:buClr>
                <a:srgbClr val="F3F3F3"/>
              </a:buClr>
              <a:buSzPct val="100000"/>
              <a:buChar char="•"/>
            </a:pPr>
            <a:r>
              <a:rPr lang="en" sz="1800" b="1">
                <a:solidFill>
                  <a:srgbClr val="F3F3F3"/>
                </a:solidFill>
                <a:latin typeface="Calibri"/>
                <a:ea typeface="Calibri"/>
                <a:cs typeface="Calibri"/>
                <a:sym typeface="Calibri"/>
              </a:rPr>
              <a:t>Limitations:  </a:t>
            </a:r>
            <a:r>
              <a:rPr lang="en" sz="1800">
                <a:solidFill>
                  <a:srgbClr val="F3F3F3"/>
                </a:solidFill>
                <a:latin typeface="Calibri"/>
                <a:ea typeface="Calibri"/>
                <a:cs typeface="Calibri"/>
                <a:sym typeface="Calibri"/>
              </a:rPr>
              <a:t>Shared caching is beneficial until the number of users reaches the size of a small company (100 people).  Too many unpopular requests and one time visits cannot be cached due to lack of storage space.</a:t>
            </a:r>
          </a:p>
          <a:p>
            <a:pPr lvl="0" rtl="0">
              <a:lnSpc>
                <a:spcPct val="80000"/>
              </a:lnSpc>
              <a:spcBef>
                <a:spcPts val="1000"/>
              </a:spcBef>
              <a:buNone/>
            </a:pPr>
            <a:endParaRPr sz="1800">
              <a:solidFill>
                <a:srgbClr val="F3F3F3"/>
              </a:solidFill>
              <a:latin typeface="Calibri"/>
              <a:ea typeface="Calibri"/>
              <a:cs typeface="Calibri"/>
              <a:sym typeface="Calibri"/>
            </a:endParaRPr>
          </a:p>
          <a:p>
            <a:pPr marL="228600" lvl="0" indent="-165100" rtl="0">
              <a:lnSpc>
                <a:spcPct val="80000"/>
              </a:lnSpc>
              <a:spcBef>
                <a:spcPts val="1000"/>
              </a:spcBef>
              <a:buClr>
                <a:srgbClr val="F3F3F3"/>
              </a:buClr>
              <a:buSzPct val="100000"/>
              <a:buChar char="•"/>
            </a:pPr>
            <a:r>
              <a:rPr lang="en" sz="1800" b="1">
                <a:solidFill>
                  <a:srgbClr val="F3F3F3"/>
                </a:solidFill>
                <a:latin typeface="Calibri"/>
                <a:ea typeface="Calibri"/>
                <a:cs typeface="Calibri"/>
                <a:sym typeface="Calibri"/>
              </a:rPr>
              <a:t>Benefits:  Filtering content </a:t>
            </a:r>
            <a:r>
              <a:rPr lang="en" sz="1800">
                <a:solidFill>
                  <a:srgbClr val="F3F3F3"/>
                </a:solidFill>
                <a:latin typeface="Calibri"/>
                <a:ea typeface="Calibri"/>
                <a:cs typeface="Calibri"/>
                <a:sym typeface="Calibri"/>
              </a:rPr>
              <a:t>- the administrator may configure the proxy to blacklist sites or filter requests.  </a:t>
            </a:r>
            <a:r>
              <a:rPr lang="en" sz="1800" b="1">
                <a:solidFill>
                  <a:srgbClr val="F3F3F3"/>
                </a:solidFill>
                <a:latin typeface="Calibri"/>
                <a:ea typeface="Calibri"/>
                <a:cs typeface="Calibri"/>
                <a:sym typeface="Calibri"/>
              </a:rPr>
              <a:t>Anonymity</a:t>
            </a:r>
            <a:r>
              <a:rPr lang="en" sz="1800">
                <a:solidFill>
                  <a:srgbClr val="F3F3F3"/>
                </a:solidFill>
                <a:latin typeface="Calibri"/>
                <a:ea typeface="Calibri"/>
                <a:cs typeface="Calibri"/>
                <a:sym typeface="Calibri"/>
              </a:rPr>
              <a:t> – the proxy can shield the identity of the user from the server.</a:t>
            </a:r>
          </a:p>
          <a:p>
            <a:pPr lvl="0" rtl="0">
              <a:spcBef>
                <a:spcPts val="0"/>
              </a:spcBef>
              <a:buNone/>
            </a:pPr>
            <a:endParaRPr sz="1800">
              <a:solidFill>
                <a:srgbClr val="F3F3F3"/>
              </a:solidFill>
              <a:latin typeface="Calibri"/>
              <a:ea typeface="Calibri"/>
              <a:cs typeface="Calibri"/>
              <a:sym typeface="Calibri"/>
            </a:endParaRPr>
          </a:p>
          <a:p>
            <a:pPr marL="228600" lvl="0" indent="-50800" rtl="0">
              <a:lnSpc>
                <a:spcPct val="80000"/>
              </a:lnSpc>
              <a:spcBef>
                <a:spcPts val="1000"/>
              </a:spcBef>
              <a:buNone/>
            </a:pPr>
            <a:endParaRPr sz="1800">
              <a:solidFill>
                <a:srgbClr val="F3F3F3"/>
              </a:solidFill>
              <a:latin typeface="Calibri"/>
              <a:ea typeface="Calibri"/>
              <a:cs typeface="Calibri"/>
              <a:sym typeface="Calibri"/>
            </a:endParaRPr>
          </a:p>
        </p:txBody>
      </p:sp>
      <p:sp>
        <p:nvSpPr>
          <p:cNvPr id="185" name="Shape 185"/>
          <p:cNvSpPr txBox="1"/>
          <p:nvPr/>
        </p:nvSpPr>
        <p:spPr>
          <a:xfrm>
            <a:off x="8019300" y="4760725"/>
            <a:ext cx="1200900" cy="460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highlight>
                  <a:srgbClr val="DD926D"/>
                </a:highlight>
                <a:latin typeface="Oswald"/>
                <a:ea typeface="Oswald"/>
                <a:cs typeface="Oswald"/>
                <a:sym typeface="Oswald"/>
              </a:rPr>
              <a:t> Next: CDN </a:t>
            </a:r>
            <a:r>
              <a:rPr lang="en" sz="1800">
                <a:solidFill>
                  <a:srgbClr val="DD926D"/>
                </a:solidFill>
                <a:highlight>
                  <a:srgbClr val="DD926D"/>
                </a:highlight>
                <a:latin typeface="Oswald"/>
                <a:ea typeface="Oswald"/>
                <a:cs typeface="Oswald"/>
                <a:sym typeface="Oswald"/>
              </a:rPr>
              <a:t>.</a:t>
            </a:r>
            <a:r>
              <a:rPr lang="en" sz="1800">
                <a:solidFill>
                  <a:schemeClr val="dk1"/>
                </a:solidFill>
                <a:highlight>
                  <a:srgbClr val="DD926D"/>
                </a:highlight>
                <a:latin typeface="Oswald"/>
                <a:ea typeface="Oswald"/>
                <a:cs typeface="Oswald"/>
                <a:sym typeface="Oswa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Digital Audio &amp; Video Streaming </a:t>
            </a:r>
            <a:r>
              <a:rPr lang="en">
                <a:solidFill>
                  <a:srgbClr val="DD926D"/>
                </a:solidFill>
                <a:highlight>
                  <a:srgbClr val="DD926D"/>
                </a:highlight>
              </a:rPr>
              <a:t>.</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100000"/>
              </a:lnSpc>
              <a:spcBef>
                <a:spcPts val="800"/>
              </a:spcBef>
              <a:spcAft>
                <a:spcPts val="0"/>
              </a:spcAft>
            </a:pPr>
            <a:r>
              <a:rPr lang="en"/>
              <a:t>Real time streaming becomes possible around 2000</a:t>
            </a:r>
          </a:p>
          <a:p>
            <a:pPr marL="457200" lvl="0" indent="-228600" rtl="0">
              <a:lnSpc>
                <a:spcPct val="100000"/>
              </a:lnSpc>
              <a:spcBef>
                <a:spcPts val="800"/>
              </a:spcBef>
              <a:spcAft>
                <a:spcPts val="0"/>
              </a:spcAft>
            </a:pPr>
            <a:r>
              <a:rPr lang="en"/>
              <a:t>Two things happened to enable growth</a:t>
            </a:r>
          </a:p>
          <a:p>
            <a:pPr marL="1371600" lvl="1" indent="-228600" rtl="0">
              <a:lnSpc>
                <a:spcPct val="100000"/>
              </a:lnSpc>
              <a:spcBef>
                <a:spcPts val="800"/>
              </a:spcBef>
              <a:spcAft>
                <a:spcPts val="0"/>
              </a:spcAft>
            </a:pPr>
            <a:r>
              <a:rPr lang="en"/>
              <a:t>More powerful computers</a:t>
            </a:r>
          </a:p>
          <a:p>
            <a:pPr marL="1371600" lvl="1" indent="-228600" rtl="0">
              <a:lnSpc>
                <a:spcPct val="100000"/>
              </a:lnSpc>
              <a:spcBef>
                <a:spcPts val="800"/>
              </a:spcBef>
              <a:spcAft>
                <a:spcPts val="0"/>
              </a:spcAft>
            </a:pPr>
            <a:r>
              <a:rPr lang="en"/>
              <a:t>Higher bandwidth</a:t>
            </a:r>
          </a:p>
          <a:p>
            <a:pPr marL="457200" lvl="0" indent="-228600" rtl="0">
              <a:lnSpc>
                <a:spcPct val="100000"/>
              </a:lnSpc>
              <a:spcBef>
                <a:spcPts val="800"/>
              </a:spcBef>
              <a:spcAft>
                <a:spcPts val="0"/>
              </a:spcAft>
            </a:pPr>
            <a:r>
              <a:rPr lang="en"/>
              <a:t>Network delay must be small</a:t>
            </a:r>
          </a:p>
          <a:p>
            <a:pPr marL="457200" lvl="0" indent="-228600" rtl="0">
              <a:lnSpc>
                <a:spcPct val="100000"/>
              </a:lnSpc>
              <a:spcBef>
                <a:spcPts val="800"/>
              </a:spcBef>
              <a:spcAft>
                <a:spcPts val="0"/>
              </a:spcAft>
            </a:pPr>
            <a:r>
              <a:rPr lang="en"/>
              <a:t>More importantly, minimize </a:t>
            </a:r>
            <a:r>
              <a:rPr lang="en" b="1"/>
              <a:t>jitter </a:t>
            </a:r>
            <a:r>
              <a:rPr lang="en"/>
              <a:t>(variation in delay)</a:t>
            </a:r>
          </a:p>
          <a:p>
            <a:pPr marL="457200" lvl="0" indent="-228600" rtl="0">
              <a:lnSpc>
                <a:spcPct val="100000"/>
              </a:lnSpc>
              <a:spcBef>
                <a:spcPts val="800"/>
              </a:spcBef>
              <a:spcAft>
                <a:spcPts val="0"/>
              </a:spcAft>
            </a:pPr>
            <a:r>
              <a:rPr lang="en"/>
              <a:t>Compression is necessary</a:t>
            </a:r>
          </a:p>
          <a:p>
            <a:pPr marL="1371600" lvl="1" indent="-228600" rtl="0">
              <a:lnSpc>
                <a:spcPct val="100000"/>
              </a:lnSpc>
              <a:spcBef>
                <a:spcPts val="800"/>
              </a:spcBef>
              <a:spcAft>
                <a:spcPts val="0"/>
              </a:spcAft>
            </a:pPr>
            <a:r>
              <a:rPr lang="en"/>
              <a:t>Without it, video is much too large to stream</a:t>
            </a:r>
          </a:p>
          <a:p>
            <a:pPr marL="457200" lvl="0" indent="-228600" rtl="0">
              <a:lnSpc>
                <a:spcPct val="100000"/>
              </a:lnSpc>
              <a:spcBef>
                <a:spcPts val="800"/>
              </a:spcBef>
              <a:spcAft>
                <a:spcPts val="0"/>
              </a:spcAft>
            </a:pPr>
            <a:r>
              <a:rPr lang="en"/>
              <a:t>Encoding can be expensive, decoding must be cheap</a:t>
            </a:r>
          </a:p>
          <a:p>
            <a:pPr marL="457200" lvl="0" indent="0" rtl="0">
              <a:lnSpc>
                <a:spcPct val="100000"/>
              </a:lnSpc>
              <a:spcBef>
                <a:spcPts val="800"/>
              </a:spcBef>
              <a:spcAft>
                <a:spcPts val="0"/>
              </a:spcAft>
              <a:buNone/>
            </a:pPr>
            <a:endParaRPr/>
          </a:p>
          <a:p>
            <a:pPr marL="0" lvl="0" indent="0" rtl="0">
              <a:lnSpc>
                <a:spcPct val="100000"/>
              </a:lnSpc>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Content Delivery Networks </a:t>
            </a:r>
            <a:r>
              <a:rPr lang="en">
                <a:solidFill>
                  <a:srgbClr val="DD926D"/>
                </a:solidFill>
                <a:highlight>
                  <a:srgbClr val="DD926D"/>
                </a:highlight>
              </a:rPr>
              <a:t>.</a:t>
            </a:r>
          </a:p>
        </p:txBody>
      </p:sp>
      <p:sp>
        <p:nvSpPr>
          <p:cNvPr id="191" name="Shape 191"/>
          <p:cNvSpPr txBox="1">
            <a:spLocks noGrp="1"/>
          </p:cNvSpPr>
          <p:nvPr>
            <p:ph type="body" idx="1"/>
          </p:nvPr>
        </p:nvSpPr>
        <p:spPr>
          <a:xfrm>
            <a:off x="311700" y="1152475"/>
            <a:ext cx="8520600" cy="3796500"/>
          </a:xfrm>
          <a:prstGeom prst="rect">
            <a:avLst/>
          </a:prstGeom>
        </p:spPr>
        <p:txBody>
          <a:bodyPr lIns="91425" tIns="91425" rIns="91425" bIns="91425" anchor="t" anchorCtr="0">
            <a:noAutofit/>
          </a:bodyPr>
          <a:lstStyle/>
          <a:p>
            <a:pPr lvl="0">
              <a:spcBef>
                <a:spcPts val="0"/>
              </a:spcBef>
              <a:buNone/>
            </a:pPr>
            <a:r>
              <a:rPr lang="en" dirty="0"/>
              <a:t>When Server Farms and web proxies aren’t sufficient.</a:t>
            </a:r>
          </a:p>
          <a:p>
            <a:pPr lvl="0">
              <a:spcBef>
                <a:spcPts val="0"/>
              </a:spcBef>
              <a:buNone/>
            </a:pPr>
            <a:r>
              <a:rPr lang="en" dirty="0"/>
              <a:t>Creates a tree structure.</a:t>
            </a:r>
            <a:br>
              <a:rPr lang="en" dirty="0"/>
            </a:br>
            <a:r>
              <a:rPr lang="en" dirty="0"/>
              <a:t>	</a:t>
            </a:r>
            <a:r>
              <a:rPr lang="en" sz="1600" dirty="0"/>
              <a:t>Reduces load and latency</a:t>
            </a:r>
          </a:p>
          <a:p>
            <a:pPr lvl="0">
              <a:spcBef>
                <a:spcPts val="0"/>
              </a:spcBef>
              <a:buNone/>
            </a:pPr>
            <a:r>
              <a:rPr lang="en" dirty="0"/>
              <a:t>Reaching the closest node, 3 methods</a:t>
            </a:r>
            <a:br>
              <a:rPr lang="en" dirty="0"/>
            </a:br>
            <a:r>
              <a:rPr lang="en" dirty="0"/>
              <a:t>	</a:t>
            </a:r>
            <a:r>
              <a:rPr lang="en" sz="1600" dirty="0"/>
              <a:t>Web Proxies </a:t>
            </a:r>
            <a:br>
              <a:rPr lang="en" sz="1600" dirty="0"/>
            </a:br>
            <a:r>
              <a:rPr lang="en" sz="1600" dirty="0"/>
              <a:t>	Mirroring</a:t>
            </a:r>
            <a:br>
              <a:rPr lang="en" sz="1600" dirty="0"/>
            </a:br>
            <a:r>
              <a:rPr lang="en" sz="1600" dirty="0"/>
              <a:t>	DNS redirection</a:t>
            </a:r>
            <a:br>
              <a:rPr lang="en" sz="1600" dirty="0"/>
            </a:br>
            <a:r>
              <a:rPr lang="en" sz="1600" dirty="0"/>
              <a:t>	Name server redirects to node</a:t>
            </a:r>
          </a:p>
          <a:p>
            <a:pPr lvl="0">
              <a:spcBef>
                <a:spcPts val="0"/>
              </a:spcBef>
              <a:buNone/>
            </a:pPr>
            <a:endParaRPr dirty="0"/>
          </a:p>
          <a:p>
            <a:pPr lvl="0" rtl="0">
              <a:spcBef>
                <a:spcPts val="0"/>
              </a:spcBef>
              <a:buNone/>
            </a:pPr>
            <a:endParaRPr dirty="0"/>
          </a:p>
        </p:txBody>
      </p:sp>
      <p:pic>
        <p:nvPicPr>
          <p:cNvPr id="192" name="Shape 192"/>
          <p:cNvPicPr preferRelativeResize="0"/>
          <p:nvPr/>
        </p:nvPicPr>
        <p:blipFill>
          <a:blip r:embed="rId3">
            <a:alphaModFix/>
          </a:blip>
          <a:stretch>
            <a:fillRect/>
          </a:stretch>
        </p:blipFill>
        <p:spPr>
          <a:xfrm>
            <a:off x="4222000" y="2032625"/>
            <a:ext cx="4766850" cy="2979275"/>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Content Delivery Networks - Redirection and Providers </a:t>
            </a:r>
            <a:r>
              <a:rPr lang="en">
                <a:solidFill>
                  <a:srgbClr val="DD926D"/>
                </a:solidFill>
                <a:highlight>
                  <a:srgbClr val="DD926D"/>
                </a:highlight>
              </a:rPr>
              <a:t>.</a:t>
            </a:r>
          </a:p>
        </p:txBody>
      </p:sp>
      <p:sp>
        <p:nvSpPr>
          <p:cNvPr id="198" name="Shape 1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DNS redirection uses two factors</a:t>
            </a:r>
            <a:br>
              <a:rPr lang="en"/>
            </a:br>
            <a:r>
              <a:rPr lang="en"/>
              <a:t>	</a:t>
            </a:r>
            <a:r>
              <a:rPr lang="en" sz="1600"/>
              <a:t>- Geographical Distance</a:t>
            </a:r>
            <a:br>
              <a:rPr lang="en" sz="1600"/>
            </a:br>
            <a:r>
              <a:rPr lang="en" sz="1600"/>
              <a:t>	- Capacity/Use</a:t>
            </a:r>
          </a:p>
          <a:p>
            <a:pPr lvl="0">
              <a:spcBef>
                <a:spcPts val="0"/>
              </a:spcBef>
              <a:buNone/>
            </a:pPr>
            <a:r>
              <a:rPr lang="en"/>
              <a:t>Benefits the ISP - Less upstream bandwidth</a:t>
            </a:r>
          </a:p>
          <a:p>
            <a:pPr lvl="0" rtl="0">
              <a:spcBef>
                <a:spcPts val="0"/>
              </a:spcBef>
              <a:buNone/>
            </a:pPr>
            <a:r>
              <a:rPr lang="en" u="sng"/>
              <a:t>Providers</a:t>
            </a:r>
            <a:br>
              <a:rPr lang="en" u="sng"/>
            </a:br>
            <a:r>
              <a:rPr lang="en" sz="1600"/>
              <a:t>	Akamai - first major provider</a:t>
            </a:r>
            <a:br>
              <a:rPr lang="en" sz="1600"/>
            </a:br>
            <a:r>
              <a:rPr lang="en" sz="1600"/>
              <a:t>	Google</a:t>
            </a:r>
            <a:br>
              <a:rPr lang="en" sz="1600"/>
            </a:br>
            <a:r>
              <a:rPr lang="en" sz="1600"/>
              <a:t>	Amazon</a:t>
            </a:r>
            <a:br>
              <a:rPr lang="en" sz="1600"/>
            </a:br>
            <a:r>
              <a:rPr lang="en" sz="1600"/>
              <a:t>	Many others</a:t>
            </a:r>
            <a:br>
              <a:rPr lang="en"/>
            </a:br>
            <a:r>
              <a:rPr lang="en"/>
              <a:t>	</a:t>
            </a:r>
          </a:p>
        </p:txBody>
      </p:sp>
      <p:pic>
        <p:nvPicPr>
          <p:cNvPr id="199" name="Shape 199"/>
          <p:cNvPicPr preferRelativeResize="0"/>
          <p:nvPr/>
        </p:nvPicPr>
        <p:blipFill rotWithShape="1">
          <a:blip r:embed="rId3">
            <a:alphaModFix/>
          </a:blip>
          <a:srcRect l="16841" t="26045" r="2881" b="19201"/>
          <a:stretch/>
        </p:blipFill>
        <p:spPr>
          <a:xfrm>
            <a:off x="4698699" y="1812349"/>
            <a:ext cx="4268550" cy="2185825"/>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Peer-to-Peer Networks </a:t>
            </a:r>
            <a:r>
              <a:rPr lang="en">
                <a:solidFill>
                  <a:srgbClr val="DD926D"/>
                </a:solidFill>
                <a:highlight>
                  <a:srgbClr val="DD926D"/>
                </a:highlight>
              </a:rPr>
              <a:t>.</a:t>
            </a:r>
          </a:p>
        </p:txBody>
      </p:sp>
      <p:sp>
        <p:nvSpPr>
          <p:cNvPr id="205" name="Shape 205"/>
          <p:cNvSpPr txBox="1">
            <a:spLocks noGrp="1"/>
          </p:cNvSpPr>
          <p:nvPr>
            <p:ph type="body" idx="1"/>
          </p:nvPr>
        </p:nvSpPr>
        <p:spPr>
          <a:xfrm>
            <a:off x="311700" y="1152475"/>
            <a:ext cx="8667300" cy="3416400"/>
          </a:xfrm>
          <a:prstGeom prst="rect">
            <a:avLst/>
          </a:prstGeom>
        </p:spPr>
        <p:txBody>
          <a:bodyPr lIns="91425" tIns="91425" rIns="91425" bIns="91425" anchor="t" anchorCtr="0">
            <a:noAutofit/>
          </a:bodyPr>
          <a:lstStyle/>
          <a:p>
            <a:pPr lvl="0">
              <a:spcBef>
                <a:spcPts val="0"/>
              </a:spcBef>
              <a:buNone/>
            </a:pPr>
            <a:r>
              <a:rPr lang="en"/>
              <a:t>Primarily file sharing, using pooled individual resources.</a:t>
            </a:r>
          </a:p>
          <a:p>
            <a:pPr lvl="0">
              <a:spcBef>
                <a:spcPts val="0"/>
              </a:spcBef>
              <a:buNone/>
            </a:pPr>
            <a:r>
              <a:rPr lang="en"/>
              <a:t>No dedicated infrastructure.</a:t>
            </a:r>
          </a:p>
          <a:p>
            <a:pPr lvl="0">
              <a:spcBef>
                <a:spcPts val="0"/>
              </a:spcBef>
              <a:buNone/>
            </a:pPr>
            <a:r>
              <a:rPr lang="en"/>
              <a:t>No central point of distribution.</a:t>
            </a:r>
          </a:p>
          <a:p>
            <a:pPr lvl="0">
              <a:spcBef>
                <a:spcPts val="0"/>
              </a:spcBef>
              <a:buNone/>
            </a:pPr>
            <a:r>
              <a:rPr lang="en"/>
              <a:t>Surprising capabilities of storage and distribution</a:t>
            </a:r>
          </a:p>
          <a:p>
            <a:pPr lvl="0">
              <a:spcBef>
                <a:spcPts val="0"/>
              </a:spcBef>
              <a:buNone/>
            </a:pPr>
            <a:r>
              <a:rPr lang="en"/>
              <a:t>First major example, Napster.</a:t>
            </a:r>
          </a:p>
          <a:p>
            <a:pPr lvl="0">
              <a:spcBef>
                <a:spcPts val="0"/>
              </a:spcBef>
              <a:buNone/>
            </a:pPr>
            <a:r>
              <a:rPr lang="en"/>
              <a:t>Lack of organization makes efficient use difficult</a:t>
            </a:r>
          </a:p>
          <a:p>
            <a:pPr lvl="0">
              <a:spcBef>
                <a:spcPts val="0"/>
              </a:spcBef>
              <a:buNone/>
            </a:pPr>
            <a:endParaRPr/>
          </a:p>
          <a:p>
            <a:pPr lvl="0">
              <a:spcBef>
                <a:spcPts val="0"/>
              </a:spcBef>
              <a:buNone/>
            </a:pPr>
            <a:endParaRPr/>
          </a:p>
          <a:p>
            <a:pPr lvl="0" rtl="0">
              <a:spcBef>
                <a:spcPts val="0"/>
              </a:spcBef>
              <a:buNone/>
            </a:pPr>
            <a:endParaRPr/>
          </a:p>
        </p:txBody>
      </p:sp>
      <p:pic>
        <p:nvPicPr>
          <p:cNvPr id="206" name="Shape 206"/>
          <p:cNvPicPr preferRelativeResize="0"/>
          <p:nvPr/>
        </p:nvPicPr>
        <p:blipFill rotWithShape="1">
          <a:blip r:embed="rId3">
            <a:alphaModFix/>
          </a:blip>
          <a:srcRect l="56260" t="9418" r="3017" b="7524"/>
          <a:stretch/>
        </p:blipFill>
        <p:spPr>
          <a:xfrm>
            <a:off x="6027250" y="1411600"/>
            <a:ext cx="2892848" cy="3048450"/>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Peer-to-Peer Networks -</a:t>
            </a:r>
            <a:r>
              <a:rPr lang="en" b="1">
                <a:highlight>
                  <a:srgbClr val="DD926D"/>
                </a:highlight>
              </a:rPr>
              <a:t> BitTorrent</a:t>
            </a:r>
            <a:r>
              <a:rPr lang="en">
                <a:highlight>
                  <a:srgbClr val="DD926D"/>
                </a:highlight>
              </a:rPr>
              <a:t> </a:t>
            </a:r>
            <a:r>
              <a:rPr lang="en">
                <a:solidFill>
                  <a:srgbClr val="DD926D"/>
                </a:solidFill>
                <a:highlight>
                  <a:srgbClr val="DD926D"/>
                </a:highlight>
              </a:rPr>
              <a:t>.</a:t>
            </a:r>
          </a:p>
        </p:txBody>
      </p:sp>
      <p:sp>
        <p:nvSpPr>
          <p:cNvPr id="212" name="Shape 212"/>
          <p:cNvSpPr txBox="1">
            <a:spLocks noGrp="1"/>
          </p:cNvSpPr>
          <p:nvPr>
            <p:ph type="body" idx="1"/>
          </p:nvPr>
        </p:nvSpPr>
        <p:spPr>
          <a:xfrm>
            <a:off x="311700" y="1152475"/>
            <a:ext cx="8520600" cy="3834900"/>
          </a:xfrm>
          <a:prstGeom prst="rect">
            <a:avLst/>
          </a:prstGeom>
        </p:spPr>
        <p:txBody>
          <a:bodyPr lIns="91425" tIns="91425" rIns="91425" bIns="91425" anchor="t" anchorCtr="0">
            <a:noAutofit/>
          </a:bodyPr>
          <a:lstStyle/>
          <a:p>
            <a:pPr lvl="0">
              <a:spcBef>
                <a:spcPts val="0"/>
              </a:spcBef>
              <a:buNone/>
            </a:pPr>
            <a:r>
              <a:rPr lang="en"/>
              <a:t>2001 Protocol that allows peers to share files quickly and easily.</a:t>
            </a:r>
          </a:p>
          <a:p>
            <a:pPr lvl="0">
              <a:spcBef>
                <a:spcPts val="0"/>
              </a:spcBef>
              <a:buNone/>
            </a:pPr>
            <a:r>
              <a:rPr lang="en"/>
              <a:t>Solves 3 Issues.</a:t>
            </a:r>
            <a:br>
              <a:rPr lang="en"/>
            </a:br>
            <a:r>
              <a:rPr lang="en"/>
              <a:t>	Finding peers with the content.</a:t>
            </a:r>
            <a:br>
              <a:rPr lang="en"/>
            </a:br>
            <a:r>
              <a:rPr lang="en"/>
              <a:t>	Replicating at high speeds.</a:t>
            </a:r>
            <a:br>
              <a:rPr lang="en"/>
            </a:br>
            <a:r>
              <a:rPr lang="en"/>
              <a:t>	Encouraging Participation.</a:t>
            </a:r>
          </a:p>
          <a:p>
            <a:pPr lvl="0">
              <a:spcBef>
                <a:spcPts val="0"/>
              </a:spcBef>
              <a:buNone/>
            </a:pPr>
            <a:r>
              <a:rPr lang="en"/>
              <a:t>More efficient with popularity.</a:t>
            </a:r>
          </a:p>
          <a:p>
            <a:pPr marL="0" lvl="0" indent="0">
              <a:spcBef>
                <a:spcPts val="0"/>
              </a:spcBef>
              <a:buNone/>
            </a:pPr>
            <a:r>
              <a:rPr lang="en"/>
              <a:t>Uses a </a:t>
            </a:r>
            <a:r>
              <a:rPr lang="en" b="1"/>
              <a:t>tracker</a:t>
            </a:r>
            <a:r>
              <a:rPr lang="en"/>
              <a:t> to point to lead to </a:t>
            </a:r>
            <a:r>
              <a:rPr lang="en" b="1"/>
              <a:t>peers</a:t>
            </a:r>
            <a:br>
              <a:rPr lang="en"/>
            </a:br>
            <a:r>
              <a:rPr lang="en"/>
              <a:t>	</a:t>
            </a:r>
          </a:p>
        </p:txBody>
      </p:sp>
      <p:pic>
        <p:nvPicPr>
          <p:cNvPr id="213" name="Shape 213"/>
          <p:cNvPicPr preferRelativeResize="0"/>
          <p:nvPr/>
        </p:nvPicPr>
        <p:blipFill rotWithShape="1">
          <a:blip r:embed="rId3">
            <a:alphaModFix/>
          </a:blip>
          <a:srcRect l="16841" t="27725" r="3267" b="16747"/>
          <a:stretch/>
        </p:blipFill>
        <p:spPr>
          <a:xfrm>
            <a:off x="4466592" y="1792899"/>
            <a:ext cx="4448925" cy="2321649"/>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52250" y="877600"/>
            <a:ext cx="8520600" cy="572700"/>
          </a:xfrm>
          <a:prstGeom prst="rect">
            <a:avLst/>
          </a:prstGeom>
        </p:spPr>
        <p:txBody>
          <a:bodyPr lIns="91425" tIns="91425" rIns="91425" bIns="91425" anchor="t" anchorCtr="0">
            <a:noAutofit/>
          </a:bodyPr>
          <a:lstStyle/>
          <a:p>
            <a:pPr lvl="0" algn="ctr">
              <a:spcBef>
                <a:spcPts val="0"/>
              </a:spcBef>
              <a:buNone/>
            </a:pPr>
            <a:r>
              <a:rPr lang="en" sz="3600"/>
              <a:t>What Questions Do You Have For Us?</a:t>
            </a:r>
          </a:p>
        </p:txBody>
      </p:sp>
      <p:pic>
        <p:nvPicPr>
          <p:cNvPr id="219" name="Shape 219"/>
          <p:cNvPicPr preferRelativeResize="0"/>
          <p:nvPr/>
        </p:nvPicPr>
        <p:blipFill>
          <a:blip r:embed="rId3">
            <a:alphaModFix/>
          </a:blip>
          <a:stretch>
            <a:fillRect/>
          </a:stretch>
        </p:blipFill>
        <p:spPr>
          <a:xfrm>
            <a:off x="2843225" y="1852787"/>
            <a:ext cx="3605650" cy="1742725"/>
          </a:xfrm>
          <a:prstGeom prst="rect">
            <a:avLst/>
          </a:prstGeom>
          <a:noFill/>
          <a:ln>
            <a:noFill/>
          </a:ln>
        </p:spPr>
      </p:pic>
      <p:sp>
        <p:nvSpPr>
          <p:cNvPr id="220" name="Shape 220"/>
          <p:cNvSpPr txBox="1"/>
          <p:nvPr/>
        </p:nvSpPr>
        <p:spPr>
          <a:xfrm>
            <a:off x="2306300" y="3930625"/>
            <a:ext cx="4764900" cy="616500"/>
          </a:xfrm>
          <a:prstGeom prst="rect">
            <a:avLst/>
          </a:prstGeom>
          <a:noFill/>
          <a:ln>
            <a:noFill/>
          </a:ln>
        </p:spPr>
        <p:txBody>
          <a:bodyPr lIns="91425" tIns="91425" rIns="91425" bIns="91425" anchor="t" anchorCtr="0">
            <a:noAutofit/>
          </a:bodyPr>
          <a:lstStyle/>
          <a:p>
            <a:pPr lvl="0" algn="ctr">
              <a:spcBef>
                <a:spcPts val="0"/>
              </a:spcBef>
              <a:buNone/>
            </a:pPr>
            <a:r>
              <a:rPr lang="en">
                <a:solidFill>
                  <a:schemeClr val="dk1"/>
                </a:solidFill>
              </a:rPr>
              <a:t>Take a minute to discuss your group question, let’s see our coding project now.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Digital Audio </a:t>
            </a:r>
            <a:r>
              <a:rPr lang="en">
                <a:solidFill>
                  <a:srgbClr val="DD926D"/>
                </a:solidFill>
                <a:highlight>
                  <a:srgbClr val="DD926D"/>
                </a:highlight>
              </a:rPr>
              <a:t>.</a:t>
            </a:r>
          </a:p>
        </p:txBody>
      </p:sp>
      <p:sp>
        <p:nvSpPr>
          <p:cNvPr id="73" name="Shape 73"/>
          <p:cNvSpPr txBox="1">
            <a:spLocks noGrp="1"/>
          </p:cNvSpPr>
          <p:nvPr>
            <p:ph type="body" idx="1"/>
          </p:nvPr>
        </p:nvSpPr>
        <p:spPr>
          <a:xfrm>
            <a:off x="311700" y="1152474"/>
            <a:ext cx="8520600" cy="3771217"/>
          </a:xfrm>
          <a:prstGeom prst="rect">
            <a:avLst/>
          </a:prstGeom>
        </p:spPr>
        <p:txBody>
          <a:bodyPr lIns="91425" tIns="91425" rIns="91425" bIns="91425" anchor="t" anchorCtr="0">
            <a:noAutofit/>
          </a:bodyPr>
          <a:lstStyle/>
          <a:p>
            <a:pPr marL="457200" lvl="0" indent="-228600" rtl="0">
              <a:lnSpc>
                <a:spcPct val="100000"/>
              </a:lnSpc>
              <a:spcBef>
                <a:spcPts val="0"/>
              </a:spcBef>
            </a:pPr>
            <a:r>
              <a:rPr lang="en" dirty="0"/>
              <a:t>Converted from analog to digital and vice versa (ADC, DAC converters)</a:t>
            </a:r>
          </a:p>
          <a:p>
            <a:pPr marL="457200" lvl="0" indent="-228600" rtl="0">
              <a:lnSpc>
                <a:spcPct val="100000"/>
              </a:lnSpc>
              <a:spcBef>
                <a:spcPts val="0"/>
              </a:spcBef>
            </a:pPr>
            <a:r>
              <a:rPr lang="en" dirty="0"/>
              <a:t>Ear is much more sensitive to jitter than the eye</a:t>
            </a:r>
            <a:br>
              <a:rPr lang="en" dirty="0"/>
            </a:br>
            <a:r>
              <a:rPr lang="en" sz="1600" dirty="0"/>
              <a:t>High quality audio is important</a:t>
            </a:r>
          </a:p>
          <a:p>
            <a:pPr marL="457200" lvl="0" indent="-228600" rtl="0">
              <a:lnSpc>
                <a:spcPct val="100000"/>
              </a:lnSpc>
              <a:spcBef>
                <a:spcPts val="0"/>
              </a:spcBef>
            </a:pPr>
            <a:r>
              <a:rPr lang="en" dirty="0"/>
              <a:t>Audio waves are </a:t>
            </a:r>
            <a:r>
              <a:rPr lang="en" b="1" dirty="0"/>
              <a:t>quantized</a:t>
            </a:r>
            <a:r>
              <a:rPr lang="en" dirty="0"/>
              <a:t> into discrete bits</a:t>
            </a:r>
          </a:p>
          <a:p>
            <a:pPr marL="457200" lvl="0" indent="-228600" rtl="0">
              <a:lnSpc>
                <a:spcPct val="100000"/>
              </a:lnSpc>
              <a:spcBef>
                <a:spcPts val="0"/>
              </a:spcBef>
            </a:pPr>
            <a:r>
              <a:rPr lang="en" b="1" dirty="0"/>
              <a:t>Vocoders </a:t>
            </a:r>
            <a:r>
              <a:rPr lang="en" dirty="0"/>
              <a:t>can compress speech very well</a:t>
            </a:r>
          </a:p>
          <a:p>
            <a:pPr marL="457200" lvl="0" indent="-228600" rtl="0">
              <a:lnSpc>
                <a:spcPct val="100000"/>
              </a:lnSpc>
              <a:spcBef>
                <a:spcPts val="0"/>
              </a:spcBef>
            </a:pPr>
            <a:r>
              <a:rPr lang="en" dirty="0"/>
              <a:t>Many audio compression algorithms exist</a:t>
            </a:r>
            <a:br>
              <a:rPr lang="en" dirty="0"/>
            </a:br>
            <a:r>
              <a:rPr lang="en" sz="1600" dirty="0"/>
              <a:t>MP3, AAC</a:t>
            </a:r>
          </a:p>
          <a:p>
            <a:pPr marL="457200" lvl="0" indent="-228600" rtl="0">
              <a:lnSpc>
                <a:spcPct val="100000"/>
              </a:lnSpc>
              <a:spcBef>
                <a:spcPts val="0"/>
              </a:spcBef>
            </a:pPr>
            <a:r>
              <a:rPr lang="en" b="1" dirty="0"/>
              <a:t>Perceptual coding</a:t>
            </a:r>
            <a:r>
              <a:rPr lang="en" dirty="0"/>
              <a:t> exploits flaws in human hearing</a:t>
            </a:r>
            <a:br>
              <a:rPr lang="en" dirty="0"/>
            </a:br>
            <a:r>
              <a:rPr lang="en" sz="1600" dirty="0"/>
              <a:t>Some sounds can mask others</a:t>
            </a:r>
            <a:br>
              <a:rPr lang="en" sz="1600" dirty="0"/>
            </a:br>
            <a:r>
              <a:rPr lang="en" sz="1600" dirty="0"/>
              <a:t>Masked out sounds are eliminated</a:t>
            </a:r>
            <a:endParaRPr lang="en" dirty="0"/>
          </a:p>
        </p:txBody>
      </p:sp>
      <p:pic>
        <p:nvPicPr>
          <p:cNvPr id="74" name="Shape 74"/>
          <p:cNvPicPr preferRelativeResize="0"/>
          <p:nvPr/>
        </p:nvPicPr>
        <p:blipFill>
          <a:blip r:embed="rId3">
            <a:alphaModFix/>
          </a:blip>
          <a:stretch>
            <a:fillRect/>
          </a:stretch>
        </p:blipFill>
        <p:spPr>
          <a:xfrm>
            <a:off x="5775825" y="1747100"/>
            <a:ext cx="3256875" cy="2442650"/>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Digital Video </a:t>
            </a:r>
            <a:r>
              <a:rPr lang="en">
                <a:solidFill>
                  <a:srgbClr val="DD926D"/>
                </a:solidFill>
                <a:highlight>
                  <a:srgbClr val="DD926D"/>
                </a:highlight>
              </a:rPr>
              <a:t>.</a:t>
            </a:r>
          </a:p>
        </p:txBody>
      </p:sp>
      <p:sp>
        <p:nvSpPr>
          <p:cNvPr id="80" name="Shape 80"/>
          <p:cNvSpPr txBox="1">
            <a:spLocks noGrp="1"/>
          </p:cNvSpPr>
          <p:nvPr>
            <p:ph type="body" idx="1"/>
          </p:nvPr>
        </p:nvSpPr>
        <p:spPr>
          <a:xfrm>
            <a:off x="311700" y="1152474"/>
            <a:ext cx="8520600" cy="3876725"/>
          </a:xfrm>
          <a:prstGeom prst="rect">
            <a:avLst/>
          </a:prstGeom>
        </p:spPr>
        <p:txBody>
          <a:bodyPr lIns="91425" tIns="91425" rIns="91425" bIns="91425" anchor="t" anchorCtr="0">
            <a:noAutofit/>
          </a:bodyPr>
          <a:lstStyle/>
          <a:p>
            <a:pPr marL="457200" lvl="0" indent="-228600" rtl="0">
              <a:lnSpc>
                <a:spcPct val="100000"/>
              </a:lnSpc>
              <a:spcBef>
                <a:spcPts val="0"/>
              </a:spcBef>
              <a:spcAft>
                <a:spcPts val="100"/>
              </a:spcAft>
            </a:pPr>
            <a:r>
              <a:rPr lang="en" dirty="0"/>
              <a:t>Video is a sequence of frames of </a:t>
            </a:r>
            <a:r>
              <a:rPr lang="en" b="1" dirty="0"/>
              <a:t>pixels</a:t>
            </a:r>
            <a:br>
              <a:rPr lang="en" b="1" dirty="0"/>
            </a:br>
            <a:endParaRPr lang="en" b="1" dirty="0"/>
          </a:p>
          <a:p>
            <a:pPr marL="457200" lvl="0" indent="-228600" rtl="0">
              <a:lnSpc>
                <a:spcPct val="100000"/>
              </a:lnSpc>
              <a:spcBef>
                <a:spcPts val="0"/>
              </a:spcBef>
              <a:spcAft>
                <a:spcPts val="100"/>
              </a:spcAft>
            </a:pPr>
            <a:r>
              <a:rPr lang="en" dirty="0"/>
              <a:t>Each pixel has values for RGB</a:t>
            </a:r>
          </a:p>
          <a:p>
            <a:pPr marL="914400" lvl="1" indent="-228600" rtl="0">
              <a:lnSpc>
                <a:spcPct val="100000"/>
              </a:lnSpc>
              <a:spcBef>
                <a:spcPts val="0"/>
              </a:spcBef>
              <a:spcAft>
                <a:spcPts val="100"/>
              </a:spcAft>
            </a:pPr>
            <a:r>
              <a:rPr lang="en" dirty="0"/>
              <a:t>More bits for each color results in higher number of colors</a:t>
            </a:r>
            <a:br>
              <a:rPr lang="en" dirty="0"/>
            </a:br>
            <a:endParaRPr lang="en" dirty="0"/>
          </a:p>
          <a:p>
            <a:pPr marL="457200" lvl="0" indent="-228600" rtl="0">
              <a:lnSpc>
                <a:spcPct val="100000"/>
              </a:lnSpc>
              <a:spcBef>
                <a:spcPts val="0"/>
              </a:spcBef>
              <a:spcAft>
                <a:spcPts val="100"/>
              </a:spcAft>
            </a:pPr>
            <a:r>
              <a:rPr lang="en" dirty="0"/>
              <a:t>Several frame rate standards exist</a:t>
            </a:r>
          </a:p>
          <a:p>
            <a:pPr marL="914400" lvl="1" indent="-228600" rtl="0">
              <a:lnSpc>
                <a:spcPct val="100000"/>
              </a:lnSpc>
              <a:spcBef>
                <a:spcPts val="0"/>
              </a:spcBef>
              <a:spcAft>
                <a:spcPts val="100"/>
              </a:spcAft>
            </a:pPr>
            <a:r>
              <a:rPr lang="en" dirty="0"/>
              <a:t>24 fps (35 mm film), 25 fps (PAL), 30 fps (NTSC)</a:t>
            </a:r>
            <a:br>
              <a:rPr lang="en" dirty="0"/>
            </a:br>
            <a:endParaRPr lang="en" dirty="0"/>
          </a:p>
          <a:p>
            <a:pPr marL="457200" lvl="0" indent="-228600" rtl="0">
              <a:lnSpc>
                <a:spcPct val="100000"/>
              </a:lnSpc>
              <a:spcBef>
                <a:spcPts val="0"/>
              </a:spcBef>
              <a:spcAft>
                <a:spcPts val="100"/>
              </a:spcAft>
            </a:pPr>
            <a:r>
              <a:rPr lang="en" dirty="0"/>
              <a:t>Low frame rate videos use </a:t>
            </a:r>
            <a:r>
              <a:rPr lang="en" b="1" dirty="0"/>
              <a:t>interlacing</a:t>
            </a:r>
          </a:p>
          <a:p>
            <a:pPr marL="914400" lvl="1" indent="-228600" rtl="0">
              <a:lnSpc>
                <a:spcPct val="100000"/>
              </a:lnSpc>
              <a:spcBef>
                <a:spcPts val="0"/>
              </a:spcBef>
              <a:spcAft>
                <a:spcPts val="100"/>
              </a:spcAft>
            </a:pPr>
            <a:r>
              <a:rPr lang="en" dirty="0"/>
              <a:t>Two half resolution fields are broadcast sequentially, giving the appearance of double the fps</a:t>
            </a:r>
            <a:br>
              <a:rPr lang="en" dirty="0"/>
            </a:br>
            <a:endParaRPr lang="en" dirty="0"/>
          </a:p>
          <a:p>
            <a:pPr marL="457200" lvl="0" indent="-228600" rtl="0">
              <a:lnSpc>
                <a:spcPct val="100000"/>
              </a:lnSpc>
              <a:spcBef>
                <a:spcPts val="0"/>
              </a:spcBef>
              <a:spcAft>
                <a:spcPts val="100"/>
              </a:spcAft>
            </a:pPr>
            <a:r>
              <a:rPr lang="en" dirty="0"/>
              <a:t>Videos </a:t>
            </a:r>
            <a:r>
              <a:rPr lang="en" i="1" dirty="0"/>
              <a:t>must </a:t>
            </a:r>
            <a:r>
              <a:rPr lang="en" dirty="0"/>
              <a:t>be compressed</a:t>
            </a:r>
          </a:p>
          <a:p>
            <a:pPr marL="914400" lvl="1" indent="-228600" rtl="0">
              <a:lnSpc>
                <a:spcPct val="100000"/>
              </a:lnSpc>
              <a:spcBef>
                <a:spcPts val="0"/>
              </a:spcBef>
              <a:spcAft>
                <a:spcPts val="100"/>
              </a:spcAft>
            </a:pPr>
            <a:r>
              <a:rPr lang="en" dirty="0"/>
              <a:t>A 640 x 480 video at 30 fps, using 24-bit color, takes over 200 Mbps of bandwidth</a:t>
            </a:r>
            <a:br>
              <a:rPr lang="en" dirty="0"/>
            </a:br>
            <a:endParaRPr lang="en" dirty="0"/>
          </a:p>
          <a:p>
            <a:pPr marL="457200" lvl="0" indent="-228600" rtl="0">
              <a:lnSpc>
                <a:spcPct val="100000"/>
              </a:lnSpc>
              <a:spcBef>
                <a:spcPts val="0"/>
              </a:spcBef>
              <a:spcAft>
                <a:spcPts val="100"/>
              </a:spcAft>
            </a:pPr>
            <a:r>
              <a:rPr lang="en" dirty="0"/>
              <a:t>What is </a:t>
            </a:r>
            <a:r>
              <a:rPr lang="en" b="1" dirty="0"/>
              <a:t>jitter</a:t>
            </a:r>
            <a:r>
              <a:rPr lang="en" dirty="0"/>
              <a:t>?</a:t>
            </a:r>
          </a:p>
          <a:p>
            <a:pPr marL="457200" lvl="0" indent="0" rtl="0">
              <a:spcBef>
                <a:spcPts val="0"/>
              </a:spcBef>
              <a:buNone/>
            </a:pPr>
            <a:endParaRPr dirty="0"/>
          </a:p>
          <a:p>
            <a:pPr marL="457200" lvl="0" indent="0" rtl="0">
              <a:spcBef>
                <a:spcPts val="0"/>
              </a:spcBef>
              <a:buNone/>
            </a:pPr>
            <a:endParaRPr dirty="0"/>
          </a:p>
          <a:p>
            <a:pPr marL="0" lvl="0" indent="0">
              <a:spcBef>
                <a:spcPts val="0"/>
              </a:spcBef>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Video Compression </a:t>
            </a:r>
          </a:p>
        </p:txBody>
      </p:sp>
      <p:sp>
        <p:nvSpPr>
          <p:cNvPr id="86" name="Shape 86"/>
          <p:cNvSpPr txBox="1">
            <a:spLocks noGrp="1"/>
          </p:cNvSpPr>
          <p:nvPr>
            <p:ph type="body" idx="1"/>
          </p:nvPr>
        </p:nvSpPr>
        <p:spPr>
          <a:xfrm>
            <a:off x="311700" y="1152474"/>
            <a:ext cx="8520600" cy="3876725"/>
          </a:xfrm>
          <a:prstGeom prst="rect">
            <a:avLst/>
          </a:prstGeom>
        </p:spPr>
        <p:txBody>
          <a:bodyPr lIns="91425" tIns="91425" rIns="91425" bIns="91425" anchor="t" anchorCtr="0">
            <a:noAutofit/>
          </a:bodyPr>
          <a:lstStyle/>
          <a:p>
            <a:pPr marL="457200" lvl="0" indent="-228600" rtl="0">
              <a:spcBef>
                <a:spcPts val="0"/>
              </a:spcBef>
            </a:pPr>
            <a:r>
              <a:rPr lang="en" dirty="0"/>
              <a:t>MPEG (Motion Picture Experts Group) is the main video compression standard</a:t>
            </a:r>
          </a:p>
          <a:p>
            <a:pPr marL="457200" lvl="0" indent="-228600" rtl="0">
              <a:spcBef>
                <a:spcPts val="0"/>
              </a:spcBef>
            </a:pPr>
            <a:r>
              <a:rPr lang="en" dirty="0"/>
              <a:t>Compresses both audio and video</a:t>
            </a:r>
            <a:br>
              <a:rPr lang="en" dirty="0"/>
            </a:br>
            <a:r>
              <a:rPr lang="en" sz="1600" dirty="0"/>
              <a:t>How to synchronize the two data streams?</a:t>
            </a:r>
            <a:br>
              <a:rPr lang="en" sz="1600" dirty="0"/>
            </a:br>
            <a:r>
              <a:rPr lang="en" sz="1600" dirty="0"/>
              <a:t>A single clock records timestamps for each portion, which is used to sync the streams</a:t>
            </a:r>
          </a:p>
          <a:p>
            <a:pPr marL="457200" lvl="0" indent="-228600" rtl="0">
              <a:spcBef>
                <a:spcPts val="0"/>
              </a:spcBef>
            </a:pPr>
            <a:r>
              <a:rPr lang="en" dirty="0"/>
              <a:t>Evolution: MPEG-1 -&gt; MPEG-2 -&gt; MPEG-4 -&gt; H.264 -&gt; H.265</a:t>
            </a:r>
          </a:p>
          <a:p>
            <a:pPr marL="457200" lvl="0" indent="-228600" rtl="0">
              <a:spcBef>
                <a:spcPts val="0"/>
              </a:spcBef>
            </a:pPr>
            <a:r>
              <a:rPr lang="en" dirty="0"/>
              <a:t>Two types of redundancies in video: spatial and temporal</a:t>
            </a:r>
            <a:br>
              <a:rPr lang="en" dirty="0"/>
            </a:br>
            <a:r>
              <a:rPr lang="en" sz="1600" dirty="0"/>
              <a:t>Spatial redundancies are blocks of similar or identical color within a frame</a:t>
            </a:r>
            <a:br>
              <a:rPr lang="en" sz="1600" dirty="0"/>
            </a:br>
            <a:r>
              <a:rPr lang="en" sz="1600" dirty="0"/>
              <a:t>Temporal redundancies are blocks of similar color that persist through several frames</a:t>
            </a:r>
          </a:p>
          <a:p>
            <a:pPr marL="457200" lvl="0" indent="-228600" rtl="0">
              <a:spcBef>
                <a:spcPts val="0"/>
              </a:spcBef>
            </a:pPr>
            <a:r>
              <a:rPr lang="en" dirty="0"/>
              <a:t>Decoding MPEG video is much faster than encoding it</a:t>
            </a:r>
            <a:br>
              <a:rPr lang="en" dirty="0"/>
            </a:br>
            <a:r>
              <a:rPr lang="en" sz="1600" dirty="0"/>
              <a:t>Encoded once, decoded up to billions of times</a:t>
            </a:r>
          </a:p>
          <a:p>
            <a:pPr marL="457200" lvl="0" indent="0">
              <a:spcBef>
                <a:spcPts val="0"/>
              </a:spcBef>
              <a:buNone/>
            </a:pPr>
            <a:endParaRPr dirty="0"/>
          </a:p>
        </p:txBody>
      </p:sp>
      <p:sp>
        <p:nvSpPr>
          <p:cNvPr id="87" name="Shape 87"/>
          <p:cNvSpPr txBox="1"/>
          <p:nvPr/>
        </p:nvSpPr>
        <p:spPr>
          <a:xfrm>
            <a:off x="6868500" y="4749406"/>
            <a:ext cx="2351700" cy="480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highlight>
                  <a:srgbClr val="DD926D"/>
                </a:highlight>
                <a:latin typeface="Oswald"/>
                <a:ea typeface="Oswald"/>
                <a:cs typeface="Oswald"/>
                <a:sym typeface="Oswald"/>
              </a:rPr>
              <a:t> Next: Streaming Media </a:t>
            </a:r>
            <a:r>
              <a:rPr lang="en" sz="1800">
                <a:solidFill>
                  <a:srgbClr val="DD926D"/>
                </a:solidFill>
                <a:highlight>
                  <a:srgbClr val="DD926D"/>
                </a:highlight>
                <a:latin typeface="Oswald"/>
                <a:ea typeface="Oswald"/>
                <a:cs typeface="Oswald"/>
                <a:sym typeface="Oswald"/>
              </a:rPr>
              <a:t>.</a:t>
            </a:r>
            <a:r>
              <a:rPr lang="en" sz="1800">
                <a:solidFill>
                  <a:schemeClr val="dk1"/>
                </a:solidFill>
                <a:highlight>
                  <a:srgbClr val="DD926D"/>
                </a:highlight>
                <a:latin typeface="Oswald"/>
                <a:ea typeface="Oswald"/>
                <a:cs typeface="Oswald"/>
                <a:sym typeface="Oswa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Streaming Stored Media </a:t>
            </a:r>
            <a:r>
              <a:rPr lang="en">
                <a:solidFill>
                  <a:srgbClr val="DD926D"/>
                </a:solidFill>
                <a:highlight>
                  <a:srgbClr val="DD926D"/>
                </a:highlight>
              </a:rPr>
              <a:t>.</a:t>
            </a:r>
            <a:r>
              <a:rPr lang="en">
                <a:highlight>
                  <a:srgbClr val="DD926D"/>
                </a:highlight>
              </a:rPr>
              <a:t>  </a:t>
            </a:r>
          </a:p>
        </p:txBody>
      </p:sp>
      <p:sp>
        <p:nvSpPr>
          <p:cNvPr id="93" name="Shape 93"/>
          <p:cNvSpPr txBox="1">
            <a:spLocks noGrp="1"/>
          </p:cNvSpPr>
          <p:nvPr>
            <p:ph type="body" idx="1"/>
          </p:nvPr>
        </p:nvSpPr>
        <p:spPr>
          <a:xfrm>
            <a:off x="263000" y="125952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Most common form of watching videos of the internet </a:t>
            </a:r>
          </a:p>
          <a:p>
            <a:pPr marL="457200" lvl="0" indent="-228600" rtl="0">
              <a:spcBef>
                <a:spcPts val="0"/>
              </a:spcBef>
            </a:pPr>
            <a:r>
              <a:rPr lang="en" dirty="0"/>
              <a:t>VoD (Video on Demand)</a:t>
            </a:r>
          </a:p>
          <a:p>
            <a:pPr marL="457200" lvl="0" indent="-228600" rtl="0">
              <a:spcBef>
                <a:spcPts val="0"/>
              </a:spcBef>
            </a:pPr>
            <a:r>
              <a:rPr lang="en" dirty="0"/>
              <a:t>Two forms </a:t>
            </a:r>
          </a:p>
          <a:p>
            <a:pPr marL="914400" lvl="1" indent="-228600" rtl="0">
              <a:spcBef>
                <a:spcPts val="0"/>
              </a:spcBef>
            </a:pPr>
            <a:r>
              <a:rPr lang="en" dirty="0"/>
              <a:t>Download and watch</a:t>
            </a:r>
            <a:br>
              <a:rPr lang="en" dirty="0"/>
            </a:br>
            <a:r>
              <a:rPr lang="en" dirty="0"/>
              <a:t>Easiest but entire video must be downloaded before</a:t>
            </a:r>
            <a:br>
              <a:rPr lang="en" dirty="0"/>
            </a:br>
            <a:r>
              <a:rPr lang="en" dirty="0"/>
              <a:t>Downloads media and then is sent to media player</a:t>
            </a:r>
          </a:p>
          <a:p>
            <a:pPr marL="914400" lvl="1" indent="-228600" rtl="0">
              <a:spcBef>
                <a:spcPts val="0"/>
              </a:spcBef>
            </a:pPr>
            <a:r>
              <a:rPr lang="en" dirty="0"/>
              <a:t>Watch while downloading</a:t>
            </a:r>
            <a:br>
              <a:rPr lang="en" dirty="0"/>
            </a:br>
            <a:r>
              <a:rPr lang="en" dirty="0"/>
              <a:t>Uses  a metafile - very short file that is just the </a:t>
            </a:r>
            <a:br>
              <a:rPr lang="en" dirty="0"/>
            </a:br>
            <a:r>
              <a:rPr lang="en" dirty="0"/>
              <a:t>name of the video file </a:t>
            </a:r>
            <a:br>
              <a:rPr lang="en" dirty="0"/>
            </a:br>
            <a:r>
              <a:rPr lang="en" dirty="0"/>
              <a:t>Files are sent to immediately media player</a:t>
            </a:r>
          </a:p>
          <a:p>
            <a:pPr marL="457200" lvl="0" indent="-228600" rtl="0">
              <a:spcBef>
                <a:spcPts val="0"/>
              </a:spcBef>
            </a:pPr>
            <a:r>
              <a:rPr lang="en" dirty="0"/>
              <a:t>What does VoD Stand for?</a:t>
            </a:r>
          </a:p>
          <a:p>
            <a:pPr marL="457200" lvl="0" indent="0">
              <a:spcBef>
                <a:spcPts val="0"/>
              </a:spcBef>
              <a:buNone/>
            </a:pPr>
            <a:endParaRPr dirty="0"/>
          </a:p>
        </p:txBody>
      </p:sp>
      <p:pic>
        <p:nvPicPr>
          <p:cNvPr id="94" name="Shape 94"/>
          <p:cNvPicPr preferRelativeResize="0"/>
          <p:nvPr/>
        </p:nvPicPr>
        <p:blipFill>
          <a:blip r:embed="rId3">
            <a:alphaModFix/>
          </a:blip>
          <a:stretch>
            <a:fillRect/>
          </a:stretch>
        </p:blipFill>
        <p:spPr>
          <a:xfrm>
            <a:off x="5289452" y="2475914"/>
            <a:ext cx="3722044" cy="2566968"/>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highlight>
                  <a:srgbClr val="DD926D"/>
                </a:highlight>
              </a:rPr>
              <a:t> Media Player </a:t>
            </a:r>
            <a:r>
              <a:rPr lang="en">
                <a:solidFill>
                  <a:srgbClr val="DD926D"/>
                </a:solidFill>
                <a:highlight>
                  <a:srgbClr val="DD926D"/>
                </a:highlight>
              </a:rPr>
              <a:t>.</a:t>
            </a:r>
          </a:p>
        </p:txBody>
      </p:sp>
      <p:sp>
        <p:nvSpPr>
          <p:cNvPr id="100" name="Shape 100"/>
          <p:cNvSpPr txBox="1">
            <a:spLocks noGrp="1"/>
          </p:cNvSpPr>
          <p:nvPr>
            <p:ph type="body" idx="1"/>
          </p:nvPr>
        </p:nvSpPr>
        <p:spPr>
          <a:xfrm>
            <a:off x="311700" y="1152474"/>
            <a:ext cx="8520600" cy="3883759"/>
          </a:xfrm>
          <a:prstGeom prst="rect">
            <a:avLst/>
          </a:prstGeom>
        </p:spPr>
        <p:txBody>
          <a:bodyPr lIns="91425" tIns="91425" rIns="91425" bIns="91425" anchor="t" anchorCtr="0">
            <a:noAutofit/>
          </a:bodyPr>
          <a:lstStyle/>
          <a:p>
            <a:pPr marL="457200" lvl="0" indent="-228600" rtl="0">
              <a:spcBef>
                <a:spcPts val="0"/>
              </a:spcBef>
            </a:pPr>
            <a:r>
              <a:rPr lang="en" dirty="0"/>
              <a:t>Four Jobs </a:t>
            </a:r>
            <a:br>
              <a:rPr lang="en" dirty="0"/>
            </a:br>
            <a:r>
              <a:rPr lang="en" sz="1400" dirty="0"/>
              <a:t>Manage the user interface</a:t>
            </a:r>
            <a:br>
              <a:rPr lang="en" sz="1400" dirty="0"/>
            </a:br>
            <a:r>
              <a:rPr lang="en" sz="1400" dirty="0"/>
              <a:t>Usually a GUI that interacts with the user</a:t>
            </a:r>
          </a:p>
          <a:p>
            <a:pPr marL="914400" lvl="1" indent="-228600" rtl="0">
              <a:spcBef>
                <a:spcPts val="0"/>
              </a:spcBef>
            </a:pPr>
            <a:r>
              <a:rPr lang="en" dirty="0"/>
              <a:t>Handle transmission errors</a:t>
            </a:r>
            <a:br>
              <a:rPr lang="en" dirty="0"/>
            </a:br>
            <a:r>
              <a:rPr lang="en" dirty="0"/>
              <a:t>FEC (Forward Error Correction)</a:t>
            </a:r>
            <a:br>
              <a:rPr lang="en" dirty="0"/>
            </a:br>
            <a:r>
              <a:rPr lang="en" dirty="0"/>
              <a:t>Adds additional bandwidth and latency</a:t>
            </a:r>
          </a:p>
          <a:p>
            <a:pPr marL="1371600" lvl="2" indent="-228600" rtl="0">
              <a:spcBef>
                <a:spcPts val="0"/>
              </a:spcBef>
            </a:pPr>
            <a:r>
              <a:rPr lang="en" dirty="0"/>
              <a:t>Interleaving (uncompressed sampling)</a:t>
            </a:r>
            <a:br>
              <a:rPr lang="en" dirty="0"/>
            </a:br>
            <a:r>
              <a:rPr lang="en" dirty="0"/>
              <a:t>No additional bandwidth but adds latency </a:t>
            </a:r>
            <a:br>
              <a:rPr lang="en" dirty="0"/>
            </a:br>
            <a:r>
              <a:rPr lang="en" dirty="0"/>
              <a:t>Only works with uncompressed sampling</a:t>
            </a:r>
          </a:p>
          <a:p>
            <a:pPr marL="914400" lvl="1" indent="-228600" rtl="0">
              <a:spcBef>
                <a:spcPts val="0"/>
              </a:spcBef>
            </a:pPr>
            <a:r>
              <a:rPr lang="en" dirty="0"/>
              <a:t>Decompress the content</a:t>
            </a:r>
          </a:p>
          <a:p>
            <a:pPr marL="914400" lvl="1" indent="-228600" rtl="0">
              <a:spcBef>
                <a:spcPts val="0"/>
              </a:spcBef>
            </a:pPr>
            <a:r>
              <a:rPr lang="en" dirty="0"/>
              <a:t>Eliminate jitter</a:t>
            </a:r>
            <a:br>
              <a:rPr lang="en" dirty="0"/>
            </a:br>
            <a:r>
              <a:rPr lang="en" dirty="0"/>
              <a:t>Uses Buffering </a:t>
            </a:r>
          </a:p>
        </p:txBody>
      </p:sp>
      <p:pic>
        <p:nvPicPr>
          <p:cNvPr id="101" name="Shape 101"/>
          <p:cNvPicPr preferRelativeResize="0"/>
          <p:nvPr/>
        </p:nvPicPr>
        <p:blipFill>
          <a:blip r:embed="rId3">
            <a:alphaModFix/>
          </a:blip>
          <a:stretch>
            <a:fillRect/>
          </a:stretch>
        </p:blipFill>
        <p:spPr>
          <a:xfrm>
            <a:off x="5120640" y="1477107"/>
            <a:ext cx="3859718" cy="2243798"/>
          </a:xfrm>
          <a:prstGeom prst="rect">
            <a:avLst/>
          </a:prstGeom>
          <a:noFill/>
          <a:ln w="19050" cap="flat" cmpd="sng">
            <a:solidFill>
              <a:srgbClr val="DD926D"/>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87350" y="420675"/>
            <a:ext cx="8520600" cy="572700"/>
          </a:xfrm>
          <a:prstGeom prst="rect">
            <a:avLst/>
          </a:prstGeom>
        </p:spPr>
        <p:txBody>
          <a:bodyPr lIns="91425" tIns="91425" rIns="91425" bIns="91425" anchor="t" anchorCtr="0">
            <a:noAutofit/>
          </a:bodyPr>
          <a:lstStyle/>
          <a:p>
            <a:pPr lvl="0">
              <a:spcBef>
                <a:spcPts val="0"/>
              </a:spcBef>
              <a:buNone/>
            </a:pPr>
            <a:r>
              <a:rPr lang="en" dirty="0">
                <a:highlight>
                  <a:srgbClr val="DD926D"/>
                </a:highlight>
              </a:rPr>
              <a:t> Streaming Live Media </a:t>
            </a:r>
            <a:r>
              <a:rPr lang="en" dirty="0">
                <a:solidFill>
                  <a:srgbClr val="DD926D"/>
                </a:solidFill>
                <a:highlight>
                  <a:srgbClr val="DD926D"/>
                </a:highlight>
              </a:rPr>
              <a:t>.</a:t>
            </a:r>
          </a:p>
        </p:txBody>
      </p:sp>
      <p:sp>
        <p:nvSpPr>
          <p:cNvPr id="107" name="Shape 107"/>
          <p:cNvSpPr txBox="1">
            <a:spLocks noGrp="1"/>
          </p:cNvSpPr>
          <p:nvPr>
            <p:ph type="body" idx="1"/>
          </p:nvPr>
        </p:nvSpPr>
        <p:spPr>
          <a:xfrm>
            <a:off x="360937" y="1001785"/>
            <a:ext cx="8520600" cy="3834522"/>
          </a:xfrm>
          <a:prstGeom prst="rect">
            <a:avLst/>
          </a:prstGeom>
        </p:spPr>
        <p:txBody>
          <a:bodyPr lIns="91425" tIns="91425" rIns="91425" bIns="91425" anchor="t" anchorCtr="0">
            <a:noAutofit/>
          </a:bodyPr>
          <a:lstStyle/>
          <a:p>
            <a:pPr marL="457200" lvl="0" indent="-228600" rtl="0">
              <a:spcBef>
                <a:spcPts val="0"/>
              </a:spcBef>
            </a:pPr>
            <a:r>
              <a:rPr lang="en" dirty="0"/>
              <a:t>Uses	</a:t>
            </a:r>
            <a:br>
              <a:rPr lang="en" sz="1400" dirty="0"/>
            </a:br>
            <a:r>
              <a:rPr lang="en" sz="1400" dirty="0"/>
              <a:t>IPTV -Live streaming by major television stations. And Internet Radio- broadcast radio stations</a:t>
            </a:r>
            <a:endParaRPr lang="en" dirty="0"/>
          </a:p>
          <a:p>
            <a:pPr marL="457200" lvl="0" indent="-228600" rtl="0">
              <a:spcBef>
                <a:spcPts val="0"/>
              </a:spcBef>
              <a:spcAft>
                <a:spcPts val="0"/>
              </a:spcAft>
            </a:pPr>
            <a:r>
              <a:rPr lang="en" dirty="0"/>
              <a:t>Approaches </a:t>
            </a:r>
          </a:p>
          <a:p>
            <a:pPr marL="914400" lvl="1" indent="-228600" rtl="0">
              <a:spcBef>
                <a:spcPts val="0"/>
              </a:spcBef>
            </a:pPr>
            <a:r>
              <a:rPr lang="en" dirty="0"/>
              <a:t>Record programs to disk- Let viewers connect to server and access a program</a:t>
            </a:r>
            <a:br>
              <a:rPr lang="en" dirty="0"/>
            </a:br>
            <a:r>
              <a:rPr lang="en" dirty="0"/>
              <a:t>Like streaming media</a:t>
            </a:r>
          </a:p>
          <a:p>
            <a:pPr marL="914400" lvl="1" indent="-228600" rtl="0">
              <a:spcBef>
                <a:spcPts val="0"/>
              </a:spcBef>
            </a:pPr>
            <a:r>
              <a:rPr lang="en" dirty="0"/>
              <a:t>Broadcast live over the Internet</a:t>
            </a:r>
            <a:br>
              <a:rPr lang="en" dirty="0"/>
            </a:br>
            <a:r>
              <a:rPr lang="en" dirty="0"/>
              <a:t>Just like TV but can you can rewind or pause</a:t>
            </a:r>
          </a:p>
          <a:p>
            <a:pPr marL="914400" lvl="1" indent="-228600" rtl="0">
              <a:spcBef>
                <a:spcPts val="0"/>
              </a:spcBef>
            </a:pPr>
            <a:r>
              <a:rPr lang="en" dirty="0"/>
              <a:t>Multicast </a:t>
            </a:r>
            <a:br>
              <a:rPr lang="en" dirty="0"/>
            </a:br>
            <a:r>
              <a:rPr lang="en" dirty="0"/>
              <a:t>one-to-many delivery service</a:t>
            </a:r>
            <a:br>
              <a:rPr lang="en" dirty="0"/>
            </a:br>
            <a:r>
              <a:rPr lang="en" dirty="0"/>
              <a:t>Server sends each media packet once using IP multicast to a group address. The network then delivers a copy of the packet to each member of the group.</a:t>
            </a:r>
            <a:br>
              <a:rPr lang="en" dirty="0"/>
            </a:br>
            <a:br>
              <a:rPr lang="en" dirty="0"/>
            </a:br>
            <a:r>
              <a:rPr lang="en" dirty="0"/>
              <a:t>Best way is to use UDP transportation but most common is TCP (requires lots of bandwidth)</a:t>
            </a:r>
          </a:p>
          <a:p>
            <a:pPr marL="457200" lvl="0" indent="0">
              <a:spcBef>
                <a:spcPts val="0"/>
              </a:spcBef>
              <a:buNone/>
            </a:pPr>
            <a:endParaRPr dirty="0"/>
          </a:p>
        </p:txBody>
      </p:sp>
      <p:pic>
        <p:nvPicPr>
          <p:cNvPr id="108" name="Shape 108"/>
          <p:cNvPicPr preferRelativeResize="0"/>
          <p:nvPr/>
        </p:nvPicPr>
        <p:blipFill>
          <a:blip r:embed="rId3">
            <a:alphaModFix/>
          </a:blip>
          <a:stretch>
            <a:fillRect/>
          </a:stretch>
        </p:blipFill>
        <p:spPr>
          <a:xfrm>
            <a:off x="5838092" y="2475914"/>
            <a:ext cx="3125303" cy="1561513"/>
          </a:xfrm>
          <a:prstGeom prst="rect">
            <a:avLst/>
          </a:prstGeom>
          <a:noFill/>
          <a:ln w="9525" cap="flat" cmpd="sng">
            <a:solidFill>
              <a:srgbClr val="DD926D"/>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87350" y="420675"/>
            <a:ext cx="8520600" cy="572700"/>
          </a:xfrm>
          <a:prstGeom prst="rect">
            <a:avLst/>
          </a:prstGeom>
        </p:spPr>
        <p:txBody>
          <a:bodyPr lIns="91425" tIns="91425" rIns="91425" bIns="91425" anchor="t" anchorCtr="0">
            <a:noAutofit/>
          </a:bodyPr>
          <a:lstStyle/>
          <a:p>
            <a:pPr lvl="0" rtl="0">
              <a:spcBef>
                <a:spcPts val="0"/>
              </a:spcBef>
              <a:buNone/>
            </a:pPr>
            <a:r>
              <a:rPr lang="en">
                <a:highlight>
                  <a:srgbClr val="DD926D"/>
                </a:highlight>
              </a:rPr>
              <a:t> Streaming Live Media Video</a:t>
            </a:r>
            <a:r>
              <a:rPr lang="en">
                <a:solidFill>
                  <a:srgbClr val="DD926D"/>
                </a:solidFill>
                <a:highlight>
                  <a:srgbClr val="DD926D"/>
                </a:highlight>
              </a:rPr>
              <a:t>.</a:t>
            </a:r>
          </a:p>
        </p:txBody>
      </p:sp>
      <p:sp>
        <p:nvSpPr>
          <p:cNvPr id="114" name="Shape 114" descr="http://www.mediaplatform.com  What is video streaming and how does it work? In this tutorial you'll learn the basics. This is a great starter course for those of you who aren't too technical but would like to understand what the heck your IT guys are talking about." title="Understanding Video Streaming">
            <a:hlinkClick r:id="rId3"/>
          </p:cNvPr>
          <p:cNvSpPr/>
          <p:nvPr/>
        </p:nvSpPr>
        <p:spPr>
          <a:xfrm>
            <a:off x="1026825" y="1063400"/>
            <a:ext cx="5269100" cy="3951825"/>
          </a:xfrm>
          <a:prstGeom prst="rect">
            <a:avLst/>
          </a:prstGeom>
          <a:blipFill>
            <a:blip r:embed="rId4">
              <a:alphaModFix/>
            </a:blip>
            <a:stretch>
              <a:fillRect/>
            </a:stretch>
          </a:blipFill>
          <a:ln>
            <a:noFill/>
          </a:ln>
        </p:spPr>
      </p:sp>
      <p:sp>
        <p:nvSpPr>
          <p:cNvPr id="115" name="Shape 115"/>
          <p:cNvSpPr txBox="1"/>
          <p:nvPr/>
        </p:nvSpPr>
        <p:spPr>
          <a:xfrm>
            <a:off x="6354325" y="4753375"/>
            <a:ext cx="2909700" cy="490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highlight>
                  <a:srgbClr val="DD926D"/>
                </a:highlight>
                <a:latin typeface="Oswald"/>
                <a:ea typeface="Oswald"/>
                <a:cs typeface="Oswald"/>
                <a:sym typeface="Oswald"/>
              </a:rPr>
              <a:t> Next: Real Time Conferencing</a:t>
            </a:r>
            <a:r>
              <a:rPr lang="en" sz="1800">
                <a:solidFill>
                  <a:srgbClr val="DD926D"/>
                </a:solidFill>
                <a:highlight>
                  <a:srgbClr val="DD926D"/>
                </a:highlight>
                <a:latin typeface="Oswald"/>
                <a:ea typeface="Oswald"/>
                <a:cs typeface="Oswald"/>
                <a:sym typeface="Oswald"/>
              </a:rPr>
              <a:t>.</a:t>
            </a:r>
            <a:r>
              <a:rPr lang="en" sz="1800">
                <a:solidFill>
                  <a:schemeClr val="dk1"/>
                </a:solidFill>
                <a:highlight>
                  <a:srgbClr val="DD926D"/>
                </a:highlight>
                <a:latin typeface="Oswald"/>
                <a:ea typeface="Oswald"/>
                <a:cs typeface="Oswald"/>
                <a:sym typeface="Oswald"/>
              </a:rPr>
              <a:t> </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1201</Words>
  <Application>Microsoft Office PowerPoint</Application>
  <PresentationFormat>On-screen Show (16:9)</PresentationFormat>
  <Paragraphs>148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Average</vt:lpstr>
      <vt:lpstr>Oswald</vt:lpstr>
      <vt:lpstr>Calibri</vt:lpstr>
      <vt:lpstr>slate</vt:lpstr>
      <vt:lpstr>Streaming Audio and Video Content Delivery</vt:lpstr>
      <vt:lpstr> Digital Audio &amp; Video Streaming .</vt:lpstr>
      <vt:lpstr> Digital Audio .</vt:lpstr>
      <vt:lpstr> Digital Video .</vt:lpstr>
      <vt:lpstr> Video Compression </vt:lpstr>
      <vt:lpstr> Streaming Stored Media .  </vt:lpstr>
      <vt:lpstr> Media Player .</vt:lpstr>
      <vt:lpstr> Streaming Live Media .</vt:lpstr>
      <vt:lpstr> Streaming Live Media Video.</vt:lpstr>
      <vt:lpstr> Real Time Conferencing .</vt:lpstr>
      <vt:lpstr> Real Time Conferencing - On Latency...   </vt:lpstr>
      <vt:lpstr>H.323 /SIP Protocols </vt:lpstr>
      <vt:lpstr>PowerPoint Presentation</vt:lpstr>
      <vt:lpstr> Content &amp; Internet Traffic .</vt:lpstr>
      <vt:lpstr> Server Farms &amp; Web Proxies .</vt:lpstr>
      <vt:lpstr> Server Farms - DNS and Front End Spray Methods .</vt:lpstr>
      <vt:lpstr> Server Farms and Load Balancing .</vt:lpstr>
      <vt:lpstr> Web Proxies - The Basics .</vt:lpstr>
      <vt:lpstr> Web Proxies - Setup, Limitations, and Benefits .</vt:lpstr>
      <vt:lpstr> Content Delivery Networks .</vt:lpstr>
      <vt:lpstr> Content Delivery Networks - Redirection and Providers .</vt:lpstr>
      <vt:lpstr> Peer-to-Peer Networks .</vt:lpstr>
      <vt:lpstr> Peer-to-Peer Networks - BitTorrent .</vt:lpstr>
      <vt:lpstr>What Questions Do You Have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 Audio and Video Content Delivery</dc:title>
  <cp:lastModifiedBy>jaishree ranganathan</cp:lastModifiedBy>
  <cp:revision>2</cp:revision>
  <dcterms:modified xsi:type="dcterms:W3CDTF">2016-11-22T14:47:49Z</dcterms:modified>
</cp:coreProperties>
</file>