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
      <p:font typeface="Cabin"/>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Cabin-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bin-boldItalic.fntdata"/><Relationship Id="rId30" Type="http://schemas.openxmlformats.org/officeDocument/2006/relationships/font" Target="fonts/Cabin-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6b8049885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6b804988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6b804988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6b804988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6b8049885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6b8049885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6b804988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6b804988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6b8049885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6b8049885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6b804988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6b804988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6b804988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6b804988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6b8049885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6b8049885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6b80498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6b80498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b804988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b804988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6b804988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6b804988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6b8049885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6b8049885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6b804988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6b804988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465359"/>
              </a:buClr>
              <a:buSzPts val="2700"/>
              <a:buFont typeface="Cabin"/>
              <a:buNone/>
            </a:pPr>
            <a:r>
              <a:rPr lang="en" sz="3000">
                <a:solidFill>
                  <a:srgbClr val="F3F3F3"/>
                </a:solidFill>
                <a:latin typeface="Cabin"/>
                <a:ea typeface="Cabin"/>
                <a:cs typeface="Cabin"/>
                <a:sym typeface="Cabin"/>
              </a:rPr>
              <a:t>TRANSMISSION CONTROL PROTOCOL</a:t>
            </a:r>
            <a:endParaRPr sz="3000">
              <a:solidFill>
                <a:srgbClr val="F3F3F3"/>
              </a:solidFill>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TCP Connection Establishment</a:t>
            </a:r>
            <a:endParaRPr/>
          </a:p>
        </p:txBody>
      </p:sp>
      <p:sp>
        <p:nvSpPr>
          <p:cNvPr id="191" name="Google Shape;191;p22"/>
          <p:cNvSpPr txBox="1"/>
          <p:nvPr>
            <p:ph idx="1" type="body"/>
          </p:nvPr>
        </p:nvSpPr>
        <p:spPr>
          <a:xfrm>
            <a:off x="641325" y="1372450"/>
            <a:ext cx="8042400" cy="3540300"/>
          </a:xfrm>
          <a:prstGeom prst="rect">
            <a:avLst/>
          </a:prstGeom>
        </p:spPr>
        <p:txBody>
          <a:bodyPr anchorCtr="0" anchor="t" bIns="91425" lIns="91425" spcFirstLastPara="1" rIns="91425" wrap="square" tIns="91425">
            <a:noAutofit/>
          </a:bodyPr>
          <a:lstStyle/>
          <a:p>
            <a:pPr indent="-323850" lvl="0" marL="457200" marR="0" rtl="0" algn="l">
              <a:lnSpc>
                <a:spcPct val="150000"/>
              </a:lnSpc>
              <a:spcBef>
                <a:spcPts val="0"/>
              </a:spcBef>
              <a:spcAft>
                <a:spcPts val="0"/>
              </a:spcAft>
              <a:buClr>
                <a:srgbClr val="F3F3F3"/>
              </a:buClr>
              <a:buSzPts val="1500"/>
              <a:buFont typeface="Lato"/>
              <a:buChar char="-"/>
            </a:pPr>
            <a:r>
              <a:rPr lang="en" sz="1500">
                <a:solidFill>
                  <a:srgbClr val="F3F3F3"/>
                </a:solidFill>
              </a:rPr>
              <a:t>TCP connections are “duplex </a:t>
            </a:r>
            <a:r>
              <a:rPr lang="en" sz="1500">
                <a:solidFill>
                  <a:srgbClr val="F3F3F3"/>
                </a:solidFill>
              </a:rPr>
              <a:t>connections</a:t>
            </a:r>
            <a:r>
              <a:rPr lang="en" sz="1500">
                <a:solidFill>
                  <a:srgbClr val="F3F3F3"/>
                </a:solidFill>
              </a:rPr>
              <a:t>”, meaning that there are two data streams in every connections. Each stream moving in the opposite direction.</a:t>
            </a:r>
            <a:endParaRPr sz="1500">
              <a:solidFill>
                <a:srgbClr val="F3F3F3"/>
              </a:solidFill>
            </a:endParaRPr>
          </a:p>
          <a:p>
            <a:pPr indent="-323850" lvl="0" marL="457200" marR="0" rtl="0" algn="l">
              <a:lnSpc>
                <a:spcPct val="150000"/>
              </a:lnSpc>
              <a:spcBef>
                <a:spcPts val="0"/>
              </a:spcBef>
              <a:spcAft>
                <a:spcPts val="0"/>
              </a:spcAft>
              <a:buClr>
                <a:srgbClr val="F3F3F3"/>
              </a:buClr>
              <a:buSzPts val="1500"/>
              <a:buChar char="-"/>
            </a:pPr>
            <a:r>
              <a:rPr lang="en" sz="1500">
                <a:solidFill>
                  <a:srgbClr val="F3F3F3"/>
                </a:solidFill>
              </a:rPr>
              <a:t>Connections </a:t>
            </a:r>
            <a:r>
              <a:rPr lang="en" sz="1500">
                <a:solidFill>
                  <a:srgbClr val="F3F3F3"/>
                </a:solidFill>
              </a:rPr>
              <a:t>are established using a “three-way handshake”</a:t>
            </a:r>
            <a:endParaRPr sz="1500">
              <a:solidFill>
                <a:srgbClr val="F3F3F3"/>
              </a:solidFill>
            </a:endParaRPr>
          </a:p>
          <a:p>
            <a:pPr indent="-323850" lvl="1" marL="914400" marR="0" rtl="0" algn="l">
              <a:lnSpc>
                <a:spcPct val="150000"/>
              </a:lnSpc>
              <a:spcBef>
                <a:spcPts val="0"/>
              </a:spcBef>
              <a:spcAft>
                <a:spcPts val="0"/>
              </a:spcAft>
              <a:buClr>
                <a:srgbClr val="F3F3F3"/>
              </a:buClr>
              <a:buSzPts val="1500"/>
              <a:buChar char="-"/>
            </a:pPr>
            <a:r>
              <a:rPr lang="en" sz="1500">
                <a:solidFill>
                  <a:srgbClr val="F3F3F3"/>
                </a:solidFill>
              </a:rPr>
              <a:t>A reliable </a:t>
            </a:r>
            <a:r>
              <a:rPr lang="en" sz="1500">
                <a:solidFill>
                  <a:srgbClr val="F3F3F3"/>
                </a:solidFill>
              </a:rPr>
              <a:t>connection</a:t>
            </a:r>
            <a:r>
              <a:rPr lang="en" sz="1500">
                <a:solidFill>
                  <a:srgbClr val="F3F3F3"/>
                </a:solidFill>
              </a:rPr>
              <a:t> needs to be established before any data can be sent.</a:t>
            </a:r>
            <a:endParaRPr sz="1500">
              <a:solidFill>
                <a:srgbClr val="F3F3F3"/>
              </a:solidFill>
            </a:endParaRPr>
          </a:p>
          <a:p>
            <a:pPr indent="-323850" lvl="1" marL="914400" marR="0" rtl="0" algn="l">
              <a:lnSpc>
                <a:spcPct val="150000"/>
              </a:lnSpc>
              <a:spcBef>
                <a:spcPts val="0"/>
              </a:spcBef>
              <a:spcAft>
                <a:spcPts val="0"/>
              </a:spcAft>
              <a:buClr>
                <a:srgbClr val="F3F3F3"/>
              </a:buClr>
              <a:buSzPts val="1500"/>
              <a:buChar char="-"/>
            </a:pPr>
            <a:r>
              <a:rPr lang="en" sz="1500">
                <a:solidFill>
                  <a:srgbClr val="F3F3F3"/>
                </a:solidFill>
              </a:rPr>
              <a:t>First, a “SYN segment” (</a:t>
            </a:r>
            <a:r>
              <a:rPr lang="en" sz="1500">
                <a:solidFill>
                  <a:srgbClr val="F3F3F3"/>
                </a:solidFill>
              </a:rPr>
              <a:t>synchronization</a:t>
            </a:r>
            <a:r>
              <a:rPr lang="en" sz="1500">
                <a:solidFill>
                  <a:srgbClr val="F3F3F3"/>
                </a:solidFill>
              </a:rPr>
              <a:t> segment), is sent from the sender (Host 1) of the information to the receiver (Host 2).</a:t>
            </a:r>
            <a:endParaRPr sz="1500">
              <a:solidFill>
                <a:srgbClr val="F3F3F3"/>
              </a:solidFill>
            </a:endParaRPr>
          </a:p>
          <a:p>
            <a:pPr indent="-323850" lvl="1" marL="914400" marR="0" rtl="0" algn="l">
              <a:lnSpc>
                <a:spcPct val="150000"/>
              </a:lnSpc>
              <a:spcBef>
                <a:spcPts val="0"/>
              </a:spcBef>
              <a:spcAft>
                <a:spcPts val="0"/>
              </a:spcAft>
              <a:buClr>
                <a:srgbClr val="F3F3F3"/>
              </a:buClr>
              <a:buSzPts val="1500"/>
              <a:buChar char="-"/>
            </a:pPr>
            <a:r>
              <a:rPr lang="en" sz="1500">
                <a:solidFill>
                  <a:srgbClr val="F3F3F3"/>
                </a:solidFill>
              </a:rPr>
              <a:t>In return, the Host 2 replies to Host 1 with a “SYN + ACK” (</a:t>
            </a:r>
            <a:r>
              <a:rPr lang="en" sz="1500">
                <a:solidFill>
                  <a:srgbClr val="F3F3F3"/>
                </a:solidFill>
              </a:rPr>
              <a:t>synchronization and Acknowledgement) </a:t>
            </a:r>
            <a:r>
              <a:rPr lang="en" sz="1500">
                <a:solidFill>
                  <a:srgbClr val="F3F3F3"/>
                </a:solidFill>
              </a:rPr>
              <a:t>segment. </a:t>
            </a:r>
            <a:endParaRPr sz="1500">
              <a:solidFill>
                <a:srgbClr val="F3F3F3"/>
              </a:solidFill>
            </a:endParaRPr>
          </a:p>
          <a:p>
            <a:pPr indent="-323850" lvl="1" marL="914400" marR="0" rtl="0" algn="l">
              <a:lnSpc>
                <a:spcPct val="150000"/>
              </a:lnSpc>
              <a:spcBef>
                <a:spcPts val="0"/>
              </a:spcBef>
              <a:spcAft>
                <a:spcPts val="0"/>
              </a:spcAft>
              <a:buClr>
                <a:srgbClr val="F3F3F3"/>
              </a:buClr>
              <a:buSzPts val="1500"/>
              <a:buChar char="-"/>
            </a:pPr>
            <a:r>
              <a:rPr lang="en" sz="1500">
                <a:solidFill>
                  <a:srgbClr val="F3F3F3"/>
                </a:solidFill>
              </a:rPr>
              <a:t>Finally, Host 1 returns an “ACK” segment to Host 2 to finalize the connection and data transfer can begin.</a:t>
            </a:r>
            <a:endParaRPr sz="1500">
              <a:solidFill>
                <a:srgbClr val="F3F3F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TCP Network Performance</a:t>
            </a:r>
            <a:endParaRPr/>
          </a:p>
        </p:txBody>
      </p:sp>
      <p:sp>
        <p:nvSpPr>
          <p:cNvPr id="197" name="Google Shape;197;p23"/>
          <p:cNvSpPr txBox="1"/>
          <p:nvPr>
            <p:ph idx="1" type="body"/>
          </p:nvPr>
        </p:nvSpPr>
        <p:spPr>
          <a:xfrm>
            <a:off x="641325" y="1372450"/>
            <a:ext cx="8042400" cy="3540300"/>
          </a:xfrm>
          <a:prstGeom prst="rect">
            <a:avLst/>
          </a:prstGeom>
        </p:spPr>
        <p:txBody>
          <a:bodyPr anchorCtr="0" anchor="t" bIns="91425" lIns="91425" spcFirstLastPara="1" rIns="91425" wrap="square" tIns="91425">
            <a:noAutofit/>
          </a:bodyPr>
          <a:lstStyle/>
          <a:p>
            <a:pPr indent="-323850" lvl="0" marL="457200" marR="0" rtl="0" algn="l">
              <a:lnSpc>
                <a:spcPct val="150000"/>
              </a:lnSpc>
              <a:spcBef>
                <a:spcPts val="0"/>
              </a:spcBef>
              <a:spcAft>
                <a:spcPts val="0"/>
              </a:spcAft>
              <a:buClr>
                <a:srgbClr val="F3F3F3"/>
              </a:buClr>
              <a:buSzPts val="1500"/>
              <a:buChar char="-"/>
            </a:pPr>
            <a:r>
              <a:rPr lang="en" sz="1500">
                <a:solidFill>
                  <a:srgbClr val="F3F3F3"/>
                </a:solidFill>
              </a:rPr>
              <a:t>TCP is not a perfect system and still has room to improve. </a:t>
            </a:r>
            <a:endParaRPr sz="1500">
              <a:solidFill>
                <a:srgbClr val="F3F3F3"/>
              </a:solidFill>
            </a:endParaRPr>
          </a:p>
          <a:p>
            <a:pPr indent="-323850" lvl="1" marL="914400" marR="0" rtl="0" algn="l">
              <a:lnSpc>
                <a:spcPct val="150000"/>
              </a:lnSpc>
              <a:spcBef>
                <a:spcPts val="0"/>
              </a:spcBef>
              <a:spcAft>
                <a:spcPts val="0"/>
              </a:spcAft>
              <a:buClr>
                <a:srgbClr val="F3F3F3"/>
              </a:buClr>
              <a:buSzPts val="1500"/>
              <a:buChar char="-"/>
            </a:pPr>
            <a:r>
              <a:rPr lang="en" sz="1500">
                <a:solidFill>
                  <a:srgbClr val="F3F3F3"/>
                </a:solidFill>
              </a:rPr>
              <a:t>While being reliable, TCP doesn’t provide all of the transport semantics that all applications want, which leaves the applications themselves to </a:t>
            </a:r>
            <a:r>
              <a:rPr lang="en" sz="1500">
                <a:solidFill>
                  <a:srgbClr val="F3F3F3"/>
                </a:solidFill>
              </a:rPr>
              <a:t>resolve</a:t>
            </a:r>
            <a:r>
              <a:rPr lang="en" sz="1500">
                <a:solidFill>
                  <a:srgbClr val="F3F3F3"/>
                </a:solidFill>
              </a:rPr>
              <a:t> these issues for the time being.</a:t>
            </a:r>
            <a:endParaRPr sz="1500">
              <a:solidFill>
                <a:srgbClr val="F3F3F3"/>
              </a:solidFill>
            </a:endParaRPr>
          </a:p>
          <a:p>
            <a:pPr indent="-323850" lvl="1" marL="914400" marR="0" rtl="0" algn="l">
              <a:lnSpc>
                <a:spcPct val="150000"/>
              </a:lnSpc>
              <a:spcBef>
                <a:spcPts val="0"/>
              </a:spcBef>
              <a:spcAft>
                <a:spcPts val="0"/>
              </a:spcAft>
              <a:buClr>
                <a:srgbClr val="F3F3F3"/>
              </a:buClr>
              <a:buSzPts val="1500"/>
              <a:buChar char="-"/>
            </a:pPr>
            <a:r>
              <a:rPr lang="en" sz="1500">
                <a:solidFill>
                  <a:srgbClr val="F3F3F3"/>
                </a:solidFill>
              </a:rPr>
              <a:t>TCP also can have issues with congestion control, as it does not manage high speed and high bandwidth </a:t>
            </a:r>
            <a:r>
              <a:rPr lang="en" sz="1500">
                <a:solidFill>
                  <a:srgbClr val="F3F3F3"/>
                </a:solidFill>
              </a:rPr>
              <a:t>connections</a:t>
            </a:r>
            <a:r>
              <a:rPr lang="en" sz="1500">
                <a:solidFill>
                  <a:srgbClr val="F3F3F3"/>
                </a:solidFill>
              </a:rPr>
              <a:t> well.</a:t>
            </a:r>
            <a:endParaRPr sz="1500">
              <a:solidFill>
                <a:srgbClr val="F3F3F3"/>
              </a:solidFill>
            </a:endParaRPr>
          </a:p>
          <a:p>
            <a:pPr indent="0" lvl="0" marL="457200" marR="0" rtl="0" algn="l">
              <a:lnSpc>
                <a:spcPct val="150000"/>
              </a:lnSpc>
              <a:spcBef>
                <a:spcPts val="0"/>
              </a:spcBef>
              <a:spcAft>
                <a:spcPts val="0"/>
              </a:spcAft>
              <a:buNone/>
            </a:pPr>
            <a:r>
              <a:t/>
            </a:r>
            <a:endParaRPr sz="1500">
              <a:solidFill>
                <a:srgbClr val="F3F3F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4"/>
          <p:cNvSpPr txBox="1"/>
          <p:nvPr>
            <p:ph type="title"/>
          </p:nvPr>
        </p:nvSpPr>
        <p:spPr>
          <a:xfrm>
            <a:off x="1297500" y="400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#3</a:t>
            </a:r>
            <a:endParaRPr/>
          </a:p>
        </p:txBody>
      </p:sp>
      <p:sp>
        <p:nvSpPr>
          <p:cNvPr id="203" name="Google Shape;203;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What is the definition of a Dupex connections?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TCP Code</a:t>
            </a:r>
            <a:endParaRPr/>
          </a:p>
        </p:txBody>
      </p:sp>
      <p:sp>
        <p:nvSpPr>
          <p:cNvPr id="209" name="Google Shape;209;p25"/>
          <p:cNvSpPr txBox="1"/>
          <p:nvPr>
            <p:ph idx="1" type="body"/>
          </p:nvPr>
        </p:nvSpPr>
        <p:spPr>
          <a:xfrm>
            <a:off x="769600" y="1564850"/>
            <a:ext cx="7978200" cy="2913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F3F3F3"/>
              </a:buClr>
              <a:buSzPts val="1500"/>
              <a:buChar char="-"/>
            </a:pPr>
            <a:r>
              <a:rPr lang="en" sz="1500">
                <a:solidFill>
                  <a:srgbClr val="F3F3F3"/>
                </a:solidFill>
              </a:rPr>
              <a:t>With our code we created a server and client to send data back and forth. We implemented a port number and IP address to make sure that the server and client made a connection with each other so that it doesn’t connect to a different computer or machine. The code that we made is basically a chatbox which deals with port numbers, IP addresses and three-way handshake.</a:t>
            </a:r>
            <a:endParaRPr sz="1500">
              <a:solidFill>
                <a:srgbClr val="F3F3F3"/>
              </a:solidFill>
            </a:endParaRPr>
          </a:p>
        </p:txBody>
      </p:sp>
      <p:pic>
        <p:nvPicPr>
          <p:cNvPr id="210" name="Google Shape;210;p25"/>
          <p:cNvPicPr preferRelativeResize="0"/>
          <p:nvPr/>
        </p:nvPicPr>
        <p:blipFill>
          <a:blip r:embed="rId3">
            <a:alphaModFix/>
          </a:blip>
          <a:stretch>
            <a:fillRect/>
          </a:stretch>
        </p:blipFill>
        <p:spPr>
          <a:xfrm>
            <a:off x="4572000" y="2774525"/>
            <a:ext cx="4046726" cy="1996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4</a:t>
            </a:r>
            <a:endParaRPr/>
          </a:p>
        </p:txBody>
      </p:sp>
      <p:sp>
        <p:nvSpPr>
          <p:cNvPr id="216" name="Google Shape;216;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What is a three-way handshake?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TCP</a:t>
            </a:r>
            <a:endParaRPr/>
          </a:p>
        </p:txBody>
      </p:sp>
      <p:sp>
        <p:nvSpPr>
          <p:cNvPr id="141" name="Google Shape;141;p14"/>
          <p:cNvSpPr txBox="1"/>
          <p:nvPr>
            <p:ph idx="1" type="body"/>
          </p:nvPr>
        </p:nvSpPr>
        <p:spPr>
          <a:xfrm>
            <a:off x="641325" y="1372450"/>
            <a:ext cx="8042400" cy="3322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F3F3F3"/>
              </a:buClr>
              <a:buSzPts val="1500"/>
              <a:buChar char="-"/>
            </a:pPr>
            <a:r>
              <a:rPr lang="en" sz="1500">
                <a:solidFill>
                  <a:srgbClr val="F3F3F3"/>
                </a:solidFill>
              </a:rPr>
              <a:t>Transmission Control Protocol, or TCP, is a set of rules used to govern how data is transmitted between devices on an </a:t>
            </a:r>
            <a:r>
              <a:rPr lang="en" sz="1500">
                <a:solidFill>
                  <a:srgbClr val="F3F3F3"/>
                </a:solidFill>
              </a:rPr>
              <a:t>interconnected</a:t>
            </a:r>
            <a:r>
              <a:rPr lang="en" sz="1500">
                <a:solidFill>
                  <a:srgbClr val="F3F3F3"/>
                </a:solidFill>
              </a:rPr>
              <a:t> network.</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It was designed to be a reliable method of transferring data from point to point, even if the network itself isn’t deemed reliable.</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TCP is designed to send data quickly enough to make use of the capacity of the network it’s on, but not to the point where it could cause congestion, and it is designed to time out an attempt to re-send any data that does not make it to the destination on the first attempt</a:t>
            </a:r>
            <a:endParaRPr sz="1500">
              <a:solidFill>
                <a:srgbClr val="F3F3F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TCP Service Model</a:t>
            </a:r>
            <a:endParaRPr/>
          </a:p>
        </p:txBody>
      </p:sp>
      <p:sp>
        <p:nvSpPr>
          <p:cNvPr id="147" name="Google Shape;147;p15"/>
          <p:cNvSpPr txBox="1"/>
          <p:nvPr>
            <p:ph idx="1" type="body"/>
          </p:nvPr>
        </p:nvSpPr>
        <p:spPr>
          <a:xfrm>
            <a:off x="641325" y="1372450"/>
            <a:ext cx="8042400" cy="3322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F3F3F3"/>
              </a:buClr>
              <a:buSzPts val="1500"/>
              <a:buChar char="-"/>
            </a:pPr>
            <a:r>
              <a:rPr lang="en" sz="1500">
                <a:solidFill>
                  <a:srgbClr val="F3F3F3"/>
                </a:solidFill>
              </a:rPr>
              <a:t>TCP is designed to be a point-to-point connection between two devices, a sender and a </a:t>
            </a:r>
            <a:r>
              <a:rPr lang="en" sz="1500">
                <a:solidFill>
                  <a:srgbClr val="F3F3F3"/>
                </a:solidFill>
              </a:rPr>
              <a:t>receiver and cannot be used for broadcasting or multicasting.</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Both devices create a numbered endpoint called “sockets” which are used to send and receive data as needed.</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Each socket contains the IP address of the device it’s hosted by, and a 16 bit number that’s local to that specific host called a “port.</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Port numbers below 1024 are reserved for standard services started by privileged users, and are referred to as “well known ports”</a:t>
            </a:r>
            <a:endParaRPr sz="1500">
              <a:solidFill>
                <a:srgbClr val="F3F3F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#1</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What happens to data that fails to send over a TCP connection?</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TCP Protocol</a:t>
            </a:r>
            <a:endParaRPr/>
          </a:p>
        </p:txBody>
      </p:sp>
      <p:sp>
        <p:nvSpPr>
          <p:cNvPr id="159" name="Google Shape;159;p17"/>
          <p:cNvSpPr txBox="1"/>
          <p:nvPr>
            <p:ph idx="1" type="body"/>
          </p:nvPr>
        </p:nvSpPr>
        <p:spPr>
          <a:xfrm>
            <a:off x="641325" y="1372450"/>
            <a:ext cx="8042400" cy="3322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F3F3F3"/>
              </a:buClr>
              <a:buSzPts val="1500"/>
              <a:buChar char="-"/>
            </a:pPr>
            <a:r>
              <a:rPr lang="en" sz="1500">
                <a:solidFill>
                  <a:srgbClr val="F3F3F3"/>
                </a:solidFill>
              </a:rPr>
              <a:t>Each Byte contained in a TCP connection has its own 32-bit sequence number.</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TCP sends and receives data segments in a format that consists of a twenty Byte header, followed by whatever data bytes are being sent.</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Size limits of Segment sizes</a:t>
            </a:r>
            <a:endParaRPr sz="1500">
              <a:solidFill>
                <a:srgbClr val="F3F3F3"/>
              </a:solidFill>
            </a:endParaRPr>
          </a:p>
          <a:p>
            <a:pPr indent="-323850" lvl="1" marL="914400" rtl="0" algn="l">
              <a:lnSpc>
                <a:spcPct val="150000"/>
              </a:lnSpc>
              <a:spcBef>
                <a:spcPts val="0"/>
              </a:spcBef>
              <a:spcAft>
                <a:spcPts val="0"/>
              </a:spcAft>
              <a:buClr>
                <a:srgbClr val="F3F3F3"/>
              </a:buClr>
              <a:buSzPts val="1500"/>
              <a:buChar char="-"/>
            </a:pPr>
            <a:r>
              <a:rPr lang="en" sz="1500">
                <a:solidFill>
                  <a:srgbClr val="F3F3F3"/>
                </a:solidFill>
              </a:rPr>
              <a:t>No segment can exceed 65,515 Bytes, and this number includes the twenty byte header.</a:t>
            </a:r>
            <a:endParaRPr sz="1500">
              <a:solidFill>
                <a:srgbClr val="F3F3F3"/>
              </a:solidFill>
            </a:endParaRPr>
          </a:p>
          <a:p>
            <a:pPr indent="-323850" lvl="1" marL="914400" rtl="0" algn="l">
              <a:lnSpc>
                <a:spcPct val="150000"/>
              </a:lnSpc>
              <a:spcBef>
                <a:spcPts val="0"/>
              </a:spcBef>
              <a:spcAft>
                <a:spcPts val="0"/>
              </a:spcAft>
              <a:buClr>
                <a:srgbClr val="F3F3F3"/>
              </a:buClr>
              <a:buSzPts val="1500"/>
              <a:buChar char="-"/>
            </a:pPr>
            <a:r>
              <a:rPr lang="en" sz="1500">
                <a:solidFill>
                  <a:srgbClr val="F3F3F3"/>
                </a:solidFill>
              </a:rPr>
              <a:t>Each link has a Maximum Transfer Unit (MTU) and each segment needs to be able to fit in the MTU at both the sender and the receiver.</a:t>
            </a:r>
            <a:endParaRPr sz="1500">
              <a:solidFill>
                <a:srgbClr val="F3F3F3"/>
              </a:solidFill>
            </a:endParaRPr>
          </a:p>
          <a:p>
            <a:pPr indent="0" lvl="0" marL="914400" rtl="0" algn="l">
              <a:lnSpc>
                <a:spcPct val="150000"/>
              </a:lnSpc>
              <a:spcBef>
                <a:spcPts val="0"/>
              </a:spcBef>
              <a:spcAft>
                <a:spcPts val="0"/>
              </a:spcAft>
              <a:buNone/>
            </a:pPr>
            <a:r>
              <a:t/>
            </a:r>
            <a:endParaRPr sz="1500">
              <a:solidFill>
                <a:srgbClr val="F3F3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TCP Segment Headers</a:t>
            </a:r>
            <a:endParaRPr/>
          </a:p>
        </p:txBody>
      </p:sp>
      <p:sp>
        <p:nvSpPr>
          <p:cNvPr id="165" name="Google Shape;165;p18"/>
          <p:cNvSpPr txBox="1"/>
          <p:nvPr>
            <p:ph idx="1" type="body"/>
          </p:nvPr>
        </p:nvSpPr>
        <p:spPr>
          <a:xfrm>
            <a:off x="-89775" y="1307850"/>
            <a:ext cx="5068800" cy="3758700"/>
          </a:xfrm>
          <a:prstGeom prst="rect">
            <a:avLst/>
          </a:prstGeom>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rgbClr val="F3F3F3"/>
              </a:buClr>
              <a:buSzPts val="1400"/>
              <a:buFont typeface="Lato"/>
              <a:buChar char="-"/>
            </a:pPr>
            <a:r>
              <a:rPr lang="en" sz="1400">
                <a:solidFill>
                  <a:srgbClr val="F3F3F3"/>
                </a:solidFill>
              </a:rPr>
              <a:t>Each TCP segment begins with this 20 byte header</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Source and Destination Port fields identify the end-points of the connection, and help to identify the connection itself.</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Sequence number keeps track of the data sent by helping to identify each byte.</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Acknowledgement number Specifies the next Byte in the sequence</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TCP header length tells how many 32-bit works are in the TCP header</a:t>
            </a:r>
            <a:endParaRPr sz="1400">
              <a:solidFill>
                <a:srgbClr val="F3F3F3"/>
              </a:solidFill>
            </a:endParaRPr>
          </a:p>
        </p:txBody>
      </p:sp>
      <p:pic>
        <p:nvPicPr>
          <p:cNvPr id="166" name="Google Shape;166;p18"/>
          <p:cNvPicPr preferRelativeResize="0"/>
          <p:nvPr/>
        </p:nvPicPr>
        <p:blipFill>
          <a:blip r:embed="rId3">
            <a:alphaModFix/>
          </a:blip>
          <a:stretch>
            <a:fillRect/>
          </a:stretch>
        </p:blipFill>
        <p:spPr>
          <a:xfrm>
            <a:off x="4979125" y="1859875"/>
            <a:ext cx="4065425" cy="260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TCP Segment Headers (cont.)</a:t>
            </a:r>
            <a:endParaRPr/>
          </a:p>
        </p:txBody>
      </p:sp>
      <p:sp>
        <p:nvSpPr>
          <p:cNvPr id="172" name="Google Shape;172;p19"/>
          <p:cNvSpPr txBox="1"/>
          <p:nvPr>
            <p:ph idx="1" type="body"/>
          </p:nvPr>
        </p:nvSpPr>
        <p:spPr>
          <a:xfrm>
            <a:off x="-89775" y="1307850"/>
            <a:ext cx="5068800" cy="3758700"/>
          </a:xfrm>
          <a:prstGeom prst="rect">
            <a:avLst/>
          </a:prstGeom>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gray section is an unused 4 bit field.</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8 smaller sections beginning with CWR and ending with FIN are 1 bit flags which each contain information regarding the </a:t>
            </a:r>
            <a:r>
              <a:rPr lang="en" sz="1400">
                <a:solidFill>
                  <a:srgbClr val="F3F3F3"/>
                </a:solidFill>
              </a:rPr>
              <a:t>connection</a:t>
            </a:r>
            <a:r>
              <a:rPr lang="en" sz="1400">
                <a:solidFill>
                  <a:srgbClr val="F3F3F3"/>
                </a:solidFill>
              </a:rPr>
              <a:t> su</a:t>
            </a:r>
            <a:r>
              <a:rPr lang="en" sz="1400">
                <a:solidFill>
                  <a:srgbClr val="F3F3F3"/>
                </a:solidFill>
              </a:rPr>
              <a:t>ch as troubleshooting steps.</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The Window Size states how many bytes will be sent after it has been acknowledged.</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Options provides a place to store data not covered by the other headers.</a:t>
            </a:r>
            <a:endParaRPr sz="1400">
              <a:solidFill>
                <a:srgbClr val="F3F3F3"/>
              </a:solidFill>
            </a:endParaRPr>
          </a:p>
          <a:p>
            <a:pPr indent="-317500" lvl="0" marL="457200" marR="0" rtl="0" algn="l">
              <a:lnSpc>
                <a:spcPct val="150000"/>
              </a:lnSpc>
              <a:spcBef>
                <a:spcPts val="0"/>
              </a:spcBef>
              <a:spcAft>
                <a:spcPts val="0"/>
              </a:spcAft>
              <a:buClr>
                <a:srgbClr val="F3F3F3"/>
              </a:buClr>
              <a:buSzPts val="1400"/>
              <a:buChar char="-"/>
            </a:pPr>
            <a:r>
              <a:rPr lang="en" sz="1400">
                <a:solidFill>
                  <a:srgbClr val="F3F3F3"/>
                </a:solidFill>
              </a:rPr>
              <a:t>This video give a little more information about what each section does when transporting information.</a:t>
            </a:r>
            <a:endParaRPr sz="1400">
              <a:solidFill>
                <a:srgbClr val="F3F3F3"/>
              </a:solidFill>
            </a:endParaRPr>
          </a:p>
          <a:p>
            <a:pPr indent="-304800" lvl="1" marL="914400" marR="0" rtl="0" algn="l">
              <a:lnSpc>
                <a:spcPct val="150000"/>
              </a:lnSpc>
              <a:spcBef>
                <a:spcPts val="0"/>
              </a:spcBef>
              <a:spcAft>
                <a:spcPts val="0"/>
              </a:spcAft>
              <a:buClr>
                <a:srgbClr val="F3F3F3"/>
              </a:buClr>
              <a:buSzPts val="1200"/>
              <a:buChar char="-"/>
            </a:pPr>
            <a:r>
              <a:rPr lang="en" sz="1200">
                <a:solidFill>
                  <a:srgbClr val="F3F3F3"/>
                </a:solidFill>
              </a:rPr>
              <a:t>https://www.youtube.com/watch?v=ADiuHeoT2GA</a:t>
            </a:r>
            <a:endParaRPr sz="1200">
              <a:solidFill>
                <a:srgbClr val="F3F3F3"/>
              </a:solidFill>
            </a:endParaRPr>
          </a:p>
          <a:p>
            <a:pPr indent="0" lvl="0" marL="457200" marR="0" rtl="0" algn="l">
              <a:lnSpc>
                <a:spcPct val="150000"/>
              </a:lnSpc>
              <a:spcBef>
                <a:spcPts val="0"/>
              </a:spcBef>
              <a:spcAft>
                <a:spcPts val="0"/>
              </a:spcAft>
              <a:buNone/>
            </a:pPr>
            <a:r>
              <a:t/>
            </a:r>
            <a:endParaRPr sz="1400">
              <a:solidFill>
                <a:srgbClr val="F3F3F3"/>
              </a:solidFill>
            </a:endParaRPr>
          </a:p>
        </p:txBody>
      </p:sp>
      <p:pic>
        <p:nvPicPr>
          <p:cNvPr id="173" name="Google Shape;173;p19"/>
          <p:cNvPicPr preferRelativeResize="0"/>
          <p:nvPr/>
        </p:nvPicPr>
        <p:blipFill>
          <a:blip r:embed="rId3">
            <a:alphaModFix/>
          </a:blip>
          <a:stretch>
            <a:fillRect/>
          </a:stretch>
        </p:blipFill>
        <p:spPr>
          <a:xfrm>
            <a:off x="4979125" y="1859875"/>
            <a:ext cx="4065425" cy="260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#2</a:t>
            </a:r>
            <a:endParaRPr/>
          </a:p>
        </p:txBody>
      </p:sp>
      <p:sp>
        <p:nvSpPr>
          <p:cNvPr id="179" name="Google Shape;179;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What is the purpose of the source and destination ports in a TCP Segment Header?</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TCP Protocol</a:t>
            </a:r>
            <a:endParaRPr/>
          </a:p>
        </p:txBody>
      </p:sp>
      <p:sp>
        <p:nvSpPr>
          <p:cNvPr id="185" name="Google Shape;185;p21"/>
          <p:cNvSpPr txBox="1"/>
          <p:nvPr>
            <p:ph idx="1" type="body"/>
          </p:nvPr>
        </p:nvSpPr>
        <p:spPr>
          <a:xfrm>
            <a:off x="641325" y="1372450"/>
            <a:ext cx="8042400" cy="33222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F3F3F3"/>
              </a:buClr>
              <a:buSzPts val="1500"/>
              <a:buChar char="-"/>
            </a:pPr>
            <a:r>
              <a:rPr lang="en" sz="1500">
                <a:solidFill>
                  <a:srgbClr val="F3F3F3"/>
                </a:solidFill>
              </a:rPr>
              <a:t>Each Byte contained in a TCP connection has its own 32-bit sequence number.</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TCP sends and receives data segments in a format that consists of a twenty Byte header, followed by whatever data bytes are being sent.</a:t>
            </a:r>
            <a:endParaRPr sz="1500">
              <a:solidFill>
                <a:srgbClr val="F3F3F3"/>
              </a:solidFill>
            </a:endParaRPr>
          </a:p>
          <a:p>
            <a:pPr indent="-323850" lvl="0" marL="457200" rtl="0" algn="l">
              <a:lnSpc>
                <a:spcPct val="150000"/>
              </a:lnSpc>
              <a:spcBef>
                <a:spcPts val="0"/>
              </a:spcBef>
              <a:spcAft>
                <a:spcPts val="0"/>
              </a:spcAft>
              <a:buClr>
                <a:srgbClr val="F3F3F3"/>
              </a:buClr>
              <a:buSzPts val="1500"/>
              <a:buChar char="-"/>
            </a:pPr>
            <a:r>
              <a:rPr lang="en" sz="1500">
                <a:solidFill>
                  <a:srgbClr val="F3F3F3"/>
                </a:solidFill>
              </a:rPr>
              <a:t>Size limits of Segment sizes</a:t>
            </a:r>
            <a:endParaRPr sz="1500">
              <a:solidFill>
                <a:srgbClr val="F3F3F3"/>
              </a:solidFill>
            </a:endParaRPr>
          </a:p>
          <a:p>
            <a:pPr indent="-323850" lvl="1" marL="914400" rtl="0" algn="l">
              <a:lnSpc>
                <a:spcPct val="150000"/>
              </a:lnSpc>
              <a:spcBef>
                <a:spcPts val="0"/>
              </a:spcBef>
              <a:spcAft>
                <a:spcPts val="0"/>
              </a:spcAft>
              <a:buClr>
                <a:srgbClr val="F3F3F3"/>
              </a:buClr>
              <a:buSzPts val="1500"/>
              <a:buChar char="-"/>
            </a:pPr>
            <a:r>
              <a:rPr lang="en" sz="1500">
                <a:solidFill>
                  <a:srgbClr val="F3F3F3"/>
                </a:solidFill>
              </a:rPr>
              <a:t>No segment can exceed the IP Payload of 65,515 Bytes, and this number includes the twenty byte header.</a:t>
            </a:r>
            <a:endParaRPr sz="1500">
              <a:solidFill>
                <a:srgbClr val="F3F3F3"/>
              </a:solidFill>
            </a:endParaRPr>
          </a:p>
          <a:p>
            <a:pPr indent="-323850" lvl="1" marL="914400" rtl="0" algn="l">
              <a:lnSpc>
                <a:spcPct val="150000"/>
              </a:lnSpc>
              <a:spcBef>
                <a:spcPts val="0"/>
              </a:spcBef>
              <a:spcAft>
                <a:spcPts val="0"/>
              </a:spcAft>
              <a:buClr>
                <a:srgbClr val="F3F3F3"/>
              </a:buClr>
              <a:buSzPts val="1500"/>
              <a:buChar char="-"/>
            </a:pPr>
            <a:r>
              <a:rPr lang="en" sz="1500">
                <a:solidFill>
                  <a:srgbClr val="F3F3F3"/>
                </a:solidFill>
              </a:rPr>
              <a:t>Each link has a Maximum Transfer Unit (MTU) and each segment needs to be able to fit in the MTU at both the sender and the receiver.</a:t>
            </a:r>
            <a:endParaRPr sz="1500">
              <a:solidFill>
                <a:srgbClr val="F3F3F3"/>
              </a:solidFill>
            </a:endParaRPr>
          </a:p>
          <a:p>
            <a:pPr indent="0" lvl="0" marL="914400" rtl="0" algn="l">
              <a:lnSpc>
                <a:spcPct val="150000"/>
              </a:lnSpc>
              <a:spcBef>
                <a:spcPts val="0"/>
              </a:spcBef>
              <a:spcAft>
                <a:spcPts val="0"/>
              </a:spcAft>
              <a:buNone/>
            </a:pPr>
            <a:r>
              <a:t/>
            </a:r>
            <a:endParaRPr sz="1500">
              <a:solidFill>
                <a:srgbClr val="F3F3F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