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2" d="100"/>
          <a:sy n="52" d="100"/>
        </p:scale>
        <p:origin x="-108" y="-81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3" name="Shape 7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390864014"/>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1270000" y="1638300"/>
            <a:ext cx="10464800" cy="3302000"/>
          </a:xfrm>
          <a:prstGeom prst="rect">
            <a:avLst/>
          </a:prstGeom>
        </p:spPr>
        <p:txBody>
          <a:bodyPr lIns="0" tIns="0" rIns="0" bIns="0">
            <a:normAutofit/>
          </a:bodyPr>
          <a:lstStyle>
            <a:lvl1pPr algn="ctr" defTabSz="584200">
              <a:defRPr sz="8000">
                <a:solidFill>
                  <a:srgbClr val="FFFFFF"/>
                </a:solidFill>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7" name="Shape 7"/>
          <p:cNvSpPr>
            <a:spLocks noGrp="1"/>
          </p:cNvSpPr>
          <p:nvPr>
            <p:ph type="body" idx="1"/>
          </p:nvPr>
        </p:nvSpPr>
        <p:spPr>
          <a:xfrm>
            <a:off x="1270000" y="5029200"/>
            <a:ext cx="10464800" cy="1130300"/>
          </a:xfrm>
          <a:prstGeom prst="rect">
            <a:avLst/>
          </a:prstGeom>
        </p:spPr>
        <p:txBody>
          <a:bodyPr lIns="0" tIns="0" rIns="0" bIns="0">
            <a:normAutofit/>
          </a:bodyPr>
          <a:lstStyle>
            <a:lvl1pPr algn="ctr" defTabSz="584200">
              <a:defRPr sz="3200">
                <a:solidFill>
                  <a:srgbClr val="FFFFFF"/>
                </a:solidFill>
                <a:latin typeface="+mn-lt"/>
                <a:ea typeface="+mn-ea"/>
                <a:cs typeface="+mn-cs"/>
                <a:sym typeface="Helvetica Light"/>
              </a:defRPr>
            </a:lvl1pPr>
            <a:lvl2pPr indent="228600" algn="ctr" defTabSz="584200">
              <a:defRPr sz="3200">
                <a:solidFill>
                  <a:srgbClr val="FFFFFF"/>
                </a:solidFill>
                <a:latin typeface="+mn-lt"/>
                <a:ea typeface="+mn-ea"/>
                <a:cs typeface="+mn-cs"/>
                <a:sym typeface="Helvetica Light"/>
              </a:defRPr>
            </a:lvl2pPr>
            <a:lvl3pPr indent="457200" algn="ctr" defTabSz="584200">
              <a:defRPr sz="3200">
                <a:solidFill>
                  <a:srgbClr val="FFFFFF"/>
                </a:solidFill>
                <a:latin typeface="+mn-lt"/>
                <a:ea typeface="+mn-ea"/>
                <a:cs typeface="+mn-cs"/>
                <a:sym typeface="Helvetica Light"/>
              </a:defRPr>
            </a:lvl3pPr>
            <a:lvl4pPr indent="685800" algn="ctr" defTabSz="584200">
              <a:defRPr sz="3200">
                <a:solidFill>
                  <a:srgbClr val="FFFFFF"/>
                </a:solidFill>
                <a:latin typeface="+mn-lt"/>
                <a:ea typeface="+mn-ea"/>
                <a:cs typeface="+mn-cs"/>
                <a:sym typeface="Helvetica Light"/>
              </a:defRPr>
            </a:lvl4pPr>
            <a:lvl5pPr indent="914400" algn="ctr" defTabSz="584200">
              <a:defRPr sz="3200">
                <a:solidFill>
                  <a:srgbClr val="FFFFFF"/>
                </a:solidFill>
                <a:latin typeface="+mn-lt"/>
                <a:ea typeface="+mn-ea"/>
                <a:cs typeface="+mn-cs"/>
                <a:sym typeface="Helvetica Light"/>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pPr>
            <a:r>
              <a:rPr sz="2600"/>
              <a:t>Title Text</a:t>
            </a:r>
          </a:p>
        </p:txBody>
      </p:sp>
      <p:sp>
        <p:nvSpPr>
          <p:cNvPr id="32" name="Shape 32"/>
          <p:cNvSpPr>
            <a:spLocks noGrp="1"/>
          </p:cNvSpPr>
          <p:nvPr>
            <p:ph type="body" idx="1"/>
          </p:nvPr>
        </p:nvSpPr>
        <p:spPr>
          <a:prstGeom prst="rect">
            <a:avLst/>
          </a:prstGeom>
        </p:spPr>
        <p:txBody>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defRPr sz="1800"/>
            </a:pPr>
            <a:r>
              <a:rPr sz="2600"/>
              <a:t>Title Text</a:t>
            </a:r>
          </a:p>
        </p:txBody>
      </p:sp>
      <p:sp>
        <p:nvSpPr>
          <p:cNvPr id="36" name="Shape 36"/>
          <p:cNvSpPr>
            <a:spLocks noGrp="1"/>
          </p:cNvSpPr>
          <p:nvPr>
            <p:ph type="body" idx="1"/>
          </p:nvPr>
        </p:nvSpPr>
        <p:spPr>
          <a:prstGeom prst="rect">
            <a:avLst/>
          </a:prstGeom>
        </p:spPr>
        <p:txBody>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ection Header">
    <p:bg>
      <p:bgPr>
        <a:gradFill flip="none" rotWithShape="1">
          <a:gsLst>
            <a:gs pos="10000">
              <a:srgbClr val="66D3EE"/>
            </a:gs>
            <a:gs pos="100000">
              <a:srgbClr val="06588E"/>
            </a:gs>
          </a:gsLst>
          <a:lin ang="6120001" scaled="0"/>
        </a:gradFill>
        <a:effectLst/>
      </p:bgPr>
    </p:bg>
    <p:spTree>
      <p:nvGrpSpPr>
        <p:cNvPr id="1" name=""/>
        <p:cNvGrpSpPr/>
        <p:nvPr/>
      </p:nvGrpSpPr>
      <p:grpSpPr>
        <a:xfrm>
          <a:off x="0" y="0"/>
          <a:ext cx="0" cy="0"/>
          <a:chOff x="0" y="0"/>
          <a:chExt cx="0" cy="0"/>
        </a:xfrm>
      </p:grpSpPr>
      <p:grpSp>
        <p:nvGrpSpPr>
          <p:cNvPr id="44" name="Group 44"/>
          <p:cNvGrpSpPr/>
          <p:nvPr/>
        </p:nvGrpSpPr>
        <p:grpSpPr>
          <a:xfrm>
            <a:off x="9820767" y="4380088"/>
            <a:ext cx="3180649" cy="3422793"/>
            <a:chOff x="0" y="0"/>
            <a:chExt cx="3180648" cy="3422791"/>
          </a:xfrm>
        </p:grpSpPr>
        <p:sp>
          <p:nvSpPr>
            <p:cNvPr id="39" name="Shape 39"/>
            <p:cNvSpPr/>
            <p:nvPr/>
          </p:nvSpPr>
          <p:spPr>
            <a:xfrm flipH="1">
              <a:off x="2206979" y="-1"/>
              <a:ext cx="973669" cy="973668"/>
            </a:xfrm>
            <a:prstGeom prst="line">
              <a:avLst/>
            </a:prstGeom>
            <a:noFill/>
            <a:ln w="3175" cap="rnd">
              <a:solidFill>
                <a:srgbClr val="FFFFFF"/>
              </a:solidFill>
              <a:prstDash val="solid"/>
              <a:bevel/>
            </a:ln>
            <a:effectLst/>
          </p:spPr>
          <p:txBody>
            <a:bodyPr wrap="square" lIns="48767" tIns="48767" rIns="48767" bIns="48767" numCol="1" anchor="t">
              <a:noAutofit/>
            </a:bodyPr>
            <a:lstStyle/>
            <a:p>
              <a:pPr lvl="0" algn="l" defTabSz="457200">
                <a:defRPr sz="1600">
                  <a:latin typeface="Helvetica"/>
                  <a:ea typeface="Helvetica"/>
                  <a:cs typeface="Helvetica"/>
                  <a:sym typeface="Helvetica"/>
                </a:defRPr>
              </a:pPr>
              <a:endParaRPr/>
            </a:p>
          </p:txBody>
        </p:sp>
        <p:sp>
          <p:nvSpPr>
            <p:cNvPr id="40" name="Shape 40"/>
            <p:cNvSpPr/>
            <p:nvPr/>
          </p:nvSpPr>
          <p:spPr>
            <a:xfrm flipH="1">
              <a:off x="0" y="242144"/>
              <a:ext cx="3180648" cy="3180648"/>
            </a:xfrm>
            <a:prstGeom prst="line">
              <a:avLst/>
            </a:prstGeom>
            <a:noFill/>
            <a:ln w="3175" cap="rnd">
              <a:solidFill>
                <a:srgbClr val="FFFFFF"/>
              </a:solidFill>
              <a:prstDash val="solid"/>
              <a:bevel/>
            </a:ln>
            <a:effectLst/>
          </p:spPr>
          <p:txBody>
            <a:bodyPr wrap="square" lIns="48767" tIns="48767" rIns="48767" bIns="48767" numCol="1" anchor="t">
              <a:noAutofit/>
            </a:bodyPr>
            <a:lstStyle/>
            <a:p>
              <a:pPr lvl="0" algn="l" defTabSz="457200">
                <a:defRPr sz="1600">
                  <a:latin typeface="Helvetica"/>
                  <a:ea typeface="Helvetica"/>
                  <a:cs typeface="Helvetica"/>
                  <a:sym typeface="Helvetica"/>
                </a:defRPr>
              </a:pPr>
              <a:endParaRPr/>
            </a:p>
          </p:txBody>
        </p:sp>
        <p:sp>
          <p:nvSpPr>
            <p:cNvPr id="41" name="Shape 41"/>
            <p:cNvSpPr/>
            <p:nvPr/>
          </p:nvSpPr>
          <p:spPr>
            <a:xfrm flipH="1">
              <a:off x="1157677" y="343182"/>
              <a:ext cx="2022971" cy="2022970"/>
            </a:xfrm>
            <a:prstGeom prst="line">
              <a:avLst/>
            </a:prstGeom>
            <a:noFill/>
            <a:ln w="3175" cap="rnd">
              <a:solidFill>
                <a:srgbClr val="FFFFFF"/>
              </a:solidFill>
              <a:prstDash val="solid"/>
              <a:bevel/>
            </a:ln>
            <a:effectLst/>
          </p:spPr>
          <p:txBody>
            <a:bodyPr wrap="square" lIns="48767" tIns="48767" rIns="48767" bIns="48767" numCol="1" anchor="t">
              <a:noAutofit/>
            </a:bodyPr>
            <a:lstStyle/>
            <a:p>
              <a:pPr lvl="0" algn="l" defTabSz="457200">
                <a:defRPr sz="1600">
                  <a:latin typeface="Helvetica"/>
                  <a:ea typeface="Helvetica"/>
                  <a:cs typeface="Helvetica"/>
                  <a:sym typeface="Helvetica"/>
                </a:defRPr>
              </a:pPr>
              <a:endParaRPr/>
            </a:p>
          </p:txBody>
        </p:sp>
        <p:sp>
          <p:nvSpPr>
            <p:cNvPr id="42" name="Shape 42"/>
            <p:cNvSpPr/>
            <p:nvPr/>
          </p:nvSpPr>
          <p:spPr>
            <a:xfrm flipH="1">
              <a:off x="1318543" y="178930"/>
              <a:ext cx="1862104" cy="1862102"/>
            </a:xfrm>
            <a:prstGeom prst="line">
              <a:avLst/>
            </a:prstGeom>
            <a:noFill/>
            <a:ln w="25400" cap="rnd">
              <a:solidFill>
                <a:srgbClr val="FFFFFF"/>
              </a:solidFill>
              <a:prstDash val="solid"/>
              <a:bevel/>
            </a:ln>
            <a:effectLst/>
          </p:spPr>
          <p:txBody>
            <a:bodyPr wrap="square" lIns="48767" tIns="48767" rIns="48767" bIns="48767" numCol="1" anchor="t">
              <a:noAutofit/>
            </a:bodyPr>
            <a:lstStyle/>
            <a:p>
              <a:pPr lvl="0" algn="l" defTabSz="457200">
                <a:defRPr sz="1600">
                  <a:latin typeface="Helvetica"/>
                  <a:ea typeface="Helvetica"/>
                  <a:cs typeface="Helvetica"/>
                  <a:sym typeface="Helvetica"/>
                </a:defRPr>
              </a:pPr>
              <a:endParaRPr/>
            </a:p>
          </p:txBody>
        </p:sp>
        <p:sp>
          <p:nvSpPr>
            <p:cNvPr id="43" name="Shape 43"/>
            <p:cNvSpPr/>
            <p:nvPr/>
          </p:nvSpPr>
          <p:spPr>
            <a:xfrm flipH="1">
              <a:off x="1825980" y="767645"/>
              <a:ext cx="1354669" cy="1354667"/>
            </a:xfrm>
            <a:prstGeom prst="line">
              <a:avLst/>
            </a:prstGeom>
            <a:noFill/>
            <a:ln w="25400" cap="rnd">
              <a:solidFill>
                <a:srgbClr val="FFFFFF"/>
              </a:solidFill>
              <a:prstDash val="solid"/>
              <a:bevel/>
            </a:ln>
            <a:effectLst/>
          </p:spPr>
          <p:txBody>
            <a:bodyPr wrap="square" lIns="48767" tIns="48767" rIns="48767" bIns="48767" numCol="1" anchor="t">
              <a:noAutofit/>
            </a:bodyPr>
            <a:lstStyle/>
            <a:p>
              <a:pPr lvl="0" algn="l" defTabSz="457200">
                <a:defRPr sz="1600">
                  <a:latin typeface="Helvetica"/>
                  <a:ea typeface="Helvetica"/>
                  <a:cs typeface="Helvetica"/>
                  <a:sym typeface="Helvetica"/>
                </a:defRPr>
              </a:pPr>
              <a:endParaRPr/>
            </a:p>
          </p:txBody>
        </p:sp>
      </p:grpSp>
      <p:sp>
        <p:nvSpPr>
          <p:cNvPr id="45" name="Shape 45"/>
          <p:cNvSpPr>
            <a:spLocks noGrp="1"/>
          </p:cNvSpPr>
          <p:nvPr>
            <p:ph type="title"/>
          </p:nvPr>
        </p:nvSpPr>
        <p:spPr>
          <a:xfrm>
            <a:off x="729824" y="1530773"/>
            <a:ext cx="9103363" cy="4262508"/>
          </a:xfrm>
          <a:prstGeom prst="rect">
            <a:avLst/>
          </a:prstGeom>
        </p:spPr>
        <p:txBody>
          <a:bodyPr lIns="48767" tIns="48767" rIns="48767" bIns="48767">
            <a:normAutofit/>
          </a:bodyPr>
          <a:lstStyle>
            <a:lvl1pPr defTabSz="457200">
              <a:defRPr sz="5000" cap="all">
                <a:solidFill>
                  <a:srgbClr val="FFFFFF"/>
                </a:solidFill>
                <a:latin typeface="Century Gothic"/>
                <a:ea typeface="Century Gothic"/>
                <a:cs typeface="Century Gothic"/>
                <a:sym typeface="Century Gothic"/>
              </a:defRPr>
            </a:lvl1pPr>
          </a:lstStyle>
          <a:p>
            <a:pPr lvl="0">
              <a:defRPr sz="1800" cap="none">
                <a:solidFill>
                  <a:srgbClr val="000000"/>
                </a:solidFill>
              </a:defRPr>
            </a:pPr>
            <a:r>
              <a:rPr sz="5000" cap="all">
                <a:solidFill>
                  <a:srgbClr val="FFFFFF"/>
                </a:solidFill>
              </a:rPr>
              <a:t>Title Text</a:t>
            </a:r>
          </a:p>
        </p:txBody>
      </p:sp>
      <p:sp>
        <p:nvSpPr>
          <p:cNvPr id="46" name="Shape 46"/>
          <p:cNvSpPr>
            <a:spLocks noGrp="1"/>
          </p:cNvSpPr>
          <p:nvPr>
            <p:ph type="body" idx="1"/>
          </p:nvPr>
        </p:nvSpPr>
        <p:spPr>
          <a:xfrm>
            <a:off x="729826" y="6014720"/>
            <a:ext cx="9103362" cy="2519681"/>
          </a:xfrm>
          <a:prstGeom prst="rect">
            <a:avLst/>
          </a:prstGeom>
        </p:spPr>
        <p:txBody>
          <a:bodyPr lIns="48767" tIns="48767" rIns="48767" bIns="48767">
            <a:normAutofit/>
          </a:bodyPr>
          <a:lstStyle>
            <a:lvl1pPr defTabSz="457200">
              <a:spcBef>
                <a:spcPts val="600"/>
              </a:spcBef>
              <a:defRPr sz="2400">
                <a:solidFill>
                  <a:srgbClr val="0F496F"/>
                </a:solidFill>
                <a:latin typeface="Century Gothic"/>
                <a:ea typeface="Century Gothic"/>
                <a:cs typeface="Century Gothic"/>
                <a:sym typeface="Century Gothic"/>
              </a:defRPr>
            </a:lvl1pPr>
            <a:lvl2pPr indent="457200" defTabSz="457200">
              <a:spcBef>
                <a:spcPts val="600"/>
              </a:spcBef>
              <a:defRPr sz="2400">
                <a:solidFill>
                  <a:srgbClr val="0F496F"/>
                </a:solidFill>
                <a:latin typeface="Century Gothic"/>
                <a:ea typeface="Century Gothic"/>
                <a:cs typeface="Century Gothic"/>
                <a:sym typeface="Century Gothic"/>
              </a:defRPr>
            </a:lvl2pPr>
            <a:lvl3pPr indent="914400" defTabSz="457200">
              <a:spcBef>
                <a:spcPts val="600"/>
              </a:spcBef>
              <a:defRPr sz="2400">
                <a:solidFill>
                  <a:srgbClr val="0F496F"/>
                </a:solidFill>
                <a:latin typeface="Century Gothic"/>
                <a:ea typeface="Century Gothic"/>
                <a:cs typeface="Century Gothic"/>
                <a:sym typeface="Century Gothic"/>
              </a:defRPr>
            </a:lvl3pPr>
            <a:lvl4pPr indent="1371600" defTabSz="457200">
              <a:spcBef>
                <a:spcPts val="600"/>
              </a:spcBef>
              <a:defRPr sz="2400">
                <a:solidFill>
                  <a:srgbClr val="0F496F"/>
                </a:solidFill>
                <a:latin typeface="Century Gothic"/>
                <a:ea typeface="Century Gothic"/>
                <a:cs typeface="Century Gothic"/>
                <a:sym typeface="Century Gothic"/>
              </a:defRPr>
            </a:lvl4pPr>
            <a:lvl5pPr indent="1828800" defTabSz="457200">
              <a:spcBef>
                <a:spcPts val="600"/>
              </a:spcBef>
              <a:defRPr sz="2400">
                <a:solidFill>
                  <a:srgbClr val="0F496F"/>
                </a:solidFill>
                <a:latin typeface="Century Gothic"/>
                <a:ea typeface="Century Gothic"/>
                <a:cs typeface="Century Gothic"/>
                <a:sym typeface="Century Gothic"/>
              </a:defRPr>
            </a:lvl5pPr>
          </a:lstStyle>
          <a:p>
            <a:pPr lvl="0">
              <a:defRPr sz="1800">
                <a:solidFill>
                  <a:srgbClr val="000000"/>
                </a:solidFill>
              </a:defRPr>
            </a:pPr>
            <a:r>
              <a:rPr sz="2400">
                <a:solidFill>
                  <a:srgbClr val="0F496F"/>
                </a:solidFill>
              </a:rPr>
              <a:t>Body Level One</a:t>
            </a:r>
          </a:p>
          <a:p>
            <a:pPr lvl="1">
              <a:defRPr sz="1800">
                <a:solidFill>
                  <a:srgbClr val="000000"/>
                </a:solidFill>
              </a:defRPr>
            </a:pPr>
            <a:r>
              <a:rPr sz="2400">
                <a:solidFill>
                  <a:srgbClr val="0F496F"/>
                </a:solidFill>
              </a:rPr>
              <a:t>Body Level Two</a:t>
            </a:r>
          </a:p>
          <a:p>
            <a:pPr lvl="2">
              <a:defRPr sz="1800">
                <a:solidFill>
                  <a:srgbClr val="000000"/>
                </a:solidFill>
              </a:defRPr>
            </a:pPr>
            <a:r>
              <a:rPr sz="2400">
                <a:solidFill>
                  <a:srgbClr val="0F496F"/>
                </a:solidFill>
              </a:rPr>
              <a:t>Body Level Three</a:t>
            </a:r>
          </a:p>
          <a:p>
            <a:pPr lvl="3">
              <a:defRPr sz="1800">
                <a:solidFill>
                  <a:srgbClr val="000000"/>
                </a:solidFill>
              </a:defRPr>
            </a:pPr>
            <a:r>
              <a:rPr sz="2400">
                <a:solidFill>
                  <a:srgbClr val="0F496F"/>
                </a:solidFill>
              </a:rPr>
              <a:t>Body Level Four</a:t>
            </a:r>
          </a:p>
          <a:p>
            <a:pPr lvl="4">
              <a:defRPr sz="1800">
                <a:solidFill>
                  <a:srgbClr val="000000"/>
                </a:solidFill>
              </a:defRPr>
            </a:pPr>
            <a:r>
              <a:rPr sz="2400">
                <a:solidFill>
                  <a:srgbClr val="0F496F"/>
                </a:solidFill>
              </a:rPr>
              <a:t>Body Level Five</a:t>
            </a:r>
          </a:p>
        </p:txBody>
      </p:sp>
      <p:sp>
        <p:nvSpPr>
          <p:cNvPr id="47" name="Shape 47"/>
          <p:cNvSpPr>
            <a:spLocks noGrp="1"/>
          </p:cNvSpPr>
          <p:nvPr>
            <p:ph type="sldNum" sz="quarter" idx="2"/>
          </p:nvPr>
        </p:nvSpPr>
        <p:spPr>
          <a:xfrm>
            <a:off x="11054080" y="7100824"/>
            <a:ext cx="1218395" cy="783337"/>
          </a:xfrm>
          <a:prstGeom prst="rect">
            <a:avLst/>
          </a:prstGeom>
        </p:spPr>
        <p:txBody>
          <a:bodyPr lIns="48767" tIns="48767" rIns="48767" bIns="48767" anchor="b"/>
          <a:lstStyle>
            <a:lvl1pPr defTabSz="457200">
              <a:defRPr sz="4400">
                <a:solidFill>
                  <a:srgbClr val="0A314A"/>
                </a:solidFill>
                <a:latin typeface="Century Gothic"/>
                <a:ea typeface="Century Gothic"/>
                <a:cs typeface="Century Gothic"/>
                <a:sym typeface="Century Gothic"/>
              </a:defRPr>
            </a:lvl1p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
        <p:nvSpPr>
          <p:cNvPr id="49" name="Shape 49"/>
          <p:cNvSpPr>
            <a:spLocks noGrp="1"/>
          </p:cNvSpPr>
          <p:nvPr>
            <p:ph type="title"/>
          </p:nvPr>
        </p:nvSpPr>
        <p:spPr>
          <a:xfrm>
            <a:off x="894079" y="1464733"/>
            <a:ext cx="11216642" cy="1701801"/>
          </a:xfrm>
          <a:prstGeom prst="rect">
            <a:avLst/>
          </a:prstGeom>
        </p:spPr>
        <p:txBody>
          <a:bodyPr lIns="48767" tIns="48767" rIns="48767" bIns="48767" anchor="ctr">
            <a:normAutofit/>
          </a:bodyPr>
          <a:lstStyle>
            <a:lvl1pPr>
              <a:lnSpc>
                <a:spcPct val="90000"/>
              </a:lnSpc>
              <a:defRPr sz="6200">
                <a:solidFill>
                  <a:srgbClr val="FFFFFF"/>
                </a:solidFill>
                <a:latin typeface="Calibri Light"/>
                <a:ea typeface="Calibri Light"/>
                <a:cs typeface="Calibri Light"/>
                <a:sym typeface="Calibri Light"/>
              </a:defRPr>
            </a:lvl1pPr>
          </a:lstStyle>
          <a:p>
            <a:pPr lvl="0">
              <a:defRPr sz="1800">
                <a:solidFill>
                  <a:srgbClr val="000000"/>
                </a:solidFill>
              </a:defRPr>
            </a:pPr>
            <a:r>
              <a:rPr sz="6200">
                <a:solidFill>
                  <a:srgbClr val="FFFFFF"/>
                </a:solidFill>
              </a:rPr>
              <a:t>Title Text</a:t>
            </a:r>
          </a:p>
        </p:txBody>
      </p:sp>
      <p:sp>
        <p:nvSpPr>
          <p:cNvPr id="50" name="Shape 50"/>
          <p:cNvSpPr>
            <a:spLocks noGrp="1"/>
          </p:cNvSpPr>
          <p:nvPr>
            <p:ph type="body" idx="1"/>
          </p:nvPr>
        </p:nvSpPr>
        <p:spPr>
          <a:xfrm>
            <a:off x="894079" y="3166533"/>
            <a:ext cx="11216642" cy="5367868"/>
          </a:xfrm>
          <a:prstGeom prst="rect">
            <a:avLst/>
          </a:prstGeom>
        </p:spPr>
        <p:txBody>
          <a:bodyPr lIns="48767" tIns="48767" rIns="48767" bIns="48767">
            <a:normAutofit/>
          </a:bodyPr>
          <a:lstStyle>
            <a:lvl1pPr marL="310242" indent="-310242">
              <a:lnSpc>
                <a:spcPct val="90000"/>
              </a:lnSpc>
              <a:spcBef>
                <a:spcPts val="1000"/>
              </a:spcBef>
              <a:buSzPct val="100000"/>
              <a:buFont typeface="Arial"/>
              <a:buChar char="•"/>
              <a:defRPr sz="3800">
                <a:solidFill>
                  <a:srgbClr val="FFFFFF"/>
                </a:solidFill>
                <a:latin typeface="Calibri"/>
                <a:ea typeface="Calibri"/>
                <a:cs typeface="Calibri"/>
                <a:sym typeface="Calibri"/>
              </a:defRPr>
            </a:lvl1pPr>
            <a:lvl2pPr marL="819150" indent="-361950">
              <a:lnSpc>
                <a:spcPct val="90000"/>
              </a:lnSpc>
              <a:spcBef>
                <a:spcPts val="1000"/>
              </a:spcBef>
              <a:buSzPct val="100000"/>
              <a:buFont typeface="Arial"/>
              <a:buChar char="•"/>
              <a:defRPr sz="3800">
                <a:solidFill>
                  <a:srgbClr val="FFFFFF"/>
                </a:solidFill>
                <a:latin typeface="Calibri"/>
                <a:ea typeface="Calibri"/>
                <a:cs typeface="Calibri"/>
                <a:sym typeface="Calibri"/>
              </a:defRPr>
            </a:lvl2pPr>
            <a:lvl3pPr marL="1348739" indent="-434339">
              <a:lnSpc>
                <a:spcPct val="90000"/>
              </a:lnSpc>
              <a:spcBef>
                <a:spcPts val="1000"/>
              </a:spcBef>
              <a:buSzPct val="100000"/>
              <a:buFont typeface="Arial"/>
              <a:buChar char="•"/>
              <a:defRPr sz="3800">
                <a:solidFill>
                  <a:srgbClr val="FFFFFF"/>
                </a:solidFill>
                <a:latin typeface="Calibri"/>
                <a:ea typeface="Calibri"/>
                <a:cs typeface="Calibri"/>
                <a:sym typeface="Calibri"/>
              </a:defRPr>
            </a:lvl3pPr>
            <a:lvl4pPr marL="1854200" indent="-482600">
              <a:lnSpc>
                <a:spcPct val="90000"/>
              </a:lnSpc>
              <a:spcBef>
                <a:spcPts val="1000"/>
              </a:spcBef>
              <a:buSzPct val="100000"/>
              <a:buFont typeface="Arial"/>
              <a:buChar char="•"/>
              <a:defRPr sz="3800">
                <a:solidFill>
                  <a:srgbClr val="FFFFFF"/>
                </a:solidFill>
                <a:latin typeface="Calibri"/>
                <a:ea typeface="Calibri"/>
                <a:cs typeface="Calibri"/>
                <a:sym typeface="Calibri"/>
              </a:defRPr>
            </a:lvl4pPr>
            <a:lvl5pPr marL="2311400" indent="-482600">
              <a:lnSpc>
                <a:spcPct val="90000"/>
              </a:lnSpc>
              <a:spcBef>
                <a:spcPts val="1000"/>
              </a:spcBef>
              <a:buSzPct val="100000"/>
              <a:buFont typeface="Arial"/>
              <a:buChar char="•"/>
              <a:defRPr sz="3800">
                <a:solidFill>
                  <a:srgbClr val="FFFFFF"/>
                </a:solidFill>
                <a:latin typeface="Calibri"/>
                <a:ea typeface="Calibri"/>
                <a:cs typeface="Calibri"/>
                <a:sym typeface="Calibri"/>
              </a:defRPr>
            </a:lvl5p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
        <p:nvSpPr>
          <p:cNvPr id="51" name="Shape 51"/>
          <p:cNvSpPr>
            <a:spLocks noGrp="1"/>
          </p:cNvSpPr>
          <p:nvPr>
            <p:ph type="sldNum" sz="quarter" idx="2"/>
          </p:nvPr>
        </p:nvSpPr>
        <p:spPr>
          <a:xfrm>
            <a:off x="9184640" y="8024622"/>
            <a:ext cx="2926081" cy="338837"/>
          </a:xfrm>
          <a:prstGeom prst="rect">
            <a:avLst/>
          </a:prstGeom>
        </p:spPr>
        <p:txBody>
          <a:bodyPr lIns="48767" tIns="48767" rIns="48767" bIns="48767"/>
          <a:lstStyle>
            <a:lvl1pPr>
              <a:defRPr sz="1600">
                <a:solidFill>
                  <a:srgbClr val="888888"/>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
        <p:nvSpPr>
          <p:cNvPr id="53" name="Shape 53"/>
          <p:cNvSpPr>
            <a:spLocks noGrp="1"/>
          </p:cNvSpPr>
          <p:nvPr>
            <p:ph type="title"/>
          </p:nvPr>
        </p:nvSpPr>
        <p:spPr>
          <a:xfrm>
            <a:off x="894079" y="1464733"/>
            <a:ext cx="11216642" cy="1701801"/>
          </a:xfrm>
          <a:prstGeom prst="rect">
            <a:avLst/>
          </a:prstGeom>
        </p:spPr>
        <p:txBody>
          <a:bodyPr lIns="48767" tIns="48767" rIns="48767" bIns="48767" anchor="ctr">
            <a:normAutofit/>
          </a:bodyPr>
          <a:lstStyle>
            <a:lvl1pPr>
              <a:lnSpc>
                <a:spcPct val="90000"/>
              </a:lnSpc>
              <a:defRPr sz="6200">
                <a:solidFill>
                  <a:srgbClr val="FFFFFF"/>
                </a:solidFill>
                <a:latin typeface="Calibri Light"/>
                <a:ea typeface="Calibri Light"/>
                <a:cs typeface="Calibri Light"/>
                <a:sym typeface="Calibri Light"/>
              </a:defRPr>
            </a:lvl1pPr>
          </a:lstStyle>
          <a:p>
            <a:pPr lvl="0">
              <a:defRPr sz="1800">
                <a:solidFill>
                  <a:srgbClr val="000000"/>
                </a:solidFill>
              </a:defRPr>
            </a:pPr>
            <a:r>
              <a:rPr sz="6200">
                <a:solidFill>
                  <a:srgbClr val="FFFFFF"/>
                </a:solidFill>
              </a:rPr>
              <a:t>Title Text</a:t>
            </a:r>
          </a:p>
        </p:txBody>
      </p:sp>
      <p:sp>
        <p:nvSpPr>
          <p:cNvPr id="54" name="Shape 54"/>
          <p:cNvSpPr>
            <a:spLocks noGrp="1"/>
          </p:cNvSpPr>
          <p:nvPr>
            <p:ph type="body" idx="1"/>
          </p:nvPr>
        </p:nvSpPr>
        <p:spPr>
          <a:xfrm>
            <a:off x="894079" y="3166533"/>
            <a:ext cx="11216642" cy="5367868"/>
          </a:xfrm>
          <a:prstGeom prst="rect">
            <a:avLst/>
          </a:prstGeom>
        </p:spPr>
        <p:txBody>
          <a:bodyPr lIns="48767" tIns="48767" rIns="48767" bIns="48767">
            <a:normAutofit/>
          </a:bodyPr>
          <a:lstStyle>
            <a:lvl1pPr marL="310242" indent="-310242">
              <a:lnSpc>
                <a:spcPct val="90000"/>
              </a:lnSpc>
              <a:spcBef>
                <a:spcPts val="1000"/>
              </a:spcBef>
              <a:buSzPct val="100000"/>
              <a:buFont typeface="Arial"/>
              <a:buChar char="•"/>
              <a:defRPr sz="3800">
                <a:solidFill>
                  <a:srgbClr val="FFFFFF"/>
                </a:solidFill>
                <a:latin typeface="Calibri"/>
                <a:ea typeface="Calibri"/>
                <a:cs typeface="Calibri"/>
                <a:sym typeface="Calibri"/>
              </a:defRPr>
            </a:lvl1pPr>
            <a:lvl2pPr marL="819150" indent="-361950">
              <a:lnSpc>
                <a:spcPct val="90000"/>
              </a:lnSpc>
              <a:spcBef>
                <a:spcPts val="1000"/>
              </a:spcBef>
              <a:buSzPct val="100000"/>
              <a:buFont typeface="Arial"/>
              <a:buChar char="•"/>
              <a:defRPr sz="3800">
                <a:solidFill>
                  <a:srgbClr val="FFFFFF"/>
                </a:solidFill>
                <a:latin typeface="Calibri"/>
                <a:ea typeface="Calibri"/>
                <a:cs typeface="Calibri"/>
                <a:sym typeface="Calibri"/>
              </a:defRPr>
            </a:lvl2pPr>
            <a:lvl3pPr marL="1348739" indent="-434339">
              <a:lnSpc>
                <a:spcPct val="90000"/>
              </a:lnSpc>
              <a:spcBef>
                <a:spcPts val="1000"/>
              </a:spcBef>
              <a:buSzPct val="100000"/>
              <a:buFont typeface="Arial"/>
              <a:buChar char="•"/>
              <a:defRPr sz="3800">
                <a:solidFill>
                  <a:srgbClr val="FFFFFF"/>
                </a:solidFill>
                <a:latin typeface="Calibri"/>
                <a:ea typeface="Calibri"/>
                <a:cs typeface="Calibri"/>
                <a:sym typeface="Calibri"/>
              </a:defRPr>
            </a:lvl3pPr>
            <a:lvl4pPr marL="1854200" indent="-482600">
              <a:lnSpc>
                <a:spcPct val="90000"/>
              </a:lnSpc>
              <a:spcBef>
                <a:spcPts val="1000"/>
              </a:spcBef>
              <a:buSzPct val="100000"/>
              <a:buFont typeface="Arial"/>
              <a:buChar char="•"/>
              <a:defRPr sz="3800">
                <a:solidFill>
                  <a:srgbClr val="FFFFFF"/>
                </a:solidFill>
                <a:latin typeface="Calibri"/>
                <a:ea typeface="Calibri"/>
                <a:cs typeface="Calibri"/>
                <a:sym typeface="Calibri"/>
              </a:defRPr>
            </a:lvl4pPr>
            <a:lvl5pPr marL="2311400" indent="-482600">
              <a:lnSpc>
                <a:spcPct val="90000"/>
              </a:lnSpc>
              <a:spcBef>
                <a:spcPts val="1000"/>
              </a:spcBef>
              <a:buSzPct val="100000"/>
              <a:buFont typeface="Arial"/>
              <a:buChar char="•"/>
              <a:defRPr sz="3800">
                <a:solidFill>
                  <a:srgbClr val="FFFFFF"/>
                </a:solidFill>
                <a:latin typeface="Calibri"/>
                <a:ea typeface="Calibri"/>
                <a:cs typeface="Calibri"/>
                <a:sym typeface="Calibri"/>
              </a:defRPr>
            </a:lvl5p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
        <p:nvSpPr>
          <p:cNvPr id="55" name="Shape 55"/>
          <p:cNvSpPr>
            <a:spLocks noGrp="1"/>
          </p:cNvSpPr>
          <p:nvPr>
            <p:ph type="sldNum" sz="quarter" idx="2"/>
          </p:nvPr>
        </p:nvSpPr>
        <p:spPr>
          <a:xfrm>
            <a:off x="9184640" y="8024622"/>
            <a:ext cx="2926081" cy="338837"/>
          </a:xfrm>
          <a:prstGeom prst="rect">
            <a:avLst/>
          </a:prstGeom>
        </p:spPr>
        <p:txBody>
          <a:bodyPr lIns="48767" tIns="48767" rIns="48767" bIns="48767"/>
          <a:lstStyle>
            <a:lvl1pPr>
              <a:defRPr sz="1600">
                <a:solidFill>
                  <a:srgbClr val="888888"/>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Header">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
        <p:nvSpPr>
          <p:cNvPr id="57" name="Shape 57"/>
          <p:cNvSpPr>
            <a:spLocks noGrp="1"/>
          </p:cNvSpPr>
          <p:nvPr>
            <p:ph type="title"/>
          </p:nvPr>
        </p:nvSpPr>
        <p:spPr>
          <a:xfrm>
            <a:off x="887306" y="1219199"/>
            <a:ext cx="11216641" cy="4866642"/>
          </a:xfrm>
          <a:prstGeom prst="rect">
            <a:avLst/>
          </a:prstGeom>
        </p:spPr>
        <p:txBody>
          <a:bodyPr lIns="48767" tIns="48767" rIns="48767" bIns="48767">
            <a:normAutofit/>
          </a:bodyPr>
          <a:lstStyle>
            <a:lvl1pPr>
              <a:lnSpc>
                <a:spcPct val="90000"/>
              </a:lnSpc>
              <a:defRPr sz="8400">
                <a:solidFill>
                  <a:srgbClr val="FFFFFF"/>
                </a:solidFill>
                <a:latin typeface="Calibri Light"/>
                <a:ea typeface="Calibri Light"/>
                <a:cs typeface="Calibri Light"/>
                <a:sym typeface="Calibri Light"/>
              </a:defRPr>
            </a:lvl1pPr>
          </a:lstStyle>
          <a:p>
            <a:pPr lvl="0">
              <a:defRPr sz="1800">
                <a:solidFill>
                  <a:srgbClr val="000000"/>
                </a:solidFill>
              </a:defRPr>
            </a:pPr>
            <a:r>
              <a:rPr sz="8400">
                <a:solidFill>
                  <a:srgbClr val="FFFFFF"/>
                </a:solidFill>
              </a:rPr>
              <a:t>Title Text</a:t>
            </a:r>
          </a:p>
        </p:txBody>
      </p:sp>
      <p:sp>
        <p:nvSpPr>
          <p:cNvPr id="58" name="Shape 58"/>
          <p:cNvSpPr>
            <a:spLocks noGrp="1"/>
          </p:cNvSpPr>
          <p:nvPr>
            <p:ph type="body" idx="1"/>
          </p:nvPr>
        </p:nvSpPr>
        <p:spPr>
          <a:xfrm>
            <a:off x="887306" y="6114627"/>
            <a:ext cx="11216641" cy="2419774"/>
          </a:xfrm>
          <a:prstGeom prst="rect">
            <a:avLst/>
          </a:prstGeom>
        </p:spPr>
        <p:txBody>
          <a:bodyPr lIns="48767" tIns="48767" rIns="48767" bIns="48767">
            <a:normAutofit/>
          </a:bodyPr>
          <a:lstStyle>
            <a:lvl1pPr>
              <a:lnSpc>
                <a:spcPct val="90000"/>
              </a:lnSpc>
              <a:spcBef>
                <a:spcPts val="1000"/>
              </a:spcBef>
              <a:defRPr sz="3400">
                <a:solidFill>
                  <a:srgbClr val="FFFFFF"/>
                </a:solidFill>
                <a:latin typeface="Calibri"/>
                <a:ea typeface="Calibri"/>
                <a:cs typeface="Calibri"/>
                <a:sym typeface="Calibri"/>
              </a:defRPr>
            </a:lvl1pPr>
            <a:lvl2pPr indent="457200">
              <a:lnSpc>
                <a:spcPct val="90000"/>
              </a:lnSpc>
              <a:spcBef>
                <a:spcPts val="1000"/>
              </a:spcBef>
              <a:defRPr sz="3400">
                <a:solidFill>
                  <a:srgbClr val="FFFFFF"/>
                </a:solidFill>
                <a:latin typeface="Calibri"/>
                <a:ea typeface="Calibri"/>
                <a:cs typeface="Calibri"/>
                <a:sym typeface="Calibri"/>
              </a:defRPr>
            </a:lvl2pPr>
            <a:lvl3pPr indent="914400">
              <a:lnSpc>
                <a:spcPct val="90000"/>
              </a:lnSpc>
              <a:spcBef>
                <a:spcPts val="1000"/>
              </a:spcBef>
              <a:defRPr sz="3400">
                <a:solidFill>
                  <a:srgbClr val="FFFFFF"/>
                </a:solidFill>
                <a:latin typeface="Calibri"/>
                <a:ea typeface="Calibri"/>
                <a:cs typeface="Calibri"/>
                <a:sym typeface="Calibri"/>
              </a:defRPr>
            </a:lvl3pPr>
            <a:lvl4pPr indent="1371600">
              <a:lnSpc>
                <a:spcPct val="90000"/>
              </a:lnSpc>
              <a:spcBef>
                <a:spcPts val="1000"/>
              </a:spcBef>
              <a:defRPr sz="3400">
                <a:solidFill>
                  <a:srgbClr val="FFFFFF"/>
                </a:solidFill>
                <a:latin typeface="Calibri"/>
                <a:ea typeface="Calibri"/>
                <a:cs typeface="Calibri"/>
                <a:sym typeface="Calibri"/>
              </a:defRPr>
            </a:lvl4pPr>
            <a:lvl5pPr indent="1828800">
              <a:lnSpc>
                <a:spcPct val="90000"/>
              </a:lnSpc>
              <a:spcBef>
                <a:spcPts val="1000"/>
              </a:spcBef>
              <a:defRPr sz="3400">
                <a:solidFill>
                  <a:srgbClr val="FFFFFF"/>
                </a:solidFill>
                <a:latin typeface="Calibri"/>
                <a:ea typeface="Calibri"/>
                <a:cs typeface="Calibri"/>
                <a:sym typeface="Calibri"/>
              </a:defRPr>
            </a:lvl5pPr>
          </a:lstStyle>
          <a:p>
            <a:pPr lvl="0">
              <a:defRPr sz="1800">
                <a:solidFill>
                  <a:srgbClr val="000000"/>
                </a:solidFill>
              </a:defRPr>
            </a:pPr>
            <a:r>
              <a:rPr sz="3400">
                <a:solidFill>
                  <a:srgbClr val="FFFFFF"/>
                </a:solidFill>
              </a:rPr>
              <a:t>Body Level One</a:t>
            </a:r>
          </a:p>
          <a:p>
            <a:pPr lvl="1">
              <a:defRPr sz="1800">
                <a:solidFill>
                  <a:srgbClr val="000000"/>
                </a:solidFill>
              </a:defRPr>
            </a:pPr>
            <a:r>
              <a:rPr sz="3400">
                <a:solidFill>
                  <a:srgbClr val="FFFFFF"/>
                </a:solidFill>
              </a:rPr>
              <a:t>Body Level Two</a:t>
            </a:r>
          </a:p>
          <a:p>
            <a:pPr lvl="2">
              <a:defRPr sz="1800">
                <a:solidFill>
                  <a:srgbClr val="000000"/>
                </a:solidFill>
              </a:defRPr>
            </a:pPr>
            <a:r>
              <a:rPr sz="3400">
                <a:solidFill>
                  <a:srgbClr val="FFFFFF"/>
                </a:solidFill>
              </a:rPr>
              <a:t>Body Level Three</a:t>
            </a:r>
          </a:p>
          <a:p>
            <a:pPr lvl="3">
              <a:defRPr sz="1800">
                <a:solidFill>
                  <a:srgbClr val="000000"/>
                </a:solidFill>
              </a:defRPr>
            </a:pPr>
            <a:r>
              <a:rPr sz="3400">
                <a:solidFill>
                  <a:srgbClr val="FFFFFF"/>
                </a:solidFill>
              </a:rPr>
              <a:t>Body Level Four</a:t>
            </a:r>
          </a:p>
          <a:p>
            <a:pPr lvl="4">
              <a:defRPr sz="1800">
                <a:solidFill>
                  <a:srgbClr val="000000"/>
                </a:solidFill>
              </a:defRPr>
            </a:pPr>
            <a:r>
              <a:rPr sz="3400">
                <a:solidFill>
                  <a:srgbClr val="FFFFFF"/>
                </a:solidFill>
              </a:rPr>
              <a:t>Body Level Five</a:t>
            </a:r>
          </a:p>
        </p:txBody>
      </p:sp>
      <p:sp>
        <p:nvSpPr>
          <p:cNvPr id="59" name="Shape 59"/>
          <p:cNvSpPr>
            <a:spLocks noGrp="1"/>
          </p:cNvSpPr>
          <p:nvPr>
            <p:ph type="sldNum" sz="quarter" idx="2"/>
          </p:nvPr>
        </p:nvSpPr>
        <p:spPr>
          <a:xfrm>
            <a:off x="9184640" y="8024622"/>
            <a:ext cx="2926081" cy="338837"/>
          </a:xfrm>
          <a:prstGeom prst="rect">
            <a:avLst/>
          </a:prstGeom>
        </p:spPr>
        <p:txBody>
          <a:bodyPr lIns="48767" tIns="48767" rIns="48767" bIns="48767"/>
          <a:lstStyle>
            <a:lvl1pPr>
              <a:defRPr sz="1600">
                <a:solidFill>
                  <a:srgbClr val="888888"/>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
        <p:nvSpPr>
          <p:cNvPr id="61" name="Shape 61"/>
          <p:cNvSpPr>
            <a:spLocks noGrp="1"/>
          </p:cNvSpPr>
          <p:nvPr>
            <p:ph type="title"/>
          </p:nvPr>
        </p:nvSpPr>
        <p:spPr>
          <a:xfrm>
            <a:off x="1625599" y="1219199"/>
            <a:ext cx="9753602" cy="3743962"/>
          </a:xfrm>
          <a:prstGeom prst="rect">
            <a:avLst/>
          </a:prstGeom>
        </p:spPr>
        <p:txBody>
          <a:bodyPr lIns="48767" tIns="48767" rIns="48767" bIns="48767">
            <a:normAutofit/>
          </a:bodyPr>
          <a:lstStyle>
            <a:lvl1pPr algn="ctr">
              <a:lnSpc>
                <a:spcPct val="90000"/>
              </a:lnSpc>
              <a:defRPr sz="8400">
                <a:solidFill>
                  <a:srgbClr val="FFFFFF"/>
                </a:solidFill>
                <a:latin typeface="Calibri Light"/>
                <a:ea typeface="Calibri Light"/>
                <a:cs typeface="Calibri Light"/>
                <a:sym typeface="Calibri Light"/>
              </a:defRPr>
            </a:lvl1pPr>
          </a:lstStyle>
          <a:p>
            <a:pPr lvl="0">
              <a:defRPr sz="1800">
                <a:solidFill>
                  <a:srgbClr val="000000"/>
                </a:solidFill>
              </a:defRPr>
            </a:pPr>
            <a:r>
              <a:rPr sz="8400">
                <a:solidFill>
                  <a:srgbClr val="FFFFFF"/>
                </a:solidFill>
              </a:rPr>
              <a:t>Title Text</a:t>
            </a:r>
          </a:p>
        </p:txBody>
      </p:sp>
      <p:sp>
        <p:nvSpPr>
          <p:cNvPr id="62" name="Shape 62"/>
          <p:cNvSpPr>
            <a:spLocks noGrp="1"/>
          </p:cNvSpPr>
          <p:nvPr>
            <p:ph type="body" idx="1"/>
          </p:nvPr>
        </p:nvSpPr>
        <p:spPr>
          <a:xfrm>
            <a:off x="1625599" y="5061373"/>
            <a:ext cx="9753602" cy="3473027"/>
          </a:xfrm>
          <a:prstGeom prst="rect">
            <a:avLst/>
          </a:prstGeom>
        </p:spPr>
        <p:txBody>
          <a:bodyPr lIns="48767" tIns="48767" rIns="48767" bIns="48767">
            <a:normAutofit/>
          </a:bodyPr>
          <a:lstStyle>
            <a:lvl1pPr algn="ctr">
              <a:lnSpc>
                <a:spcPct val="90000"/>
              </a:lnSpc>
              <a:spcBef>
                <a:spcPts val="1000"/>
              </a:spcBef>
              <a:defRPr sz="3400">
                <a:solidFill>
                  <a:srgbClr val="FFFFFF"/>
                </a:solidFill>
                <a:latin typeface="Calibri"/>
                <a:ea typeface="Calibri"/>
                <a:cs typeface="Calibri"/>
                <a:sym typeface="Calibri"/>
              </a:defRPr>
            </a:lvl1pPr>
            <a:lvl2pPr indent="457200" algn="ctr">
              <a:lnSpc>
                <a:spcPct val="90000"/>
              </a:lnSpc>
              <a:spcBef>
                <a:spcPts val="1000"/>
              </a:spcBef>
              <a:defRPr sz="3400">
                <a:solidFill>
                  <a:srgbClr val="FFFFFF"/>
                </a:solidFill>
                <a:latin typeface="Calibri"/>
                <a:ea typeface="Calibri"/>
                <a:cs typeface="Calibri"/>
                <a:sym typeface="Calibri"/>
              </a:defRPr>
            </a:lvl2pPr>
            <a:lvl3pPr indent="914400" algn="ctr">
              <a:lnSpc>
                <a:spcPct val="90000"/>
              </a:lnSpc>
              <a:spcBef>
                <a:spcPts val="1000"/>
              </a:spcBef>
              <a:defRPr sz="3400">
                <a:solidFill>
                  <a:srgbClr val="FFFFFF"/>
                </a:solidFill>
                <a:latin typeface="Calibri"/>
                <a:ea typeface="Calibri"/>
                <a:cs typeface="Calibri"/>
                <a:sym typeface="Calibri"/>
              </a:defRPr>
            </a:lvl3pPr>
            <a:lvl4pPr indent="1371600" algn="ctr">
              <a:lnSpc>
                <a:spcPct val="90000"/>
              </a:lnSpc>
              <a:spcBef>
                <a:spcPts val="1000"/>
              </a:spcBef>
              <a:defRPr sz="3400">
                <a:solidFill>
                  <a:srgbClr val="FFFFFF"/>
                </a:solidFill>
                <a:latin typeface="Calibri"/>
                <a:ea typeface="Calibri"/>
                <a:cs typeface="Calibri"/>
                <a:sym typeface="Calibri"/>
              </a:defRPr>
            </a:lvl4pPr>
            <a:lvl5pPr indent="1828800" algn="ctr">
              <a:lnSpc>
                <a:spcPct val="90000"/>
              </a:lnSpc>
              <a:spcBef>
                <a:spcPts val="1000"/>
              </a:spcBef>
              <a:defRPr sz="3400">
                <a:solidFill>
                  <a:srgbClr val="FFFFFF"/>
                </a:solidFill>
                <a:latin typeface="Calibri"/>
                <a:ea typeface="Calibri"/>
                <a:cs typeface="Calibri"/>
                <a:sym typeface="Calibri"/>
              </a:defRPr>
            </a:lvl5pPr>
          </a:lstStyle>
          <a:p>
            <a:pPr lvl="0">
              <a:defRPr sz="1800">
                <a:solidFill>
                  <a:srgbClr val="000000"/>
                </a:solidFill>
              </a:defRPr>
            </a:pPr>
            <a:r>
              <a:rPr sz="3400">
                <a:solidFill>
                  <a:srgbClr val="FFFFFF"/>
                </a:solidFill>
              </a:rPr>
              <a:t>Body Level One</a:t>
            </a:r>
          </a:p>
          <a:p>
            <a:pPr lvl="1">
              <a:defRPr sz="1800">
                <a:solidFill>
                  <a:srgbClr val="000000"/>
                </a:solidFill>
              </a:defRPr>
            </a:pPr>
            <a:r>
              <a:rPr sz="3400">
                <a:solidFill>
                  <a:srgbClr val="FFFFFF"/>
                </a:solidFill>
              </a:rPr>
              <a:t>Body Level Two</a:t>
            </a:r>
          </a:p>
          <a:p>
            <a:pPr lvl="2">
              <a:defRPr sz="1800">
                <a:solidFill>
                  <a:srgbClr val="000000"/>
                </a:solidFill>
              </a:defRPr>
            </a:pPr>
            <a:r>
              <a:rPr sz="3400">
                <a:solidFill>
                  <a:srgbClr val="FFFFFF"/>
                </a:solidFill>
              </a:rPr>
              <a:t>Body Level Three</a:t>
            </a:r>
          </a:p>
          <a:p>
            <a:pPr lvl="3">
              <a:defRPr sz="1800">
                <a:solidFill>
                  <a:srgbClr val="000000"/>
                </a:solidFill>
              </a:defRPr>
            </a:pPr>
            <a:r>
              <a:rPr sz="3400">
                <a:solidFill>
                  <a:srgbClr val="FFFFFF"/>
                </a:solidFill>
              </a:rPr>
              <a:t>Body Level Four</a:t>
            </a:r>
          </a:p>
          <a:p>
            <a:pPr lvl="4">
              <a:defRPr sz="1800">
                <a:solidFill>
                  <a:srgbClr val="000000"/>
                </a:solidFill>
              </a:defRPr>
            </a:pPr>
            <a:r>
              <a:rPr sz="3400">
                <a:solidFill>
                  <a:srgbClr val="FFFFFF"/>
                </a:solidFill>
              </a:rPr>
              <a:t>Body Level Five</a:t>
            </a:r>
          </a:p>
        </p:txBody>
      </p:sp>
      <p:sp>
        <p:nvSpPr>
          <p:cNvPr id="63" name="Shape 63"/>
          <p:cNvSpPr>
            <a:spLocks noGrp="1"/>
          </p:cNvSpPr>
          <p:nvPr>
            <p:ph type="sldNum" sz="quarter" idx="2"/>
          </p:nvPr>
        </p:nvSpPr>
        <p:spPr>
          <a:xfrm>
            <a:off x="9184640" y="8024622"/>
            <a:ext cx="2926081" cy="338837"/>
          </a:xfrm>
          <a:prstGeom prst="rect">
            <a:avLst/>
          </a:prstGeom>
        </p:spPr>
        <p:txBody>
          <a:bodyPr lIns="48767" tIns="48767" rIns="48767" bIns="48767"/>
          <a:lstStyle>
            <a:lvl1pPr>
              <a:defRPr sz="1600">
                <a:solidFill>
                  <a:srgbClr val="888888"/>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
        <p:nvSpPr>
          <p:cNvPr id="9" name="Shape 9"/>
          <p:cNvSpPr>
            <a:spLocks noGrp="1"/>
          </p:cNvSpPr>
          <p:nvPr>
            <p:ph type="title"/>
          </p:nvPr>
        </p:nvSpPr>
        <p:spPr>
          <a:xfrm>
            <a:off x="1270000" y="6718300"/>
            <a:ext cx="10464800" cy="1422400"/>
          </a:xfrm>
          <a:prstGeom prst="rect">
            <a:avLst/>
          </a:prstGeom>
        </p:spPr>
        <p:txBody>
          <a:bodyPr lIns="0" tIns="0" rIns="0" bIns="0">
            <a:normAutofit/>
          </a:bodyPr>
          <a:lstStyle>
            <a:lvl1pPr algn="ctr" defTabSz="584200">
              <a:defRPr sz="8000">
                <a:solidFill>
                  <a:srgbClr val="FFFFFF"/>
                </a:solidFill>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10" name="Shape 10"/>
          <p:cNvSpPr>
            <a:spLocks noGrp="1"/>
          </p:cNvSpPr>
          <p:nvPr>
            <p:ph type="body" idx="1"/>
          </p:nvPr>
        </p:nvSpPr>
        <p:spPr>
          <a:xfrm>
            <a:off x="1270000" y="8191500"/>
            <a:ext cx="10464800" cy="1130300"/>
          </a:xfrm>
          <a:prstGeom prst="rect">
            <a:avLst/>
          </a:prstGeom>
        </p:spPr>
        <p:txBody>
          <a:bodyPr lIns="0" tIns="0" rIns="0" bIns="0">
            <a:normAutofit/>
          </a:bodyPr>
          <a:lstStyle>
            <a:lvl1pPr algn="ctr" defTabSz="584200">
              <a:defRPr sz="3200">
                <a:solidFill>
                  <a:srgbClr val="FFFFFF"/>
                </a:solidFill>
                <a:latin typeface="+mn-lt"/>
                <a:ea typeface="+mn-ea"/>
                <a:cs typeface="+mn-cs"/>
                <a:sym typeface="Helvetica Light"/>
              </a:defRPr>
            </a:lvl1pPr>
            <a:lvl2pPr indent="228600" algn="ctr" defTabSz="584200">
              <a:defRPr sz="3200">
                <a:solidFill>
                  <a:srgbClr val="FFFFFF"/>
                </a:solidFill>
                <a:latin typeface="+mn-lt"/>
                <a:ea typeface="+mn-ea"/>
                <a:cs typeface="+mn-cs"/>
                <a:sym typeface="Helvetica Light"/>
              </a:defRPr>
            </a:lvl2pPr>
            <a:lvl3pPr indent="457200" algn="ctr" defTabSz="584200">
              <a:defRPr sz="3200">
                <a:solidFill>
                  <a:srgbClr val="FFFFFF"/>
                </a:solidFill>
                <a:latin typeface="+mn-lt"/>
                <a:ea typeface="+mn-ea"/>
                <a:cs typeface="+mn-cs"/>
                <a:sym typeface="Helvetica Light"/>
              </a:defRPr>
            </a:lvl3pPr>
            <a:lvl4pPr indent="685800" algn="ctr" defTabSz="584200">
              <a:defRPr sz="3200">
                <a:solidFill>
                  <a:srgbClr val="FFFFFF"/>
                </a:solidFill>
                <a:latin typeface="+mn-lt"/>
                <a:ea typeface="+mn-ea"/>
                <a:cs typeface="+mn-cs"/>
                <a:sym typeface="Helvetica Light"/>
              </a:defRPr>
            </a:lvl4pPr>
            <a:lvl5pPr indent="914400" algn="ctr" defTabSz="584200">
              <a:defRPr sz="3200">
                <a:solidFill>
                  <a:srgbClr val="FFFFFF"/>
                </a:solidFill>
                <a:latin typeface="+mn-lt"/>
                <a:ea typeface="+mn-ea"/>
                <a:cs typeface="+mn-cs"/>
                <a:sym typeface="Helvetica Light"/>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
        <p:nvSpPr>
          <p:cNvPr id="65" name="Shape 65"/>
          <p:cNvSpPr>
            <a:spLocks noGrp="1"/>
          </p:cNvSpPr>
          <p:nvPr>
            <p:ph type="title"/>
          </p:nvPr>
        </p:nvSpPr>
        <p:spPr>
          <a:xfrm>
            <a:off x="894079" y="1464733"/>
            <a:ext cx="11216642" cy="1701801"/>
          </a:xfrm>
          <a:prstGeom prst="rect">
            <a:avLst/>
          </a:prstGeom>
        </p:spPr>
        <p:txBody>
          <a:bodyPr lIns="48767" tIns="48767" rIns="48767" bIns="48767" anchor="ctr">
            <a:normAutofit/>
          </a:bodyPr>
          <a:lstStyle>
            <a:lvl1pPr>
              <a:lnSpc>
                <a:spcPct val="90000"/>
              </a:lnSpc>
              <a:defRPr sz="6200">
                <a:solidFill>
                  <a:srgbClr val="FFFFFF"/>
                </a:solidFill>
                <a:latin typeface="Calibri Light"/>
                <a:ea typeface="Calibri Light"/>
                <a:cs typeface="Calibri Light"/>
                <a:sym typeface="Calibri Light"/>
              </a:defRPr>
            </a:lvl1pPr>
          </a:lstStyle>
          <a:p>
            <a:pPr lvl="0">
              <a:defRPr sz="1800">
                <a:solidFill>
                  <a:srgbClr val="000000"/>
                </a:solidFill>
              </a:defRPr>
            </a:pPr>
            <a:r>
              <a:rPr sz="6200">
                <a:solidFill>
                  <a:srgbClr val="FFFFFF"/>
                </a:solidFill>
              </a:rPr>
              <a:t>Title Text</a:t>
            </a:r>
          </a:p>
        </p:txBody>
      </p:sp>
      <p:sp>
        <p:nvSpPr>
          <p:cNvPr id="66" name="Shape 66"/>
          <p:cNvSpPr>
            <a:spLocks noGrp="1"/>
          </p:cNvSpPr>
          <p:nvPr>
            <p:ph type="body" idx="1"/>
          </p:nvPr>
        </p:nvSpPr>
        <p:spPr>
          <a:xfrm>
            <a:off x="894079" y="3166533"/>
            <a:ext cx="11216642" cy="5367868"/>
          </a:xfrm>
          <a:prstGeom prst="rect">
            <a:avLst/>
          </a:prstGeom>
        </p:spPr>
        <p:txBody>
          <a:bodyPr lIns="48767" tIns="48767" rIns="48767" bIns="48767">
            <a:normAutofit/>
          </a:bodyPr>
          <a:lstStyle>
            <a:lvl1pPr marL="310242" indent="-310242">
              <a:lnSpc>
                <a:spcPct val="90000"/>
              </a:lnSpc>
              <a:spcBef>
                <a:spcPts val="1000"/>
              </a:spcBef>
              <a:buSzPct val="100000"/>
              <a:buFont typeface="Arial"/>
              <a:buChar char="•"/>
              <a:defRPr sz="3800">
                <a:latin typeface="Calibri"/>
                <a:ea typeface="Calibri"/>
                <a:cs typeface="Calibri"/>
                <a:sym typeface="Calibri"/>
              </a:defRPr>
            </a:lvl1pPr>
            <a:lvl2pPr marL="819150" indent="-361950">
              <a:lnSpc>
                <a:spcPct val="90000"/>
              </a:lnSpc>
              <a:spcBef>
                <a:spcPts val="1000"/>
              </a:spcBef>
              <a:buSzPct val="100000"/>
              <a:buFont typeface="Arial"/>
              <a:buChar char="•"/>
              <a:defRPr sz="3800">
                <a:solidFill>
                  <a:srgbClr val="FFFFFF"/>
                </a:solidFill>
                <a:latin typeface="Calibri"/>
                <a:ea typeface="Calibri"/>
                <a:cs typeface="Calibri"/>
                <a:sym typeface="Calibri"/>
              </a:defRPr>
            </a:lvl2pPr>
            <a:lvl3pPr marL="1348739" indent="-434339">
              <a:lnSpc>
                <a:spcPct val="90000"/>
              </a:lnSpc>
              <a:spcBef>
                <a:spcPts val="1000"/>
              </a:spcBef>
              <a:buSzPct val="100000"/>
              <a:buFont typeface="Arial"/>
              <a:buChar char="•"/>
              <a:defRPr sz="3800">
                <a:latin typeface="Calibri"/>
                <a:ea typeface="Calibri"/>
                <a:cs typeface="Calibri"/>
                <a:sym typeface="Calibri"/>
              </a:defRPr>
            </a:lvl3pPr>
            <a:lvl4pPr marL="1854200" indent="-482600">
              <a:lnSpc>
                <a:spcPct val="90000"/>
              </a:lnSpc>
              <a:spcBef>
                <a:spcPts val="1000"/>
              </a:spcBef>
              <a:buSzPct val="100000"/>
              <a:buFont typeface="Arial"/>
              <a:buChar char="•"/>
              <a:defRPr sz="3800">
                <a:latin typeface="Calibri"/>
                <a:ea typeface="Calibri"/>
                <a:cs typeface="Calibri"/>
                <a:sym typeface="Calibri"/>
              </a:defRPr>
            </a:lvl4pPr>
            <a:lvl5pPr marL="2311400" indent="-482600">
              <a:lnSpc>
                <a:spcPct val="90000"/>
              </a:lnSpc>
              <a:spcBef>
                <a:spcPts val="1000"/>
              </a:spcBef>
              <a:buSzPct val="100000"/>
              <a:buFont typeface="Arial"/>
              <a:buChar char="•"/>
              <a:defRPr sz="3800">
                <a:latin typeface="Calibri"/>
                <a:ea typeface="Calibri"/>
                <a:cs typeface="Calibri"/>
                <a:sym typeface="Calibri"/>
              </a:defRPr>
            </a:lvl5pPr>
          </a:lstStyle>
          <a:p>
            <a:pPr lvl="0">
              <a:defRPr sz="1800"/>
            </a:pPr>
            <a:r>
              <a:rPr sz="3800"/>
              <a:t>Body Level One</a:t>
            </a:r>
          </a:p>
          <a:p>
            <a:pPr lvl="1">
              <a:defRPr sz="1800">
                <a:solidFill>
                  <a:srgbClr val="000000"/>
                </a:solidFill>
              </a:defRPr>
            </a:pPr>
            <a:r>
              <a:rPr sz="3800">
                <a:solidFill>
                  <a:srgbClr val="FFFFFF"/>
                </a:solidFill>
              </a:rPr>
              <a:t>Body Level Two</a:t>
            </a:r>
          </a:p>
          <a:p>
            <a:pPr lvl="2">
              <a:defRPr sz="1800"/>
            </a:pPr>
            <a:r>
              <a:rPr sz="3800"/>
              <a:t>Body Level Three</a:t>
            </a:r>
          </a:p>
          <a:p>
            <a:pPr lvl="3">
              <a:defRPr sz="1800"/>
            </a:pPr>
            <a:r>
              <a:rPr sz="3800"/>
              <a:t>Body Level Four</a:t>
            </a:r>
          </a:p>
          <a:p>
            <a:pPr lvl="4">
              <a:defRPr sz="1800"/>
            </a:pPr>
            <a:r>
              <a:rPr sz="3800"/>
              <a:t>Body Level Five</a:t>
            </a:r>
          </a:p>
        </p:txBody>
      </p:sp>
      <p:sp>
        <p:nvSpPr>
          <p:cNvPr id="67" name="Shape 67"/>
          <p:cNvSpPr>
            <a:spLocks noGrp="1"/>
          </p:cNvSpPr>
          <p:nvPr>
            <p:ph type="sldNum" sz="quarter" idx="2"/>
          </p:nvPr>
        </p:nvSpPr>
        <p:spPr>
          <a:xfrm>
            <a:off x="9184640" y="8024622"/>
            <a:ext cx="2926081" cy="338837"/>
          </a:xfrm>
          <a:prstGeom prst="rect">
            <a:avLst/>
          </a:prstGeom>
        </p:spPr>
        <p:txBody>
          <a:bodyPr lIns="48767" tIns="48767" rIns="48767" bIns="48767"/>
          <a:lstStyle>
            <a:lvl1pPr>
              <a:defRPr sz="1600">
                <a:solidFill>
                  <a:srgbClr val="888888"/>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
        <p:nvSpPr>
          <p:cNvPr id="69" name="Shape 69"/>
          <p:cNvSpPr>
            <a:spLocks noGrp="1"/>
          </p:cNvSpPr>
          <p:nvPr>
            <p:ph type="title"/>
          </p:nvPr>
        </p:nvSpPr>
        <p:spPr>
          <a:xfrm>
            <a:off x="894079" y="1464733"/>
            <a:ext cx="11216642" cy="1701801"/>
          </a:xfrm>
          <a:prstGeom prst="rect">
            <a:avLst/>
          </a:prstGeom>
        </p:spPr>
        <p:txBody>
          <a:bodyPr lIns="48767" tIns="48767" rIns="48767" bIns="48767" anchor="ctr">
            <a:normAutofit/>
          </a:bodyPr>
          <a:lstStyle>
            <a:lvl1pPr>
              <a:lnSpc>
                <a:spcPct val="90000"/>
              </a:lnSpc>
              <a:defRPr sz="6200">
                <a:solidFill>
                  <a:srgbClr val="FFFFFF"/>
                </a:solidFill>
                <a:latin typeface="Calibri Light"/>
                <a:ea typeface="Calibri Light"/>
                <a:cs typeface="Calibri Light"/>
                <a:sym typeface="Calibri Light"/>
              </a:defRPr>
            </a:lvl1pPr>
          </a:lstStyle>
          <a:p>
            <a:pPr lvl="0">
              <a:defRPr sz="1800">
                <a:solidFill>
                  <a:srgbClr val="000000"/>
                </a:solidFill>
              </a:defRPr>
            </a:pPr>
            <a:r>
              <a:rPr sz="6200">
                <a:solidFill>
                  <a:srgbClr val="FFFFFF"/>
                </a:solidFill>
              </a:rPr>
              <a:t>Title Text</a:t>
            </a:r>
          </a:p>
        </p:txBody>
      </p:sp>
      <p:sp>
        <p:nvSpPr>
          <p:cNvPr id="70" name="Shape 70"/>
          <p:cNvSpPr>
            <a:spLocks noGrp="1"/>
          </p:cNvSpPr>
          <p:nvPr>
            <p:ph type="body" idx="1"/>
          </p:nvPr>
        </p:nvSpPr>
        <p:spPr>
          <a:xfrm>
            <a:off x="894079" y="3166533"/>
            <a:ext cx="11216642" cy="5367868"/>
          </a:xfrm>
          <a:prstGeom prst="rect">
            <a:avLst/>
          </a:prstGeom>
        </p:spPr>
        <p:txBody>
          <a:bodyPr lIns="48767" tIns="48767" rIns="48767" bIns="48767">
            <a:normAutofit/>
          </a:bodyPr>
          <a:lstStyle>
            <a:lvl1pPr marL="310242" indent="-310242">
              <a:lnSpc>
                <a:spcPct val="90000"/>
              </a:lnSpc>
              <a:spcBef>
                <a:spcPts val="1000"/>
              </a:spcBef>
              <a:buSzPct val="100000"/>
              <a:buFont typeface="Arial"/>
              <a:buChar char="•"/>
              <a:defRPr sz="3800">
                <a:solidFill>
                  <a:srgbClr val="FFFFFF"/>
                </a:solidFill>
                <a:latin typeface="Calibri"/>
                <a:ea typeface="Calibri"/>
                <a:cs typeface="Calibri"/>
                <a:sym typeface="Calibri"/>
              </a:defRPr>
            </a:lvl1pPr>
            <a:lvl2pPr marL="819150" indent="-361950">
              <a:lnSpc>
                <a:spcPct val="90000"/>
              </a:lnSpc>
              <a:spcBef>
                <a:spcPts val="1000"/>
              </a:spcBef>
              <a:buSzPct val="100000"/>
              <a:buFont typeface="Arial"/>
              <a:buChar char="•"/>
              <a:defRPr sz="3800">
                <a:solidFill>
                  <a:srgbClr val="FFFFFF"/>
                </a:solidFill>
                <a:latin typeface="Calibri"/>
                <a:ea typeface="Calibri"/>
                <a:cs typeface="Calibri"/>
                <a:sym typeface="Calibri"/>
              </a:defRPr>
            </a:lvl2pPr>
            <a:lvl3pPr marL="1348739" indent="-434339">
              <a:lnSpc>
                <a:spcPct val="90000"/>
              </a:lnSpc>
              <a:spcBef>
                <a:spcPts val="1000"/>
              </a:spcBef>
              <a:buSzPct val="100000"/>
              <a:buFont typeface="Arial"/>
              <a:buChar char="•"/>
              <a:defRPr sz="3800">
                <a:solidFill>
                  <a:srgbClr val="FFFFFF"/>
                </a:solidFill>
                <a:latin typeface="Calibri"/>
                <a:ea typeface="Calibri"/>
                <a:cs typeface="Calibri"/>
                <a:sym typeface="Calibri"/>
              </a:defRPr>
            </a:lvl3pPr>
            <a:lvl4pPr marL="1854200" indent="-482600">
              <a:lnSpc>
                <a:spcPct val="90000"/>
              </a:lnSpc>
              <a:spcBef>
                <a:spcPts val="1000"/>
              </a:spcBef>
              <a:buSzPct val="100000"/>
              <a:buFont typeface="Arial"/>
              <a:buChar char="•"/>
              <a:defRPr sz="3800">
                <a:solidFill>
                  <a:srgbClr val="FFFFFF"/>
                </a:solidFill>
                <a:latin typeface="Calibri"/>
                <a:ea typeface="Calibri"/>
                <a:cs typeface="Calibri"/>
                <a:sym typeface="Calibri"/>
              </a:defRPr>
            </a:lvl4pPr>
            <a:lvl5pPr marL="2311400" indent="-482600">
              <a:lnSpc>
                <a:spcPct val="90000"/>
              </a:lnSpc>
              <a:spcBef>
                <a:spcPts val="1000"/>
              </a:spcBef>
              <a:buSzPct val="100000"/>
              <a:buFont typeface="Arial"/>
              <a:buChar char="•"/>
              <a:defRPr sz="3800">
                <a:solidFill>
                  <a:srgbClr val="FFFFFF"/>
                </a:solidFill>
                <a:latin typeface="Calibri"/>
                <a:ea typeface="Calibri"/>
                <a:cs typeface="Calibri"/>
                <a:sym typeface="Calibri"/>
              </a:defRPr>
            </a:lvl5p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
        <p:nvSpPr>
          <p:cNvPr id="71" name="Shape 71"/>
          <p:cNvSpPr>
            <a:spLocks noGrp="1"/>
          </p:cNvSpPr>
          <p:nvPr>
            <p:ph type="sldNum" sz="quarter" idx="2"/>
          </p:nvPr>
        </p:nvSpPr>
        <p:spPr>
          <a:xfrm>
            <a:off x="9184640" y="8024622"/>
            <a:ext cx="2926081" cy="338837"/>
          </a:xfrm>
          <a:prstGeom prst="rect">
            <a:avLst/>
          </a:prstGeom>
        </p:spPr>
        <p:txBody>
          <a:bodyPr lIns="48767" tIns="48767" rIns="48767" bIns="48767"/>
          <a:lstStyle>
            <a:lvl1pPr>
              <a:defRPr sz="1600">
                <a:solidFill>
                  <a:srgbClr val="888888"/>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1270000" y="3225800"/>
            <a:ext cx="10464800" cy="3302000"/>
          </a:xfrm>
          <a:prstGeom prst="rect">
            <a:avLst/>
          </a:prstGeom>
        </p:spPr>
        <p:txBody>
          <a:bodyPr lIns="0" tIns="0" rIns="0" bIns="0" anchor="ctr">
            <a:normAutofit/>
          </a:bodyPr>
          <a:lstStyle>
            <a:lvl1pPr algn="ctr" defTabSz="584200">
              <a:defRPr sz="8000">
                <a:solidFill>
                  <a:srgbClr val="FFFFFF"/>
                </a:solidFill>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4" name="Shape 14"/>
          <p:cNvSpPr>
            <a:spLocks noGrp="1"/>
          </p:cNvSpPr>
          <p:nvPr>
            <p:ph type="title"/>
          </p:nvPr>
        </p:nvSpPr>
        <p:spPr>
          <a:xfrm>
            <a:off x="952500" y="635000"/>
            <a:ext cx="5334000" cy="3987800"/>
          </a:xfrm>
          <a:prstGeom prst="rect">
            <a:avLst/>
          </a:prstGeom>
        </p:spPr>
        <p:txBody>
          <a:bodyPr lIns="0" tIns="0" rIns="0" bIns="0">
            <a:normAutofit/>
          </a:bodyPr>
          <a:lstStyle>
            <a:lvl1pPr algn="ctr" defTabSz="584200">
              <a:defRPr sz="6000">
                <a:latin typeface="+mn-lt"/>
                <a:ea typeface="+mn-ea"/>
                <a:cs typeface="+mn-cs"/>
                <a:sym typeface="Helvetica Light"/>
              </a:defRPr>
            </a:lvl1pPr>
          </a:lstStyle>
          <a:p>
            <a:pPr lvl="0">
              <a:defRPr sz="1800"/>
            </a:pPr>
            <a:r>
              <a:rPr sz="6000"/>
              <a:t>Title Text</a:t>
            </a:r>
          </a:p>
        </p:txBody>
      </p:sp>
      <p:sp>
        <p:nvSpPr>
          <p:cNvPr id="15" name="Shape 15"/>
          <p:cNvSpPr>
            <a:spLocks noGrp="1"/>
          </p:cNvSpPr>
          <p:nvPr>
            <p:ph type="body" idx="1"/>
          </p:nvPr>
        </p:nvSpPr>
        <p:spPr>
          <a:xfrm>
            <a:off x="952500" y="4762500"/>
            <a:ext cx="5334000" cy="4102100"/>
          </a:xfrm>
          <a:prstGeom prst="rect">
            <a:avLst/>
          </a:prstGeom>
        </p:spPr>
        <p:txBody>
          <a:bodyPr lIns="0" tIns="0" rIns="0" bIns="0">
            <a:normAutofit/>
          </a:bodyPr>
          <a:lst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xfrm>
            <a:off x="952500" y="444500"/>
            <a:ext cx="11099800" cy="2159000"/>
          </a:xfrm>
          <a:prstGeom prst="rect">
            <a:avLst/>
          </a:prstGeom>
        </p:spPr>
        <p:txBody>
          <a:bodyPr lIns="0" tIns="0" rIns="0" bIns="0" anchor="ctr">
            <a:normAutofit/>
          </a:bodyPr>
          <a:lstStyle>
            <a:lvl1pPr algn="ctr" defTabSz="584200">
              <a:defRPr sz="8000">
                <a:latin typeface="+mn-lt"/>
                <a:ea typeface="+mn-ea"/>
                <a:cs typeface="+mn-cs"/>
                <a:sym typeface="Helvetica Light"/>
              </a:defRPr>
            </a:lvl1pPr>
          </a:lstStyle>
          <a:p>
            <a:pPr lvl="0">
              <a:defRPr sz="1800"/>
            </a:pPr>
            <a:r>
              <a:rPr sz="80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
        <p:nvSpPr>
          <p:cNvPr id="19" name="Shape 19"/>
          <p:cNvSpPr>
            <a:spLocks noGrp="1"/>
          </p:cNvSpPr>
          <p:nvPr>
            <p:ph type="title"/>
          </p:nvPr>
        </p:nvSpPr>
        <p:spPr>
          <a:xfrm>
            <a:off x="952500" y="444500"/>
            <a:ext cx="11099800" cy="2159000"/>
          </a:xfrm>
          <a:prstGeom prst="rect">
            <a:avLst/>
          </a:prstGeom>
        </p:spPr>
        <p:txBody>
          <a:bodyPr lIns="0" tIns="0" rIns="0" bIns="0" anchor="ctr">
            <a:normAutofit/>
          </a:bodyPr>
          <a:lstStyle>
            <a:lvl1pPr algn="ctr" defTabSz="584200">
              <a:defRPr sz="8000">
                <a:solidFill>
                  <a:srgbClr val="FFFFFF"/>
                </a:solidFill>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20" name="Shape 20"/>
          <p:cNvSpPr>
            <a:spLocks noGrp="1"/>
          </p:cNvSpPr>
          <p:nvPr>
            <p:ph type="body" idx="1"/>
          </p:nvPr>
        </p:nvSpPr>
        <p:spPr>
          <a:xfrm>
            <a:off x="952500" y="2603500"/>
            <a:ext cx="11099800" cy="6286500"/>
          </a:xfrm>
          <a:prstGeom prst="rect">
            <a:avLst/>
          </a:prstGeom>
        </p:spPr>
        <p:txBody>
          <a:bodyPr lIns="0" tIns="0" rIns="0" bIns="0" anchor="ctr">
            <a:normAutofit/>
          </a:bodyPr>
          <a:lstStyle>
            <a:lvl1pPr marL="296333" indent="-296333" defTabSz="584200">
              <a:spcBef>
                <a:spcPts val="4200"/>
              </a:spcBef>
              <a:buSzPct val="75000"/>
              <a:buChar char="•"/>
              <a:defRPr sz="2400">
                <a:solidFill>
                  <a:srgbClr val="FFFFFF"/>
                </a:solidFill>
                <a:latin typeface="+mn-lt"/>
                <a:ea typeface="+mn-ea"/>
                <a:cs typeface="+mn-cs"/>
                <a:sym typeface="Helvetica Light"/>
              </a:defRPr>
            </a:lvl1pPr>
            <a:lvl2pPr marL="740833" indent="-296333" defTabSz="584200">
              <a:spcBef>
                <a:spcPts val="4200"/>
              </a:spcBef>
              <a:buSzPct val="75000"/>
              <a:buChar char="•"/>
              <a:defRPr sz="2400">
                <a:solidFill>
                  <a:srgbClr val="FFFFFF"/>
                </a:solidFill>
                <a:latin typeface="+mn-lt"/>
                <a:ea typeface="+mn-ea"/>
                <a:cs typeface="+mn-cs"/>
                <a:sym typeface="Helvetica Light"/>
              </a:defRPr>
            </a:lvl2pPr>
            <a:lvl3pPr marL="1185333" indent="-296333" defTabSz="584200">
              <a:spcBef>
                <a:spcPts val="4200"/>
              </a:spcBef>
              <a:buSzPct val="75000"/>
              <a:buChar char="•"/>
              <a:defRPr sz="2400">
                <a:solidFill>
                  <a:srgbClr val="FFFFFF"/>
                </a:solidFill>
                <a:latin typeface="+mn-lt"/>
                <a:ea typeface="+mn-ea"/>
                <a:cs typeface="+mn-cs"/>
                <a:sym typeface="Helvetica Light"/>
              </a:defRPr>
            </a:lvl3pPr>
            <a:lvl4pPr marL="1629833" indent="-296333" defTabSz="584200">
              <a:spcBef>
                <a:spcPts val="4200"/>
              </a:spcBef>
              <a:buSzPct val="75000"/>
              <a:buChar char="•"/>
              <a:defRPr sz="2400">
                <a:solidFill>
                  <a:srgbClr val="FFFFFF"/>
                </a:solidFill>
                <a:latin typeface="+mn-lt"/>
                <a:ea typeface="+mn-ea"/>
                <a:cs typeface="+mn-cs"/>
                <a:sym typeface="Helvetica Light"/>
              </a:defRPr>
            </a:lvl4pPr>
            <a:lvl5pPr marL="2074333" indent="-296333" defTabSz="584200">
              <a:spcBef>
                <a:spcPts val="4200"/>
              </a:spcBef>
              <a:buSzPct val="75000"/>
              <a:buChar char="•"/>
              <a:defRPr sz="2400">
                <a:solidFill>
                  <a:srgbClr val="FFFFFF"/>
                </a:solidFill>
                <a:latin typeface="+mn-lt"/>
                <a:ea typeface="+mn-ea"/>
                <a:cs typeface="+mn-cs"/>
                <a:sym typeface="Helvetica Light"/>
              </a:defRPr>
            </a:lvl5pPr>
          </a:lstStyle>
          <a:p>
            <a:pPr lvl="0">
              <a:defRPr sz="1800">
                <a:solidFill>
                  <a:srgbClr val="000000"/>
                </a:solidFill>
              </a:defRPr>
            </a:pPr>
            <a:r>
              <a:rPr sz="2400">
                <a:solidFill>
                  <a:srgbClr val="FFFFFF"/>
                </a:solidFill>
              </a:rPr>
              <a:t>Body Level One</a:t>
            </a:r>
          </a:p>
          <a:p>
            <a:pPr lvl="1">
              <a:defRPr sz="1800">
                <a:solidFill>
                  <a:srgbClr val="000000"/>
                </a:solidFill>
              </a:defRPr>
            </a:pPr>
            <a:r>
              <a:rPr sz="2400">
                <a:solidFill>
                  <a:srgbClr val="FFFFFF"/>
                </a:solidFill>
              </a:rPr>
              <a:t>Body Level Two</a:t>
            </a:r>
          </a:p>
          <a:p>
            <a:pPr lvl="2">
              <a:defRPr sz="1800">
                <a:solidFill>
                  <a:srgbClr val="000000"/>
                </a:solidFill>
              </a:defRPr>
            </a:pPr>
            <a:r>
              <a:rPr sz="2400">
                <a:solidFill>
                  <a:srgbClr val="FFFFFF"/>
                </a:solidFill>
              </a:rPr>
              <a:t>Body Level Three</a:t>
            </a:r>
          </a:p>
          <a:p>
            <a:pPr lvl="3">
              <a:defRPr sz="1800">
                <a:solidFill>
                  <a:srgbClr val="000000"/>
                </a:solidFill>
              </a:defRPr>
            </a:pPr>
            <a:r>
              <a:rPr sz="2400">
                <a:solidFill>
                  <a:srgbClr val="FFFFFF"/>
                </a:solidFill>
              </a:rPr>
              <a:t>Body Level Four</a:t>
            </a:r>
          </a:p>
          <a:p>
            <a:pPr lvl="4">
              <a:defRPr sz="1800">
                <a:solidFill>
                  <a:srgbClr val="000000"/>
                </a:solidFill>
              </a:defRPr>
            </a:pPr>
            <a:r>
              <a:rPr sz="2400">
                <a:solidFill>
                  <a:srgbClr val="FFFFFF"/>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
        <p:nvSpPr>
          <p:cNvPr id="22" name="Shape 22"/>
          <p:cNvSpPr>
            <a:spLocks noGrp="1"/>
          </p:cNvSpPr>
          <p:nvPr>
            <p:ph type="title"/>
          </p:nvPr>
        </p:nvSpPr>
        <p:spPr>
          <a:xfrm>
            <a:off x="952500" y="444500"/>
            <a:ext cx="11099800" cy="2159000"/>
          </a:xfrm>
          <a:prstGeom prst="rect">
            <a:avLst/>
          </a:prstGeom>
        </p:spPr>
        <p:txBody>
          <a:bodyPr lIns="0" tIns="0" rIns="0" bIns="0" anchor="ctr">
            <a:normAutofit/>
          </a:bodyPr>
          <a:lstStyle>
            <a:lvl1pPr algn="ctr" defTabSz="584200">
              <a:defRPr sz="8000">
                <a:solidFill>
                  <a:srgbClr val="FFFFFF"/>
                </a:solidFill>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23" name="Shape 23"/>
          <p:cNvSpPr>
            <a:spLocks noGrp="1"/>
          </p:cNvSpPr>
          <p:nvPr>
            <p:ph type="body" idx="1"/>
          </p:nvPr>
        </p:nvSpPr>
        <p:spPr>
          <a:xfrm>
            <a:off x="952500" y="2603500"/>
            <a:ext cx="5334000" cy="6286500"/>
          </a:xfrm>
          <a:prstGeom prst="rect">
            <a:avLst/>
          </a:prstGeom>
        </p:spPr>
        <p:txBody>
          <a:bodyPr lIns="0" tIns="0" rIns="0" bIns="0" anchor="ctr">
            <a:normAutofit/>
          </a:bodyPr>
          <a:lstStyle>
            <a:lvl1pPr marL="342900" indent="-342900" defTabSz="584200">
              <a:spcBef>
                <a:spcPts val="3200"/>
              </a:spcBef>
              <a:buSzPct val="75000"/>
              <a:buChar char="•"/>
              <a:defRPr sz="2800">
                <a:solidFill>
                  <a:srgbClr val="FFFFFF"/>
                </a:solidFill>
                <a:latin typeface="+mn-lt"/>
                <a:ea typeface="+mn-ea"/>
                <a:cs typeface="+mn-cs"/>
                <a:sym typeface="Helvetica Light"/>
              </a:defRPr>
            </a:lvl1pPr>
            <a:lvl2pPr marL="685800" indent="-342900" defTabSz="584200">
              <a:spcBef>
                <a:spcPts val="3200"/>
              </a:spcBef>
              <a:buSzPct val="75000"/>
              <a:buChar char="•"/>
              <a:defRPr sz="2800">
                <a:solidFill>
                  <a:srgbClr val="FFFFFF"/>
                </a:solidFill>
                <a:latin typeface="+mn-lt"/>
                <a:ea typeface="+mn-ea"/>
                <a:cs typeface="+mn-cs"/>
                <a:sym typeface="Helvetica Light"/>
              </a:defRPr>
            </a:lvl2pPr>
            <a:lvl3pPr marL="1028700" indent="-342900" defTabSz="584200">
              <a:spcBef>
                <a:spcPts val="3200"/>
              </a:spcBef>
              <a:buSzPct val="75000"/>
              <a:buChar char="•"/>
              <a:defRPr sz="2800">
                <a:solidFill>
                  <a:srgbClr val="FFFFFF"/>
                </a:solidFill>
                <a:latin typeface="+mn-lt"/>
                <a:ea typeface="+mn-ea"/>
                <a:cs typeface="+mn-cs"/>
                <a:sym typeface="Helvetica Light"/>
              </a:defRPr>
            </a:lvl3pPr>
            <a:lvl4pPr marL="1371600" indent="-342900" defTabSz="584200">
              <a:spcBef>
                <a:spcPts val="3200"/>
              </a:spcBef>
              <a:buSzPct val="75000"/>
              <a:buChar char="•"/>
              <a:defRPr sz="2800">
                <a:solidFill>
                  <a:srgbClr val="FFFFFF"/>
                </a:solidFill>
                <a:latin typeface="+mn-lt"/>
                <a:ea typeface="+mn-ea"/>
                <a:cs typeface="+mn-cs"/>
                <a:sym typeface="Helvetica Light"/>
              </a:defRPr>
            </a:lvl4pPr>
            <a:lvl5pPr marL="1714500" indent="-342900" defTabSz="584200">
              <a:spcBef>
                <a:spcPts val="3200"/>
              </a:spcBef>
              <a:buSzPct val="75000"/>
              <a:buChar char="•"/>
              <a:defRPr sz="2800">
                <a:solidFill>
                  <a:srgbClr val="FFFFFF"/>
                </a:solidFill>
                <a:latin typeface="+mn-lt"/>
                <a:ea typeface="+mn-ea"/>
                <a:cs typeface="+mn-cs"/>
                <a:sym typeface="Helvetica Light"/>
              </a:defRPr>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bg>
      <p:bgPr>
        <a:gradFill flip="none" rotWithShape="1">
          <a:gsLst>
            <a:gs pos="0">
              <a:srgbClr val="51A7F9"/>
            </a:gs>
            <a:gs pos="100000">
              <a:srgbClr val="0365C0"/>
            </a:gs>
          </a:gsLst>
          <a:lin ang="5400000" scaled="0"/>
        </a:gradFill>
        <a:effectLst/>
      </p:bgPr>
    </p:bg>
    <p:spTree>
      <p:nvGrpSpPr>
        <p:cNvPr id="1" name=""/>
        <p:cNvGrpSpPr/>
        <p:nvPr/>
      </p:nvGrpSpPr>
      <p:grpSpPr>
        <a:xfrm>
          <a:off x="0" y="0"/>
          <a:ext cx="0" cy="0"/>
          <a:chOff x="0" y="0"/>
          <a:chExt cx="0" cy="0"/>
        </a:xfrm>
      </p:grpSpPr>
      <p:sp>
        <p:nvSpPr>
          <p:cNvPr id="25" name="Shape 25"/>
          <p:cNvSpPr>
            <a:spLocks noGrp="1"/>
          </p:cNvSpPr>
          <p:nvPr>
            <p:ph type="body" idx="1"/>
          </p:nvPr>
        </p:nvSpPr>
        <p:spPr>
          <a:xfrm>
            <a:off x="952500" y="1270000"/>
            <a:ext cx="11099800" cy="7213600"/>
          </a:xfrm>
          <a:prstGeom prst="rect">
            <a:avLst/>
          </a:prstGeom>
        </p:spPr>
        <p:txBody>
          <a:bodyPr lIns="0" tIns="0" rIns="0" bIns="0" anchor="ctr">
            <a:normAutofit/>
          </a:bodyPr>
          <a:lstStyle>
            <a:lvl1pPr marL="296333" indent="-296333" defTabSz="584200">
              <a:spcBef>
                <a:spcPts val="4200"/>
              </a:spcBef>
              <a:buSzPct val="75000"/>
              <a:buChar char="•"/>
              <a:defRPr sz="2400">
                <a:solidFill>
                  <a:srgbClr val="FFFFFF"/>
                </a:solidFill>
                <a:latin typeface="+mn-lt"/>
                <a:ea typeface="+mn-ea"/>
                <a:cs typeface="+mn-cs"/>
                <a:sym typeface="Helvetica Light"/>
              </a:defRPr>
            </a:lvl1pPr>
            <a:lvl2pPr marL="740833" indent="-296333" defTabSz="584200">
              <a:spcBef>
                <a:spcPts val="4200"/>
              </a:spcBef>
              <a:buSzPct val="75000"/>
              <a:buChar char="•"/>
              <a:defRPr sz="2400">
                <a:solidFill>
                  <a:srgbClr val="FFFFFF"/>
                </a:solidFill>
                <a:latin typeface="+mn-lt"/>
                <a:ea typeface="+mn-ea"/>
                <a:cs typeface="+mn-cs"/>
                <a:sym typeface="Helvetica Light"/>
              </a:defRPr>
            </a:lvl2pPr>
            <a:lvl3pPr marL="1185333" indent="-296333" defTabSz="584200">
              <a:spcBef>
                <a:spcPts val="4200"/>
              </a:spcBef>
              <a:buSzPct val="75000"/>
              <a:buChar char="•"/>
              <a:defRPr sz="2400">
                <a:solidFill>
                  <a:srgbClr val="FFFFFF"/>
                </a:solidFill>
                <a:latin typeface="+mn-lt"/>
                <a:ea typeface="+mn-ea"/>
                <a:cs typeface="+mn-cs"/>
                <a:sym typeface="Helvetica Light"/>
              </a:defRPr>
            </a:lvl3pPr>
            <a:lvl4pPr marL="1629833" indent="-296333" defTabSz="584200">
              <a:spcBef>
                <a:spcPts val="4200"/>
              </a:spcBef>
              <a:buSzPct val="75000"/>
              <a:buChar char="•"/>
              <a:defRPr sz="2400">
                <a:solidFill>
                  <a:srgbClr val="FFFFFF"/>
                </a:solidFill>
                <a:latin typeface="+mn-lt"/>
                <a:ea typeface="+mn-ea"/>
                <a:cs typeface="+mn-cs"/>
                <a:sym typeface="Helvetica Light"/>
              </a:defRPr>
            </a:lvl4pPr>
            <a:lvl5pPr marL="2074333" indent="-296333" defTabSz="584200">
              <a:spcBef>
                <a:spcPts val="4200"/>
              </a:spcBef>
              <a:buSzPct val="75000"/>
              <a:buChar char="•"/>
              <a:defRPr sz="2400">
                <a:solidFill>
                  <a:srgbClr val="FFFFFF"/>
                </a:solidFill>
                <a:latin typeface="+mn-lt"/>
                <a:ea typeface="+mn-ea"/>
                <a:cs typeface="+mn-cs"/>
                <a:sym typeface="Helvetica Light"/>
              </a:defRPr>
            </a:lvl5pPr>
          </a:lstStyle>
          <a:p>
            <a:pPr lvl="0">
              <a:defRPr sz="1800">
                <a:solidFill>
                  <a:srgbClr val="000000"/>
                </a:solidFill>
              </a:defRPr>
            </a:pPr>
            <a:r>
              <a:rPr sz="2400">
                <a:solidFill>
                  <a:srgbClr val="FFFFFF"/>
                </a:solidFill>
              </a:rPr>
              <a:t>Body Level One</a:t>
            </a:r>
          </a:p>
          <a:p>
            <a:pPr lvl="1">
              <a:defRPr sz="1800">
                <a:solidFill>
                  <a:srgbClr val="000000"/>
                </a:solidFill>
              </a:defRPr>
            </a:pPr>
            <a:r>
              <a:rPr sz="2400">
                <a:solidFill>
                  <a:srgbClr val="FFFFFF"/>
                </a:solidFill>
              </a:rPr>
              <a:t>Body Level Two</a:t>
            </a:r>
          </a:p>
          <a:p>
            <a:pPr lvl="2">
              <a:defRPr sz="1800">
                <a:solidFill>
                  <a:srgbClr val="000000"/>
                </a:solidFill>
              </a:defRPr>
            </a:pPr>
            <a:r>
              <a:rPr sz="2400">
                <a:solidFill>
                  <a:srgbClr val="FFFFFF"/>
                </a:solidFill>
              </a:rPr>
              <a:t>Body Level Three</a:t>
            </a:r>
          </a:p>
          <a:p>
            <a:pPr lvl="3">
              <a:defRPr sz="1800">
                <a:solidFill>
                  <a:srgbClr val="000000"/>
                </a:solidFill>
              </a:defRPr>
            </a:pPr>
            <a:r>
              <a:rPr sz="2400">
                <a:solidFill>
                  <a:srgbClr val="FFFFFF"/>
                </a:solidFill>
              </a:rPr>
              <a:t>Body Level Four</a:t>
            </a:r>
          </a:p>
          <a:p>
            <a:pPr lvl="4">
              <a:defRPr sz="1800">
                <a:solidFill>
                  <a:srgbClr val="000000"/>
                </a:solidFill>
              </a:defRPr>
            </a:pPr>
            <a:r>
              <a:rPr sz="2400">
                <a:solidFill>
                  <a:srgbClr val="FFFFFF"/>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50239" y="1219199"/>
            <a:ext cx="11704322" cy="1512148"/>
          </a:xfrm>
          <a:prstGeom prst="rect">
            <a:avLst/>
          </a:prstGeom>
          <a:ln w="12700">
            <a:miter lim="400000"/>
          </a:ln>
          <a:extLst>
            <a:ext uri="{C572A759-6A51-4108-AA02-DFA0A04FC94B}">
              <ma14:wrappingTextBoxFlag xmlns:ma14="http://schemas.microsoft.com/office/mac/drawingml/2011/main" xmlns="" val="1"/>
            </a:ext>
          </a:extLst>
        </p:spPr>
        <p:txBody>
          <a:bodyPr lIns="130026" tIns="130026" rIns="130026" bIns="130026" anchor="b"/>
          <a:lstStyle/>
          <a:p>
            <a:pPr lvl="0">
              <a:defRPr sz="1800"/>
            </a:pPr>
            <a:r>
              <a:rPr sz="2600"/>
              <a:t>Title Text</a:t>
            </a:r>
          </a:p>
        </p:txBody>
      </p:sp>
      <p:sp>
        <p:nvSpPr>
          <p:cNvPr id="3" name="Shape 3"/>
          <p:cNvSpPr>
            <a:spLocks noGrp="1"/>
          </p:cNvSpPr>
          <p:nvPr>
            <p:ph type="body" idx="1"/>
          </p:nvPr>
        </p:nvSpPr>
        <p:spPr>
          <a:xfrm>
            <a:off x="650239" y="2926079"/>
            <a:ext cx="11704322" cy="5608322"/>
          </a:xfrm>
          <a:prstGeom prst="rect">
            <a:avLst/>
          </a:prstGeom>
          <a:ln w="12700">
            <a:miter lim="400000"/>
          </a:ln>
          <a:extLst>
            <a:ext uri="{C572A759-6A51-4108-AA02-DFA0A04FC94B}">
              <ma14:wrappingTextBoxFlag xmlns:ma14="http://schemas.microsoft.com/office/mac/drawingml/2011/main" xmlns="" val="1"/>
            </a:ext>
          </a:extLst>
        </p:spPr>
        <p:txBody>
          <a:bodyPr lIns="130026" tIns="130026" rIns="130026" bIns="130026"/>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4" name="Shape 4"/>
          <p:cNvSpPr>
            <a:spLocks noGrp="1"/>
          </p:cNvSpPr>
          <p:nvPr>
            <p:ph type="sldNum" sz="quarter" idx="2"/>
          </p:nvPr>
        </p:nvSpPr>
        <p:spPr>
          <a:xfrm>
            <a:off x="12169658" y="7951540"/>
            <a:ext cx="780373" cy="605683"/>
          </a:xfrm>
          <a:prstGeom prst="rect">
            <a:avLst/>
          </a:prstGeom>
          <a:ln w="12700">
            <a:miter lim="400000"/>
          </a:ln>
        </p:spPr>
        <p:txBody>
          <a:bodyPr lIns="130026" tIns="130026" rIns="130026" bIns="130026" anchor="ctr">
            <a:spAutoFit/>
          </a:bodyPr>
          <a:lstStyle>
            <a:lvl1pPr algn="r" defTabSz="914400">
              <a:defRPr sz="2400">
                <a:latin typeface="Arial"/>
                <a:ea typeface="Arial"/>
                <a:cs typeface="Arial"/>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a:defRPr sz="2600">
          <a:latin typeface="Arial"/>
          <a:ea typeface="Arial"/>
          <a:cs typeface="Arial"/>
          <a:sym typeface="Arial"/>
        </a:defRPr>
      </a:lvl1pPr>
      <a:lvl2pPr>
        <a:defRPr sz="2600">
          <a:latin typeface="Arial"/>
          <a:ea typeface="Arial"/>
          <a:cs typeface="Arial"/>
          <a:sym typeface="Arial"/>
        </a:defRPr>
      </a:lvl2pPr>
      <a:lvl3pPr>
        <a:defRPr sz="2600">
          <a:latin typeface="Arial"/>
          <a:ea typeface="Arial"/>
          <a:cs typeface="Arial"/>
          <a:sym typeface="Arial"/>
        </a:defRPr>
      </a:lvl3pPr>
      <a:lvl4pPr>
        <a:defRPr sz="2600">
          <a:latin typeface="Arial"/>
          <a:ea typeface="Arial"/>
          <a:cs typeface="Arial"/>
          <a:sym typeface="Arial"/>
        </a:defRPr>
      </a:lvl4pPr>
      <a:lvl5pPr>
        <a:defRPr sz="2600">
          <a:latin typeface="Arial"/>
          <a:ea typeface="Arial"/>
          <a:cs typeface="Arial"/>
          <a:sym typeface="Arial"/>
        </a:defRPr>
      </a:lvl5pPr>
      <a:lvl6pPr>
        <a:defRPr sz="2600">
          <a:latin typeface="Arial"/>
          <a:ea typeface="Arial"/>
          <a:cs typeface="Arial"/>
          <a:sym typeface="Arial"/>
        </a:defRPr>
      </a:lvl6pPr>
      <a:lvl7pPr>
        <a:defRPr sz="2600">
          <a:latin typeface="Arial"/>
          <a:ea typeface="Arial"/>
          <a:cs typeface="Arial"/>
          <a:sym typeface="Arial"/>
        </a:defRPr>
      </a:lvl7pPr>
      <a:lvl8pPr>
        <a:defRPr sz="2600">
          <a:latin typeface="Arial"/>
          <a:ea typeface="Arial"/>
          <a:cs typeface="Arial"/>
          <a:sym typeface="Arial"/>
        </a:defRPr>
      </a:lvl8pPr>
      <a:lvl9pPr>
        <a:defRPr sz="2600">
          <a:latin typeface="Arial"/>
          <a:ea typeface="Arial"/>
          <a:cs typeface="Arial"/>
          <a:sym typeface="Arial"/>
        </a:defRPr>
      </a:lvl9pPr>
    </p:titleStyle>
    <p:bodyStyle>
      <a:lvl1pPr>
        <a:defRPr sz="2600">
          <a:latin typeface="Arial"/>
          <a:ea typeface="Arial"/>
          <a:cs typeface="Arial"/>
          <a:sym typeface="Arial"/>
        </a:defRPr>
      </a:lvl1pPr>
      <a:lvl2pPr>
        <a:defRPr sz="2600">
          <a:latin typeface="Arial"/>
          <a:ea typeface="Arial"/>
          <a:cs typeface="Arial"/>
          <a:sym typeface="Arial"/>
        </a:defRPr>
      </a:lvl2pPr>
      <a:lvl3pPr>
        <a:defRPr sz="2600">
          <a:latin typeface="Arial"/>
          <a:ea typeface="Arial"/>
          <a:cs typeface="Arial"/>
          <a:sym typeface="Arial"/>
        </a:defRPr>
      </a:lvl3pPr>
      <a:lvl4pPr>
        <a:defRPr sz="2600">
          <a:latin typeface="Arial"/>
          <a:ea typeface="Arial"/>
          <a:cs typeface="Arial"/>
          <a:sym typeface="Arial"/>
        </a:defRPr>
      </a:lvl4pPr>
      <a:lvl5pPr>
        <a:defRPr sz="2600">
          <a:latin typeface="Arial"/>
          <a:ea typeface="Arial"/>
          <a:cs typeface="Arial"/>
          <a:sym typeface="Arial"/>
        </a:defRPr>
      </a:lvl5pPr>
      <a:lvl6pPr>
        <a:defRPr sz="2600">
          <a:latin typeface="Arial"/>
          <a:ea typeface="Arial"/>
          <a:cs typeface="Arial"/>
          <a:sym typeface="Arial"/>
        </a:defRPr>
      </a:lvl6pPr>
      <a:lvl7pPr>
        <a:defRPr sz="2600">
          <a:latin typeface="Arial"/>
          <a:ea typeface="Arial"/>
          <a:cs typeface="Arial"/>
          <a:sym typeface="Arial"/>
        </a:defRPr>
      </a:lvl7pPr>
      <a:lvl8pPr>
        <a:defRPr sz="2600">
          <a:latin typeface="Arial"/>
          <a:ea typeface="Arial"/>
          <a:cs typeface="Arial"/>
          <a:sym typeface="Arial"/>
        </a:defRPr>
      </a:lvl8pPr>
      <a:lvl9pPr>
        <a:defRPr sz="2600">
          <a:latin typeface="Arial"/>
          <a:ea typeface="Arial"/>
          <a:cs typeface="Arial"/>
          <a:sym typeface="Arial"/>
        </a:defRPr>
      </a:lvl9pPr>
    </p:bodyStyle>
    <p:otherStyle>
      <a:lvl1pPr algn="r">
        <a:defRPr sz="2400">
          <a:solidFill>
            <a:schemeClr val="tx1"/>
          </a:solidFill>
          <a:latin typeface="+mn-lt"/>
          <a:ea typeface="+mn-ea"/>
          <a:cs typeface="+mn-cs"/>
          <a:sym typeface="Arial"/>
        </a:defRPr>
      </a:lvl1pPr>
      <a:lvl2pPr algn="r">
        <a:defRPr sz="2400">
          <a:solidFill>
            <a:schemeClr val="tx1"/>
          </a:solidFill>
          <a:latin typeface="+mn-lt"/>
          <a:ea typeface="+mn-ea"/>
          <a:cs typeface="+mn-cs"/>
          <a:sym typeface="Arial"/>
        </a:defRPr>
      </a:lvl2pPr>
      <a:lvl3pPr algn="r">
        <a:defRPr sz="2400">
          <a:solidFill>
            <a:schemeClr val="tx1"/>
          </a:solidFill>
          <a:latin typeface="+mn-lt"/>
          <a:ea typeface="+mn-ea"/>
          <a:cs typeface="+mn-cs"/>
          <a:sym typeface="Arial"/>
        </a:defRPr>
      </a:lvl3pPr>
      <a:lvl4pPr algn="r">
        <a:defRPr sz="2400">
          <a:solidFill>
            <a:schemeClr val="tx1"/>
          </a:solidFill>
          <a:latin typeface="+mn-lt"/>
          <a:ea typeface="+mn-ea"/>
          <a:cs typeface="+mn-cs"/>
          <a:sym typeface="Arial"/>
        </a:defRPr>
      </a:lvl4pPr>
      <a:lvl5pPr algn="r">
        <a:defRPr sz="2400">
          <a:solidFill>
            <a:schemeClr val="tx1"/>
          </a:solidFill>
          <a:latin typeface="+mn-lt"/>
          <a:ea typeface="+mn-ea"/>
          <a:cs typeface="+mn-cs"/>
          <a:sym typeface="Arial"/>
        </a:defRPr>
      </a:lvl5pPr>
      <a:lvl6pPr algn="r">
        <a:defRPr sz="2400">
          <a:solidFill>
            <a:schemeClr val="tx1"/>
          </a:solidFill>
          <a:latin typeface="+mn-lt"/>
          <a:ea typeface="+mn-ea"/>
          <a:cs typeface="+mn-cs"/>
          <a:sym typeface="Arial"/>
        </a:defRPr>
      </a:lvl6pPr>
      <a:lvl7pPr algn="r">
        <a:defRPr sz="2400">
          <a:solidFill>
            <a:schemeClr val="tx1"/>
          </a:solidFill>
          <a:latin typeface="+mn-lt"/>
          <a:ea typeface="+mn-ea"/>
          <a:cs typeface="+mn-cs"/>
          <a:sym typeface="Arial"/>
        </a:defRPr>
      </a:lvl7pPr>
      <a:lvl8pPr algn="r">
        <a:defRPr sz="2400">
          <a:solidFill>
            <a:schemeClr val="tx1"/>
          </a:solidFill>
          <a:latin typeface="+mn-lt"/>
          <a:ea typeface="+mn-ea"/>
          <a:cs typeface="+mn-cs"/>
          <a:sym typeface="Arial"/>
        </a:defRPr>
      </a:lvl8pPr>
      <a:lvl9pPr algn="r">
        <a:defRPr sz="2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TCP, Performance and Delay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TCP Segment Header</a:t>
            </a:r>
          </a:p>
        </p:txBody>
      </p:sp>
      <p:sp>
        <p:nvSpPr>
          <p:cNvPr id="108" name="Shape 108"/>
          <p:cNvSpPr>
            <a:spLocks noGrp="1"/>
          </p:cNvSpPr>
          <p:nvPr>
            <p:ph type="body" idx="1"/>
          </p:nvPr>
        </p:nvSpPr>
        <p:spPr>
          <a:prstGeom prst="rect">
            <a:avLst/>
          </a:prstGeom>
        </p:spPr>
        <p:txBody>
          <a:bodyPr/>
          <a:lstStyle/>
          <a:p>
            <a:pPr marL="544430" lvl="0" indent="-489312" defTabSz="362204">
              <a:spcBef>
                <a:spcPts val="2600"/>
              </a:spcBef>
              <a:buClr>
                <a:srgbClr val="000000"/>
              </a:buClr>
              <a:buFont typeface="Arial"/>
              <a:buChar char="●"/>
              <a:defRPr sz="1800">
                <a:solidFill>
                  <a:srgbClr val="000000"/>
                </a:solidFill>
              </a:defRPr>
            </a:pPr>
            <a:r>
              <a:rPr sz="1860">
                <a:solidFill>
                  <a:srgbClr val="FFFFFF"/>
                </a:solidFill>
              </a:rPr>
              <a:t>Unused 4-bit field</a:t>
            </a:r>
          </a:p>
          <a:p>
            <a:pPr marL="544430" lvl="0" indent="-489312" defTabSz="362204">
              <a:spcBef>
                <a:spcPts val="2600"/>
              </a:spcBef>
              <a:buClr>
                <a:srgbClr val="000000"/>
              </a:buClr>
              <a:buFont typeface="Arial"/>
              <a:buChar char="●"/>
              <a:defRPr sz="1800">
                <a:solidFill>
                  <a:srgbClr val="000000"/>
                </a:solidFill>
              </a:defRPr>
            </a:pPr>
            <a:r>
              <a:rPr sz="1860">
                <a:solidFill>
                  <a:srgbClr val="FFFFFF"/>
                </a:solidFill>
              </a:rPr>
              <a:t>1-bit flags:</a:t>
            </a:r>
          </a:p>
          <a:p>
            <a:pPr marL="827894" lvl="1" indent="-489312" defTabSz="362204">
              <a:spcBef>
                <a:spcPts val="2600"/>
              </a:spcBef>
              <a:buClr>
                <a:srgbClr val="000000"/>
              </a:buClr>
              <a:buFont typeface="Courier New"/>
              <a:buChar char="o"/>
              <a:defRPr sz="1800">
                <a:solidFill>
                  <a:srgbClr val="000000"/>
                </a:solidFill>
              </a:defRPr>
            </a:pPr>
            <a:r>
              <a:rPr sz="1860">
                <a:solidFill>
                  <a:srgbClr val="FFFFFF"/>
                </a:solidFill>
              </a:rPr>
              <a:t>ECN</a:t>
            </a:r>
          </a:p>
          <a:p>
            <a:pPr marL="827894" lvl="1" indent="-489312" defTabSz="362204">
              <a:spcBef>
                <a:spcPts val="2600"/>
              </a:spcBef>
              <a:buClr>
                <a:srgbClr val="000000"/>
              </a:buClr>
              <a:buFont typeface="Courier New"/>
              <a:buChar char="o"/>
              <a:defRPr sz="1800">
                <a:solidFill>
                  <a:srgbClr val="000000"/>
                </a:solidFill>
              </a:defRPr>
            </a:pPr>
            <a:r>
              <a:rPr sz="1860">
                <a:solidFill>
                  <a:srgbClr val="FFFFFF"/>
                </a:solidFill>
              </a:rPr>
              <a:t>CWR</a:t>
            </a:r>
          </a:p>
          <a:p>
            <a:pPr marL="827894" lvl="1" indent="-489312" defTabSz="362204">
              <a:spcBef>
                <a:spcPts val="2600"/>
              </a:spcBef>
              <a:buClr>
                <a:srgbClr val="000000"/>
              </a:buClr>
              <a:buFont typeface="Courier New"/>
              <a:buChar char="o"/>
              <a:defRPr sz="1800">
                <a:solidFill>
                  <a:srgbClr val="000000"/>
                </a:solidFill>
              </a:defRPr>
            </a:pPr>
            <a:r>
              <a:rPr sz="1860">
                <a:solidFill>
                  <a:srgbClr val="FFFFFF"/>
                </a:solidFill>
              </a:rPr>
              <a:t>URG</a:t>
            </a:r>
          </a:p>
          <a:p>
            <a:pPr marL="827894" lvl="1" indent="-489312" defTabSz="362204">
              <a:spcBef>
                <a:spcPts val="2600"/>
              </a:spcBef>
              <a:buClr>
                <a:srgbClr val="000000"/>
              </a:buClr>
              <a:buFont typeface="Courier New"/>
              <a:buChar char="o"/>
              <a:defRPr sz="1800">
                <a:solidFill>
                  <a:srgbClr val="000000"/>
                </a:solidFill>
              </a:defRPr>
            </a:pPr>
            <a:r>
              <a:rPr sz="1860">
                <a:solidFill>
                  <a:srgbClr val="FFFFFF"/>
                </a:solidFill>
              </a:rPr>
              <a:t>ACK</a:t>
            </a:r>
          </a:p>
          <a:p>
            <a:pPr marL="827894" lvl="1" indent="-489312" defTabSz="362204">
              <a:spcBef>
                <a:spcPts val="2600"/>
              </a:spcBef>
              <a:buClr>
                <a:srgbClr val="000000"/>
              </a:buClr>
              <a:buFont typeface="Courier New"/>
              <a:buChar char="o"/>
              <a:defRPr sz="1800">
                <a:solidFill>
                  <a:srgbClr val="000000"/>
                </a:solidFill>
              </a:defRPr>
            </a:pPr>
            <a:r>
              <a:rPr sz="1860">
                <a:solidFill>
                  <a:srgbClr val="FFFFFF"/>
                </a:solidFill>
              </a:rPr>
              <a:t>SYN</a:t>
            </a:r>
          </a:p>
          <a:p>
            <a:pPr marL="827894" lvl="1" indent="-489312" defTabSz="362204">
              <a:spcBef>
                <a:spcPts val="2600"/>
              </a:spcBef>
              <a:buClr>
                <a:srgbClr val="000000"/>
              </a:buClr>
              <a:buFont typeface="Courier New"/>
              <a:buChar char="o"/>
              <a:defRPr sz="1800">
                <a:solidFill>
                  <a:srgbClr val="000000"/>
                </a:solidFill>
              </a:defRPr>
            </a:pPr>
            <a:r>
              <a:rPr sz="1860">
                <a:solidFill>
                  <a:srgbClr val="FFFFFF"/>
                </a:solidFill>
              </a:rPr>
              <a:t>PSH</a:t>
            </a:r>
          </a:p>
          <a:p>
            <a:pPr marL="827894" lvl="1" indent="-489312" defTabSz="362204">
              <a:spcBef>
                <a:spcPts val="2600"/>
              </a:spcBef>
              <a:buClr>
                <a:srgbClr val="000000"/>
              </a:buClr>
              <a:buFont typeface="Courier New"/>
              <a:buChar char="o"/>
              <a:defRPr sz="1800">
                <a:solidFill>
                  <a:srgbClr val="000000"/>
                </a:solidFill>
              </a:defRPr>
            </a:pPr>
            <a:r>
              <a:rPr sz="1860">
                <a:solidFill>
                  <a:srgbClr val="FFFFFF"/>
                </a:solidFill>
              </a:rPr>
              <a:t>RST</a:t>
            </a:r>
          </a:p>
          <a:p>
            <a:pPr marL="836893" lvl="1" indent="-506185" defTabSz="362204">
              <a:spcBef>
                <a:spcPts val="2600"/>
              </a:spcBef>
              <a:buClr>
                <a:srgbClr val="000000"/>
              </a:buClr>
              <a:buSzPct val="109090"/>
              <a:buFont typeface="Courier New"/>
              <a:buChar char="o"/>
              <a:defRPr sz="1800">
                <a:solidFill>
                  <a:srgbClr val="000000"/>
                </a:solidFill>
              </a:defRPr>
            </a:pPr>
            <a:r>
              <a:rPr sz="1860">
                <a:solidFill>
                  <a:srgbClr val="FFFFFF"/>
                </a:solidFill>
              </a:rPr>
              <a:t>FIN</a:t>
            </a:r>
            <a:br>
              <a:rPr sz="1860">
                <a:solidFill>
                  <a:srgbClr val="FFFFFF"/>
                </a:solidFill>
              </a:rPr>
            </a:br>
            <a:endParaRPr sz="1860">
              <a:solidFill>
                <a:srgbClr val="FFFFFF"/>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TCP Segment Header</a:t>
            </a:r>
          </a:p>
        </p:txBody>
      </p:sp>
      <p:sp>
        <p:nvSpPr>
          <p:cNvPr id="111" name="Shape 111"/>
          <p:cNvSpPr>
            <a:spLocks noGrp="1"/>
          </p:cNvSpPr>
          <p:nvPr>
            <p:ph type="body" idx="1"/>
          </p:nvPr>
        </p:nvSpPr>
        <p:spPr>
          <a:prstGeom prst="rect">
            <a:avLst/>
          </a:prstGeom>
        </p:spPr>
        <p:txBody>
          <a:bodyPr/>
          <a:lstStyle/>
          <a:p>
            <a:pPr marL="658585" lvl="0" indent="-591910" defTabSz="438150">
              <a:spcBef>
                <a:spcPts val="3100"/>
              </a:spcBef>
              <a:buClr>
                <a:srgbClr val="000000"/>
              </a:buClr>
              <a:buFont typeface="Arial"/>
              <a:buChar char="●"/>
              <a:defRPr sz="1800">
                <a:solidFill>
                  <a:srgbClr val="000000"/>
                </a:solidFill>
              </a:defRPr>
            </a:pPr>
            <a:r>
              <a:rPr sz="2250">
                <a:solidFill>
                  <a:srgbClr val="FFFFFF"/>
                </a:solidFill>
              </a:rPr>
              <a:t>Window size - tells how many bytes may be sent starting at the byte acknowledged</a:t>
            </a:r>
          </a:p>
          <a:p>
            <a:pPr marL="658585" lvl="0" indent="-591910" defTabSz="438150">
              <a:spcBef>
                <a:spcPts val="3100"/>
              </a:spcBef>
              <a:buClr>
                <a:srgbClr val="000000"/>
              </a:buClr>
              <a:buFont typeface="Arial"/>
              <a:buChar char="●"/>
              <a:defRPr sz="1800">
                <a:solidFill>
                  <a:srgbClr val="000000"/>
                </a:solidFill>
              </a:defRPr>
            </a:pPr>
            <a:r>
              <a:rPr sz="2250">
                <a:solidFill>
                  <a:srgbClr val="FFFFFF"/>
                </a:solidFill>
              </a:rPr>
              <a:t>Checksum - checksums the header, the data, and a conceptual pseudoheader</a:t>
            </a:r>
          </a:p>
          <a:p>
            <a:pPr marL="658585" lvl="0" indent="-591910" defTabSz="438150">
              <a:spcBef>
                <a:spcPts val="3100"/>
              </a:spcBef>
              <a:buClr>
                <a:srgbClr val="000000"/>
              </a:buClr>
              <a:buFont typeface="Arial"/>
              <a:buChar char="●"/>
              <a:defRPr sz="1800">
                <a:solidFill>
                  <a:srgbClr val="000000"/>
                </a:solidFill>
              </a:defRPr>
            </a:pPr>
            <a:r>
              <a:rPr sz="2250">
                <a:solidFill>
                  <a:srgbClr val="FFFFFF"/>
                </a:solidFill>
              </a:rPr>
              <a:t>Options - provides a way to add extra facilities not covered by the regular header</a:t>
            </a:r>
          </a:p>
          <a:p>
            <a:pPr marL="1001485" lvl="1" indent="-591910" defTabSz="438150">
              <a:spcBef>
                <a:spcPts val="3100"/>
              </a:spcBef>
              <a:buClr>
                <a:srgbClr val="000000"/>
              </a:buClr>
              <a:buFont typeface="Courier New"/>
              <a:buChar char="o"/>
              <a:defRPr sz="1800">
                <a:solidFill>
                  <a:srgbClr val="000000"/>
                </a:solidFill>
              </a:defRPr>
            </a:pPr>
            <a:r>
              <a:rPr sz="2250">
                <a:solidFill>
                  <a:srgbClr val="FFFFFF"/>
                </a:solidFill>
              </a:rPr>
              <a:t>MSS</a:t>
            </a:r>
          </a:p>
          <a:p>
            <a:pPr marL="1001485" lvl="1" indent="-591910" defTabSz="438150">
              <a:spcBef>
                <a:spcPts val="3100"/>
              </a:spcBef>
              <a:buClr>
                <a:srgbClr val="000000"/>
              </a:buClr>
              <a:buFont typeface="Courier New"/>
              <a:buChar char="o"/>
              <a:defRPr sz="1800">
                <a:solidFill>
                  <a:srgbClr val="000000"/>
                </a:solidFill>
              </a:defRPr>
            </a:pPr>
            <a:r>
              <a:rPr sz="2250">
                <a:solidFill>
                  <a:srgbClr val="FFFFFF"/>
                </a:solidFill>
              </a:rPr>
              <a:t>window scale</a:t>
            </a:r>
          </a:p>
          <a:p>
            <a:pPr marL="1001485" lvl="1" indent="-591910" defTabSz="438150">
              <a:spcBef>
                <a:spcPts val="3100"/>
              </a:spcBef>
              <a:buClr>
                <a:srgbClr val="000000"/>
              </a:buClr>
              <a:buFont typeface="Courier New"/>
              <a:buChar char="o"/>
              <a:defRPr sz="1800">
                <a:solidFill>
                  <a:srgbClr val="000000"/>
                </a:solidFill>
              </a:defRPr>
            </a:pPr>
            <a:r>
              <a:rPr sz="2250">
                <a:solidFill>
                  <a:srgbClr val="FFFFFF"/>
                </a:solidFill>
              </a:rPr>
              <a:t>timestamp</a:t>
            </a:r>
          </a:p>
          <a:p>
            <a:pPr marL="1001485" lvl="1" indent="-591910" defTabSz="438150">
              <a:spcBef>
                <a:spcPts val="3100"/>
              </a:spcBef>
              <a:buClr>
                <a:srgbClr val="000000"/>
              </a:buClr>
              <a:buFont typeface="Courier New"/>
              <a:buChar char="o"/>
              <a:defRPr sz="1800">
                <a:solidFill>
                  <a:srgbClr val="000000"/>
                </a:solidFill>
              </a:defRPr>
            </a:pPr>
            <a:r>
              <a:rPr sz="2250">
                <a:solidFill>
                  <a:srgbClr val="FFFFFF"/>
                </a:solidFill>
              </a:rPr>
              <a:t>PAWS</a:t>
            </a:r>
          </a:p>
          <a:p>
            <a:pPr marL="1001485" lvl="1" indent="-591910" defTabSz="438150">
              <a:spcBef>
                <a:spcPts val="3100"/>
              </a:spcBef>
              <a:buClr>
                <a:srgbClr val="000000"/>
              </a:buClr>
              <a:buFont typeface="Courier New"/>
              <a:buChar char="o"/>
              <a:defRPr sz="1800">
                <a:solidFill>
                  <a:srgbClr val="000000"/>
                </a:solidFill>
              </a:defRPr>
            </a:pPr>
            <a:r>
              <a:rPr sz="2250">
                <a:solidFill>
                  <a:srgbClr val="FFFFFF"/>
                </a:solidFill>
              </a:rPr>
              <a:t>SACK</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lvl1pPr defTabSz="490727">
              <a:defRPr sz="6719"/>
            </a:lvl1pPr>
          </a:lstStyle>
          <a:p>
            <a:pPr lvl="0">
              <a:defRPr sz="1800">
                <a:solidFill>
                  <a:srgbClr val="000000"/>
                </a:solidFill>
              </a:defRPr>
            </a:pPr>
            <a:r>
              <a:rPr sz="6719">
                <a:solidFill>
                  <a:srgbClr val="FFFFFF"/>
                </a:solidFill>
              </a:rPr>
              <a:t>TCP Connection Establishment</a:t>
            </a:r>
          </a:p>
        </p:txBody>
      </p:sp>
      <p:sp>
        <p:nvSpPr>
          <p:cNvPr id="114" name="Shape 114"/>
          <p:cNvSpPr>
            <a:spLocks noGrp="1"/>
          </p:cNvSpPr>
          <p:nvPr>
            <p:ph type="body" idx="1"/>
          </p:nvPr>
        </p:nvSpPr>
        <p:spPr>
          <a:prstGeom prst="rect">
            <a:avLst/>
          </a:prstGeom>
        </p:spPr>
        <p:txBody>
          <a:bodyPr/>
          <a:lstStyle/>
          <a:p>
            <a:pPr marL="961426" lvl="0" indent="-888274" defTabSz="560831">
              <a:spcBef>
                <a:spcPts val="4000"/>
              </a:spcBef>
              <a:buClr>
                <a:srgbClr val="000000"/>
              </a:buClr>
              <a:buFont typeface="Arial"/>
              <a:buChar char="●"/>
              <a:defRPr sz="1800">
                <a:solidFill>
                  <a:srgbClr val="000000"/>
                </a:solidFill>
              </a:defRPr>
            </a:pPr>
            <a:r>
              <a:rPr sz="3264">
                <a:solidFill>
                  <a:srgbClr val="FFFFFF"/>
                </a:solidFill>
              </a:rPr>
              <a:t>Connections are full duplex</a:t>
            </a:r>
          </a:p>
          <a:p>
            <a:pPr marL="961426" lvl="0" indent="-888274" defTabSz="560831">
              <a:spcBef>
                <a:spcPts val="4000"/>
              </a:spcBef>
              <a:buClr>
                <a:srgbClr val="000000"/>
              </a:buClr>
              <a:buFont typeface="Arial"/>
              <a:buChar char="●"/>
              <a:defRPr sz="1800">
                <a:solidFill>
                  <a:srgbClr val="000000"/>
                </a:solidFill>
              </a:defRPr>
            </a:pPr>
            <a:r>
              <a:rPr sz="3264">
                <a:solidFill>
                  <a:srgbClr val="FFFFFF"/>
                </a:solidFill>
              </a:rPr>
              <a:t>Connections are established using a three-way handshake.</a:t>
            </a:r>
          </a:p>
          <a:p>
            <a:pPr marL="961426" lvl="0" indent="-888274" defTabSz="560831">
              <a:spcBef>
                <a:spcPts val="4000"/>
              </a:spcBef>
              <a:buClr>
                <a:srgbClr val="000000"/>
              </a:buClr>
              <a:buFont typeface="Arial"/>
              <a:buChar char="●"/>
              <a:defRPr sz="1800">
                <a:solidFill>
                  <a:srgbClr val="000000"/>
                </a:solidFill>
              </a:defRPr>
            </a:pPr>
            <a:r>
              <a:rPr sz="3264">
                <a:solidFill>
                  <a:srgbClr val="FFFFFF"/>
                </a:solidFill>
              </a:rPr>
              <a:t>Host 2 executes the LISTEN primitive</a:t>
            </a:r>
          </a:p>
          <a:p>
            <a:pPr marL="961426" lvl="0" indent="-888274" defTabSz="560831">
              <a:spcBef>
                <a:spcPts val="4000"/>
              </a:spcBef>
              <a:buClr>
                <a:srgbClr val="000000"/>
              </a:buClr>
              <a:buFont typeface="Arial"/>
              <a:buChar char="●"/>
              <a:defRPr sz="1800">
                <a:solidFill>
                  <a:srgbClr val="000000"/>
                </a:solidFill>
              </a:defRPr>
            </a:pPr>
            <a:r>
              <a:rPr sz="3264">
                <a:solidFill>
                  <a:srgbClr val="FFFFFF"/>
                </a:solidFill>
              </a:rPr>
              <a:t>Host 1 executes the CONNECT Primitive:</a:t>
            </a:r>
          </a:p>
          <a:p>
            <a:pPr marL="1139081" lvl="1" indent="-627017" defTabSz="560831">
              <a:spcBef>
                <a:spcPts val="4000"/>
              </a:spcBef>
              <a:buClr>
                <a:srgbClr val="000000"/>
              </a:buClr>
              <a:buSzPct val="80000"/>
              <a:buFont typeface="Courier New"/>
              <a:buChar char="o"/>
              <a:defRPr sz="1800">
                <a:solidFill>
                  <a:srgbClr val="000000"/>
                </a:solidFill>
              </a:defRPr>
            </a:pPr>
            <a:r>
              <a:rPr sz="2304">
                <a:solidFill>
                  <a:srgbClr val="FFFFFF"/>
                </a:solidFill>
              </a:rPr>
              <a:t>Specifies IP address and port, maximum TCP segment size, and user data (optional). </a:t>
            </a:r>
          </a:p>
          <a:p>
            <a:pPr marL="1139081" lvl="1" indent="-627017" defTabSz="560831">
              <a:spcBef>
                <a:spcPts val="4000"/>
              </a:spcBef>
              <a:buClr>
                <a:srgbClr val="000000"/>
              </a:buClr>
              <a:buSzPct val="80000"/>
              <a:buFont typeface="Courier New"/>
              <a:buChar char="o"/>
              <a:defRPr sz="1800">
                <a:solidFill>
                  <a:srgbClr val="000000"/>
                </a:solidFill>
              </a:defRPr>
            </a:pPr>
            <a:r>
              <a:rPr sz="2304">
                <a:solidFill>
                  <a:srgbClr val="FFFFFF"/>
                </a:solidFill>
              </a:rPr>
              <a:t>Sends a TCP segment with SYN bit on and ACK bit off.</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prstGeom prst="rect">
            <a:avLst/>
          </a:prstGeom>
        </p:spPr>
        <p:txBody>
          <a:bodyPr/>
          <a:lstStyle>
            <a:lvl1pPr>
              <a:defRPr sz="4400"/>
            </a:lvl1pPr>
          </a:lstStyle>
          <a:p>
            <a:pPr lvl="0">
              <a:defRPr sz="1800">
                <a:solidFill>
                  <a:srgbClr val="000000"/>
                </a:solidFill>
              </a:defRPr>
            </a:pPr>
            <a:r>
              <a:rPr sz="4400">
                <a:solidFill>
                  <a:srgbClr val="FFFFFF"/>
                </a:solidFill>
              </a:rPr>
              <a:t>TCP Connection Establishment (Cont’d)</a:t>
            </a:r>
          </a:p>
        </p:txBody>
      </p:sp>
      <p:sp>
        <p:nvSpPr>
          <p:cNvPr id="117" name="Shape 117"/>
          <p:cNvSpPr>
            <a:spLocks noGrp="1"/>
          </p:cNvSpPr>
          <p:nvPr>
            <p:ph type="body" idx="1"/>
          </p:nvPr>
        </p:nvSpPr>
        <p:spPr>
          <a:prstGeom prst="rect">
            <a:avLst/>
          </a:prstGeom>
        </p:spPr>
        <p:txBody>
          <a:bodyPr/>
          <a:lstStyle/>
          <a:p>
            <a:pPr marL="1001485" lvl="0" indent="-925285">
              <a:buClr>
                <a:srgbClr val="000000"/>
              </a:buClr>
              <a:buFont typeface="Arial"/>
              <a:buChar char="●"/>
              <a:defRPr sz="1800">
                <a:solidFill>
                  <a:srgbClr val="000000"/>
                </a:solidFill>
              </a:defRPr>
            </a:pPr>
            <a:r>
              <a:rPr sz="3400">
                <a:solidFill>
                  <a:srgbClr val="FFFFFF"/>
                </a:solidFill>
              </a:rPr>
              <a:t>Segment arrives at the destination and checks for a process that has done LISTEN on destination port.</a:t>
            </a:r>
          </a:p>
          <a:p>
            <a:pPr marL="1001485" lvl="0" indent="-925285">
              <a:buClr>
                <a:srgbClr val="000000"/>
              </a:buClr>
              <a:buFont typeface="Arial"/>
              <a:buChar char="●"/>
              <a:defRPr sz="1800">
                <a:solidFill>
                  <a:srgbClr val="000000"/>
                </a:solidFill>
              </a:defRPr>
            </a:pPr>
            <a:r>
              <a:rPr sz="3400">
                <a:solidFill>
                  <a:srgbClr val="FFFFFF"/>
                </a:solidFill>
              </a:rPr>
              <a:t>If a process is listening to the port, the process receives the TCP segment.</a:t>
            </a:r>
          </a:p>
          <a:p>
            <a:pPr marL="1001485" lvl="0" indent="-925285">
              <a:buClr>
                <a:srgbClr val="000000"/>
              </a:buClr>
              <a:buFont typeface="Arial"/>
              <a:buChar char="●"/>
              <a:defRPr sz="1800">
                <a:solidFill>
                  <a:srgbClr val="000000"/>
                </a:solidFill>
              </a:defRPr>
            </a:pPr>
            <a:r>
              <a:rPr sz="3400">
                <a:solidFill>
                  <a:srgbClr val="FFFFFF"/>
                </a:solidFill>
              </a:rPr>
              <a:t>If it accepts the connection, an acknowledgement segment is sent back from Host 2 to Host 1.</a:t>
            </a:r>
          </a:p>
          <a:p>
            <a:pPr marL="1001485" lvl="0" indent="-925285">
              <a:buClr>
                <a:srgbClr val="000000"/>
              </a:buClr>
              <a:buFont typeface="Arial"/>
              <a:buChar char="●"/>
              <a:defRPr sz="1800">
                <a:solidFill>
                  <a:srgbClr val="000000"/>
                </a:solidFill>
              </a:defRPr>
            </a:pPr>
            <a:r>
              <a:rPr sz="3400">
                <a:solidFill>
                  <a:srgbClr val="FFFFFF"/>
                </a:solidFill>
              </a:rPr>
              <a:t>Connection is established once Host 1 responds with an acknowledgement segment to Host 2.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01.png"/>
          <p:cNvPicPr/>
          <p:nvPr/>
        </p:nvPicPr>
        <p:blipFill>
          <a:blip r:embed="rId2">
            <a:extLst/>
          </a:blip>
          <a:stretch>
            <a:fillRect/>
          </a:stretch>
        </p:blipFill>
        <p:spPr>
          <a:xfrm>
            <a:off x="1640261" y="2313812"/>
            <a:ext cx="9724278" cy="512597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lvl1pPr>
              <a:defRPr sz="4400"/>
            </a:lvl1pPr>
          </a:lstStyle>
          <a:p>
            <a:pPr lvl="0">
              <a:defRPr sz="1800">
                <a:solidFill>
                  <a:srgbClr val="000000"/>
                </a:solidFill>
              </a:defRPr>
            </a:pPr>
            <a:r>
              <a:rPr sz="4400">
                <a:solidFill>
                  <a:srgbClr val="FFFFFF"/>
                </a:solidFill>
              </a:rPr>
              <a:t>TCP Connection Establishment (Cont’d)</a:t>
            </a:r>
          </a:p>
        </p:txBody>
      </p:sp>
      <p:sp>
        <p:nvSpPr>
          <p:cNvPr id="122" name="Shape 122"/>
          <p:cNvSpPr>
            <a:spLocks noGrp="1"/>
          </p:cNvSpPr>
          <p:nvPr>
            <p:ph type="body" idx="1"/>
          </p:nvPr>
        </p:nvSpPr>
        <p:spPr>
          <a:prstGeom prst="rect">
            <a:avLst/>
          </a:prstGeom>
        </p:spPr>
        <p:txBody>
          <a:bodyPr/>
          <a:lstStyle/>
          <a:p>
            <a:pPr marL="951411" lvl="0" indent="-879021" defTabSz="554990">
              <a:spcBef>
                <a:spcPts val="3900"/>
              </a:spcBef>
              <a:buClr>
                <a:srgbClr val="000000"/>
              </a:buClr>
              <a:buFont typeface="Arial"/>
              <a:buChar char="●"/>
              <a:defRPr sz="1800">
                <a:solidFill>
                  <a:srgbClr val="000000"/>
                </a:solidFill>
              </a:defRPr>
            </a:pPr>
            <a:r>
              <a:rPr sz="3230">
                <a:solidFill>
                  <a:srgbClr val="FFFFFF"/>
                </a:solidFill>
              </a:rPr>
              <a:t>The listening process must remember its sequence number as soon as it responds with its own SYN segment.</a:t>
            </a:r>
          </a:p>
          <a:p>
            <a:pPr marL="951411" lvl="0" indent="-879021" defTabSz="554990">
              <a:spcBef>
                <a:spcPts val="3900"/>
              </a:spcBef>
              <a:buClr>
                <a:srgbClr val="000000"/>
              </a:buClr>
              <a:buFont typeface="Arial"/>
              <a:buChar char="●"/>
              <a:defRPr sz="1800">
                <a:solidFill>
                  <a:srgbClr val="000000"/>
                </a:solidFill>
              </a:defRPr>
            </a:pPr>
            <a:r>
              <a:rPr sz="3230">
                <a:solidFill>
                  <a:srgbClr val="FFFFFF"/>
                </a:solidFill>
              </a:rPr>
              <a:t>SYN Flood - where a sender ties up resources on a host by sending a stream of SYN segments and never completing the connection</a:t>
            </a:r>
          </a:p>
          <a:p>
            <a:pPr marL="951411" lvl="0" indent="-879021" defTabSz="554990">
              <a:spcBef>
                <a:spcPts val="3900"/>
              </a:spcBef>
              <a:buClr>
                <a:srgbClr val="000000"/>
              </a:buClr>
              <a:buFont typeface="Arial"/>
              <a:buChar char="●"/>
              <a:defRPr sz="1800">
                <a:solidFill>
                  <a:srgbClr val="000000"/>
                </a:solidFill>
              </a:defRPr>
            </a:pPr>
            <a:r>
              <a:rPr sz="3230">
                <a:solidFill>
                  <a:srgbClr val="FFFFFF"/>
                </a:solidFill>
              </a:rPr>
              <a:t>SYN cookies - cryptographically generated sequence number that a host sends on an an outgoing segment. The host then forgets the sequence number which is returned only if the three-way handshake completes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lvl1pPr defTabSz="560831">
              <a:defRPr sz="7679"/>
            </a:lvl1pPr>
          </a:lstStyle>
          <a:p>
            <a:pPr lvl="0">
              <a:defRPr sz="1800">
                <a:solidFill>
                  <a:srgbClr val="000000"/>
                </a:solidFill>
              </a:defRPr>
            </a:pPr>
            <a:r>
              <a:rPr sz="7679">
                <a:solidFill>
                  <a:srgbClr val="FFFFFF"/>
                </a:solidFill>
              </a:rPr>
              <a:t>TCP Connection Release</a:t>
            </a:r>
          </a:p>
        </p:txBody>
      </p:sp>
      <p:sp>
        <p:nvSpPr>
          <p:cNvPr id="125" name="Shape 125"/>
          <p:cNvSpPr>
            <a:spLocks noGrp="1"/>
          </p:cNvSpPr>
          <p:nvPr>
            <p:ph type="body" idx="1"/>
          </p:nvPr>
        </p:nvSpPr>
        <p:spPr>
          <a:prstGeom prst="rect">
            <a:avLst/>
          </a:prstGeom>
        </p:spPr>
        <p:txBody>
          <a:bodyPr/>
          <a:lstStyle/>
          <a:p>
            <a:pPr marL="816428" lvl="0" indent="-778328">
              <a:buClr>
                <a:srgbClr val="000000"/>
              </a:buClr>
              <a:buFont typeface="Arial"/>
              <a:buChar char="●"/>
              <a:defRPr sz="1800">
                <a:solidFill>
                  <a:srgbClr val="000000"/>
                </a:solidFill>
              </a:defRPr>
            </a:pPr>
            <a:r>
              <a:rPr sz="3400">
                <a:solidFill>
                  <a:srgbClr val="FFFFFF"/>
                </a:solidFill>
              </a:rPr>
              <a:t>Host 1 sends a TCP segment with FIN bit set</a:t>
            </a:r>
          </a:p>
          <a:p>
            <a:pPr marL="816428" lvl="0" indent="-778328">
              <a:buClr>
                <a:srgbClr val="000000"/>
              </a:buClr>
              <a:buFont typeface="Arial"/>
              <a:buChar char="●"/>
              <a:defRPr sz="1800">
                <a:solidFill>
                  <a:srgbClr val="000000"/>
                </a:solidFill>
              </a:defRPr>
            </a:pPr>
            <a:r>
              <a:rPr sz="3400">
                <a:solidFill>
                  <a:srgbClr val="FFFFFF"/>
                </a:solidFill>
              </a:rPr>
              <a:t>Host 2 acknowledges and that direction is shut down for new data (Host 1 to Host 2)</a:t>
            </a:r>
          </a:p>
          <a:p>
            <a:pPr marL="816428" lvl="0" indent="-778328">
              <a:buClr>
                <a:srgbClr val="000000"/>
              </a:buClr>
              <a:buFont typeface="Arial"/>
              <a:buChar char="●"/>
              <a:defRPr sz="1800">
                <a:solidFill>
                  <a:srgbClr val="000000"/>
                </a:solidFill>
              </a:defRPr>
            </a:pPr>
            <a:r>
              <a:rPr sz="3400">
                <a:solidFill>
                  <a:srgbClr val="FFFFFF"/>
                </a:solidFill>
              </a:rPr>
              <a:t>Data can still travel in the other direction</a:t>
            </a:r>
          </a:p>
          <a:p>
            <a:pPr marL="816428" lvl="0" indent="-778328">
              <a:buClr>
                <a:srgbClr val="000000"/>
              </a:buClr>
              <a:buFont typeface="Arial"/>
              <a:buChar char="●"/>
              <a:defRPr sz="1800">
                <a:solidFill>
                  <a:srgbClr val="000000"/>
                </a:solidFill>
              </a:defRPr>
            </a:pPr>
            <a:r>
              <a:rPr sz="3400">
                <a:solidFill>
                  <a:srgbClr val="FFFFFF"/>
                </a:solidFill>
              </a:rPr>
              <a:t>Connection is released once both directions are shut down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00.png"/>
          <p:cNvPicPr/>
          <p:nvPr/>
        </p:nvPicPr>
        <p:blipFill>
          <a:blip r:embed="rId2">
            <a:extLst/>
          </a:blip>
          <a:stretch>
            <a:fillRect/>
          </a:stretch>
        </p:blipFill>
        <p:spPr>
          <a:xfrm>
            <a:off x="2801480" y="1762974"/>
            <a:ext cx="7401840" cy="6227652"/>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270000" y="330200"/>
            <a:ext cx="10464800" cy="1422400"/>
          </a:xfrm>
          <a:prstGeom prst="rect">
            <a:avLst/>
          </a:prstGeom>
        </p:spPr>
        <p:txBody>
          <a:bodyPr/>
          <a:lstStyle>
            <a:lvl1pPr>
              <a:defRPr sz="4200"/>
            </a:lvl1pPr>
          </a:lstStyle>
          <a:p>
            <a:pPr lvl="0">
              <a:defRPr sz="1800">
                <a:solidFill>
                  <a:srgbClr val="000000"/>
                </a:solidFill>
              </a:defRPr>
            </a:pPr>
            <a:r>
              <a:rPr sz="4200">
                <a:solidFill>
                  <a:srgbClr val="FFFFFF"/>
                </a:solidFill>
              </a:rPr>
              <a:t>TCP Connection Management Modeling</a:t>
            </a:r>
          </a:p>
        </p:txBody>
      </p:sp>
      <p:pic>
        <p:nvPicPr>
          <p:cNvPr id="130" name="image00.png"/>
          <p:cNvPicPr/>
          <p:nvPr/>
        </p:nvPicPr>
        <p:blipFill>
          <a:blip r:embed="rId2">
            <a:extLst/>
          </a:blip>
          <a:stretch>
            <a:fillRect/>
          </a:stretch>
        </p:blipFill>
        <p:spPr>
          <a:xfrm>
            <a:off x="2305297" y="2237902"/>
            <a:ext cx="8394206" cy="527779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image01.png"/>
          <p:cNvPicPr/>
          <p:nvPr/>
        </p:nvPicPr>
        <p:blipFill>
          <a:blip r:embed="rId2">
            <a:extLst/>
          </a:blip>
          <a:stretch>
            <a:fillRect/>
          </a:stretch>
        </p:blipFill>
        <p:spPr>
          <a:xfrm>
            <a:off x="3236479" y="1408648"/>
            <a:ext cx="6531842" cy="693630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Introduction to TCP</a:t>
            </a:r>
          </a:p>
        </p:txBody>
      </p:sp>
      <p:sp>
        <p:nvSpPr>
          <p:cNvPr id="80" name="Shape 80"/>
          <p:cNvSpPr>
            <a:spLocks noGrp="1"/>
          </p:cNvSpPr>
          <p:nvPr>
            <p:ph type="body" idx="1"/>
          </p:nvPr>
        </p:nvSpPr>
        <p:spPr>
          <a:xfrm>
            <a:off x="952500" y="2603500"/>
            <a:ext cx="5753101" cy="6286500"/>
          </a:xfrm>
          <a:prstGeom prst="rect">
            <a:avLst/>
          </a:prstGeom>
        </p:spPr>
        <p:txBody>
          <a:bodyPr/>
          <a:lstStyle/>
          <a:p>
            <a:pPr marL="0" lvl="0" indent="0">
              <a:buSzTx/>
              <a:buNone/>
              <a:defRPr sz="1800">
                <a:solidFill>
                  <a:srgbClr val="000000"/>
                </a:solidFill>
              </a:defRPr>
            </a:pPr>
            <a:r>
              <a:rPr sz="2800">
                <a:solidFill>
                  <a:srgbClr val="FFFFFF"/>
                </a:solidFill>
              </a:rPr>
              <a:t>Why was TCP designed?</a:t>
            </a:r>
          </a:p>
          <a:p>
            <a:pPr lvl="0">
              <a:defRPr sz="1800">
                <a:solidFill>
                  <a:srgbClr val="000000"/>
                </a:solidFill>
              </a:defRPr>
            </a:pPr>
            <a:r>
              <a:rPr sz="2800">
                <a:solidFill>
                  <a:srgbClr val="FFFFFF"/>
                </a:solidFill>
              </a:rPr>
              <a:t>Different networks, standards, computers and operating systems.</a:t>
            </a:r>
          </a:p>
          <a:p>
            <a:pPr lvl="0">
              <a:defRPr sz="1800">
                <a:solidFill>
                  <a:srgbClr val="000000"/>
                </a:solidFill>
              </a:defRPr>
            </a:pPr>
            <a:r>
              <a:rPr sz="2800">
                <a:solidFill>
                  <a:srgbClr val="FFFFFF"/>
                </a:solidFill>
              </a:rPr>
              <a:t>It was designed to provide a reliable ned-to-end byte stream over an unreliable internetwork.</a:t>
            </a:r>
          </a:p>
          <a:p>
            <a:pPr lvl="0">
              <a:defRPr sz="1800">
                <a:solidFill>
                  <a:srgbClr val="000000"/>
                </a:solidFill>
              </a:defRPr>
            </a:pPr>
            <a:r>
              <a:rPr sz="2800">
                <a:solidFill>
                  <a:srgbClr val="FFFFFF"/>
                </a:solidFill>
              </a:rPr>
              <a:t>TCP was formally defined in RFC 793 in September 1981.</a:t>
            </a:r>
          </a:p>
        </p:txBody>
      </p:sp>
      <p:pic>
        <p:nvPicPr>
          <p:cNvPr id="81" name="image1.png"/>
          <p:cNvPicPr/>
          <p:nvPr/>
        </p:nvPicPr>
        <p:blipFill>
          <a:blip r:embed="rId2">
            <a:extLst/>
          </a:blip>
          <a:srcRect l="12578" t="29283" r="44080" b="33341"/>
          <a:stretch>
            <a:fillRect/>
          </a:stretch>
        </p:blipFill>
        <p:spPr>
          <a:xfrm>
            <a:off x="7258645" y="3609754"/>
            <a:ext cx="4253245" cy="3321118"/>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Sliding Windows</a:t>
            </a:r>
          </a:p>
        </p:txBody>
      </p:sp>
      <p:sp>
        <p:nvSpPr>
          <p:cNvPr id="135" name="Shape 135"/>
          <p:cNvSpPr>
            <a:spLocks noGrp="1"/>
          </p:cNvSpPr>
          <p:nvPr>
            <p:ph type="body" idx="1"/>
          </p:nvPr>
        </p:nvSpPr>
        <p:spPr>
          <a:xfrm>
            <a:off x="894079" y="3166533"/>
            <a:ext cx="11216642" cy="4641428"/>
          </a:xfrm>
          <a:prstGeom prst="rect">
            <a:avLst/>
          </a:prstGeom>
        </p:spPr>
        <p:txBody>
          <a:bodyPr/>
          <a:lstStyle/>
          <a:p>
            <a:pPr lvl="0">
              <a:defRPr sz="1800">
                <a:solidFill>
                  <a:srgbClr val="000000"/>
                </a:solidFill>
              </a:defRPr>
            </a:pPr>
            <a:r>
              <a:rPr sz="3800">
                <a:solidFill>
                  <a:srgbClr val="FFFFFF"/>
                </a:solidFill>
              </a:rPr>
              <a:t>TCP decouples the issues of acknowledgment of the correct receipt of segments and the receiver buffer allocation</a:t>
            </a:r>
          </a:p>
          <a:p>
            <a:pPr lvl="0">
              <a:defRPr sz="1800">
                <a:solidFill>
                  <a:srgbClr val="000000"/>
                </a:solidFill>
              </a:defRPr>
            </a:pPr>
            <a:r>
              <a:rPr sz="3800">
                <a:solidFill>
                  <a:srgbClr val="FFFFFF"/>
                </a:solidFill>
              </a:rPr>
              <a:t>To prevent deadlock when a window updates, TCP uses a window probe</a:t>
            </a:r>
          </a:p>
          <a:p>
            <a:pPr lvl="0">
              <a:defRPr sz="1800">
                <a:solidFill>
                  <a:srgbClr val="000000"/>
                </a:solidFill>
              </a:defRPr>
            </a:pPr>
            <a:r>
              <a:rPr sz="3800">
                <a:solidFill>
                  <a:srgbClr val="FFFFFF"/>
                </a:solidFill>
              </a:rPr>
              <a:t>A window probe could also be used for:</a:t>
            </a:r>
          </a:p>
          <a:p>
            <a:pPr marL="685800" lvl="1" indent="-228600">
              <a:spcBef>
                <a:spcPts val="500"/>
              </a:spcBef>
              <a:defRPr sz="1800">
                <a:solidFill>
                  <a:srgbClr val="000000"/>
                </a:solidFill>
              </a:defRPr>
            </a:pPr>
            <a:r>
              <a:rPr sz="2400">
                <a:solidFill>
                  <a:srgbClr val="FFFFFF"/>
                </a:solidFill>
              </a:rPr>
              <a:t>Urgent data may be sent</a:t>
            </a:r>
          </a:p>
          <a:p>
            <a:pPr marL="685800" lvl="1" indent="-228600">
              <a:spcBef>
                <a:spcPts val="500"/>
              </a:spcBef>
              <a:defRPr sz="1800">
                <a:solidFill>
                  <a:srgbClr val="000000"/>
                </a:solidFill>
              </a:defRPr>
            </a:pPr>
            <a:r>
              <a:rPr sz="2400">
                <a:solidFill>
                  <a:srgbClr val="FFFFFF"/>
                </a:solidFill>
              </a:rPr>
              <a:t>Sender sends 1-byte segment to force the receiver to re-announce the next byte and window size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TCP Optimizations</a:t>
            </a:r>
          </a:p>
        </p:txBody>
      </p:sp>
      <p:sp>
        <p:nvSpPr>
          <p:cNvPr id="138" name="Shape 138"/>
          <p:cNvSpPr>
            <a:spLocks noGrp="1"/>
          </p:cNvSpPr>
          <p:nvPr>
            <p:ph type="body" idx="1"/>
          </p:nvPr>
        </p:nvSpPr>
        <p:spPr>
          <a:xfrm>
            <a:off x="894079" y="3166533"/>
            <a:ext cx="11216642" cy="4641428"/>
          </a:xfrm>
          <a:prstGeom prst="rect">
            <a:avLst/>
          </a:prstGeom>
        </p:spPr>
        <p:txBody>
          <a:bodyPr/>
          <a:lstStyle/>
          <a:p>
            <a:pPr lvl="0">
              <a:defRPr sz="1800">
                <a:solidFill>
                  <a:srgbClr val="000000"/>
                </a:solidFill>
              </a:defRPr>
            </a:pPr>
            <a:r>
              <a:rPr sz="3800">
                <a:solidFill>
                  <a:srgbClr val="FFFFFF"/>
                </a:solidFill>
              </a:rPr>
              <a:t>Delayed Acknowledgments</a:t>
            </a:r>
          </a:p>
          <a:p>
            <a:pPr marL="685800" lvl="1" indent="-228600">
              <a:spcBef>
                <a:spcPts val="500"/>
              </a:spcBef>
              <a:defRPr sz="1800">
                <a:solidFill>
                  <a:srgbClr val="000000"/>
                </a:solidFill>
              </a:defRPr>
            </a:pPr>
            <a:r>
              <a:rPr sz="2400">
                <a:solidFill>
                  <a:srgbClr val="FFFFFF"/>
                </a:solidFill>
              </a:rPr>
              <a:t>It delays acknowledgments and windows updates for up to 500 milliseconds</a:t>
            </a:r>
          </a:p>
          <a:p>
            <a:pPr lvl="0">
              <a:defRPr sz="1800">
                <a:solidFill>
                  <a:srgbClr val="000000"/>
                </a:solidFill>
              </a:defRPr>
            </a:pPr>
            <a:r>
              <a:rPr sz="3800">
                <a:solidFill>
                  <a:srgbClr val="FFFFFF"/>
                </a:solidFill>
              </a:rPr>
              <a:t>Nagle’s Algorithm</a:t>
            </a:r>
          </a:p>
          <a:p>
            <a:pPr marL="685800" lvl="1" indent="-228600">
              <a:spcBef>
                <a:spcPts val="500"/>
              </a:spcBef>
              <a:defRPr sz="1800">
                <a:solidFill>
                  <a:srgbClr val="000000"/>
                </a:solidFill>
              </a:defRPr>
            </a:pPr>
            <a:r>
              <a:rPr sz="2400">
                <a:solidFill>
                  <a:srgbClr val="FFFFFF"/>
                </a:solidFill>
              </a:rPr>
              <a:t>When data comes in small pieces, just send the first piece and buffer the rest</a:t>
            </a:r>
          </a:p>
          <a:p>
            <a:pPr marL="685800" lvl="1" indent="-228600">
              <a:spcBef>
                <a:spcPts val="500"/>
              </a:spcBef>
              <a:defRPr sz="1800">
                <a:solidFill>
                  <a:srgbClr val="000000"/>
                </a:solidFill>
              </a:defRPr>
            </a:pPr>
            <a:r>
              <a:rPr sz="2400">
                <a:solidFill>
                  <a:srgbClr val="FFFFFF"/>
                </a:solidFill>
              </a:rPr>
              <a:t>When the acknowledgment comes in for the first piece, send the rest in one big segment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Silly TCP Problem</a:t>
            </a:r>
          </a:p>
        </p:txBody>
      </p:sp>
      <p:sp>
        <p:nvSpPr>
          <p:cNvPr id="141" name="Shape 141"/>
          <p:cNvSpPr>
            <a:spLocks noGrp="1"/>
          </p:cNvSpPr>
          <p:nvPr>
            <p:ph type="body" idx="1"/>
          </p:nvPr>
        </p:nvSpPr>
        <p:spPr>
          <a:xfrm>
            <a:off x="894079" y="3166533"/>
            <a:ext cx="11216642" cy="4641428"/>
          </a:xfrm>
          <a:prstGeom prst="rect">
            <a:avLst/>
          </a:prstGeom>
        </p:spPr>
        <p:txBody>
          <a:bodyPr/>
          <a:lstStyle/>
          <a:p>
            <a:pPr lvl="0">
              <a:defRPr sz="1800">
                <a:solidFill>
                  <a:srgbClr val="000000"/>
                </a:solidFill>
              </a:defRPr>
            </a:pPr>
            <a:r>
              <a:rPr sz="3800">
                <a:solidFill>
                  <a:srgbClr val="FFFFFF"/>
                </a:solidFill>
              </a:rPr>
              <a:t>A problem that could degrade TCP performance is called Silly Window Syndrome</a:t>
            </a:r>
          </a:p>
          <a:p>
            <a:pPr lvl="0">
              <a:defRPr sz="1800">
                <a:solidFill>
                  <a:srgbClr val="000000"/>
                </a:solidFill>
              </a:defRPr>
            </a:pPr>
            <a:r>
              <a:rPr sz="3800">
                <a:solidFill>
                  <a:srgbClr val="FFFFFF"/>
                </a:solidFill>
              </a:rPr>
              <a:t>This happens when you send data in large blocks but the receiver’s application only reads the data 1 byte at a time</a:t>
            </a:r>
          </a:p>
          <a:p>
            <a:pPr lvl="0">
              <a:defRPr sz="1800">
                <a:solidFill>
                  <a:srgbClr val="000000"/>
                </a:solidFill>
              </a:defRPr>
            </a:pPr>
            <a:r>
              <a:rPr sz="3800">
                <a:solidFill>
                  <a:srgbClr val="FFFFFF"/>
                </a:solidFill>
              </a:rPr>
              <a:t>To fix this the receiver can’t send a window update until it can handle the large block</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Cumulative Acknowledgement</a:t>
            </a:r>
          </a:p>
        </p:txBody>
      </p:sp>
      <p:sp>
        <p:nvSpPr>
          <p:cNvPr id="144" name="Shape 144"/>
          <p:cNvSpPr>
            <a:spLocks noGrp="1"/>
          </p:cNvSpPr>
          <p:nvPr>
            <p:ph type="body" idx="1"/>
          </p:nvPr>
        </p:nvSpPr>
        <p:spPr>
          <a:xfrm>
            <a:off x="894079" y="3166533"/>
            <a:ext cx="11216642" cy="4641428"/>
          </a:xfrm>
          <a:prstGeom prst="rect">
            <a:avLst/>
          </a:prstGeom>
        </p:spPr>
        <p:txBody>
          <a:bodyPr/>
          <a:lstStyle/>
          <a:p>
            <a:pPr lvl="0">
              <a:defRPr sz="1800">
                <a:solidFill>
                  <a:srgbClr val="000000"/>
                </a:solidFill>
              </a:defRPr>
            </a:pPr>
            <a:r>
              <a:rPr sz="3800">
                <a:solidFill>
                  <a:srgbClr val="FFFFFF"/>
                </a:solidFill>
              </a:rPr>
              <a:t>When data comes in out of order it could cause the sender to retransmit unwanted segments</a:t>
            </a:r>
          </a:p>
          <a:p>
            <a:pPr lvl="0">
              <a:defRPr sz="1800">
                <a:solidFill>
                  <a:srgbClr val="000000"/>
                </a:solidFill>
              </a:defRPr>
            </a:pPr>
            <a:r>
              <a:rPr sz="3800">
                <a:solidFill>
                  <a:srgbClr val="FFFFFF"/>
                </a:solidFill>
              </a:rPr>
              <a:t>To help stop this the receiver could use Cumulative Acknowledgement</a:t>
            </a:r>
          </a:p>
          <a:p>
            <a:pPr marL="685800" lvl="1" indent="-228600">
              <a:spcBef>
                <a:spcPts val="500"/>
              </a:spcBef>
              <a:defRPr sz="1800">
                <a:solidFill>
                  <a:srgbClr val="000000"/>
                </a:solidFill>
              </a:defRPr>
            </a:pPr>
            <a:r>
              <a:rPr sz="2400">
                <a:solidFill>
                  <a:srgbClr val="FFFFFF"/>
                </a:solidFill>
              </a:rPr>
              <a:t>The receiver acknowledges all the segments up until the missing segments and buffers all the rest after it</a:t>
            </a:r>
          </a:p>
          <a:p>
            <a:pPr marL="685800" lvl="1" indent="-228600">
              <a:spcBef>
                <a:spcPts val="500"/>
              </a:spcBef>
              <a:defRPr sz="1800">
                <a:solidFill>
                  <a:srgbClr val="000000"/>
                </a:solidFill>
              </a:defRPr>
            </a:pPr>
            <a:r>
              <a:rPr sz="2400">
                <a:solidFill>
                  <a:srgbClr val="FFFFFF"/>
                </a:solidFill>
              </a:rPr>
              <a:t>When the sender times out, it retransmits the missing segment</a:t>
            </a:r>
          </a:p>
          <a:p>
            <a:pPr marL="685800" lvl="1" indent="-228600">
              <a:spcBef>
                <a:spcPts val="500"/>
              </a:spcBef>
              <a:defRPr sz="1800">
                <a:solidFill>
                  <a:srgbClr val="000000"/>
                </a:solidFill>
              </a:defRPr>
            </a:pPr>
            <a:r>
              <a:rPr sz="2400">
                <a:solidFill>
                  <a:srgbClr val="FFFFFF"/>
                </a:solidFill>
              </a:rPr>
              <a:t>Then the receiver acknowledges the retransmitted segment along with the ones in the buffer</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894079" y="1608666"/>
            <a:ext cx="11216642" cy="1413935"/>
          </a:xfrm>
          <a:prstGeom prst="rect">
            <a:avLst/>
          </a:prstGeom>
        </p:spPr>
        <p:txBody>
          <a:bodyPr/>
          <a:lstStyle>
            <a:lvl1pPr defTabSz="667512">
              <a:defRPr sz="4526"/>
            </a:lvl1pPr>
          </a:lstStyle>
          <a:p>
            <a:pPr lvl="0">
              <a:defRPr sz="1800">
                <a:solidFill>
                  <a:srgbClr val="000000"/>
                </a:solidFill>
              </a:defRPr>
            </a:pPr>
            <a:r>
              <a:rPr sz="4526">
                <a:solidFill>
                  <a:srgbClr val="FFFFFF"/>
                </a:solidFill>
              </a:rPr>
              <a:t>EWMA (Exponentially Weighted Moving Average)</a:t>
            </a:r>
          </a:p>
        </p:txBody>
      </p:sp>
      <p:sp>
        <p:nvSpPr>
          <p:cNvPr id="147" name="Shape 147"/>
          <p:cNvSpPr>
            <a:spLocks noGrp="1"/>
          </p:cNvSpPr>
          <p:nvPr>
            <p:ph type="body" idx="1"/>
          </p:nvPr>
        </p:nvSpPr>
        <p:spPr>
          <a:xfrm>
            <a:off x="894079" y="3166533"/>
            <a:ext cx="11216642" cy="4641428"/>
          </a:xfrm>
          <a:prstGeom prst="rect">
            <a:avLst/>
          </a:prstGeom>
        </p:spPr>
        <p:txBody>
          <a:bodyPr/>
          <a:lstStyle/>
          <a:p>
            <a:pPr marL="288525" lvl="0" indent="-288525" defTabSz="850391">
              <a:spcBef>
                <a:spcPts val="900"/>
              </a:spcBef>
              <a:defRPr sz="1800">
                <a:solidFill>
                  <a:srgbClr val="000000"/>
                </a:solidFill>
              </a:defRPr>
            </a:pPr>
            <a:r>
              <a:rPr sz="3534">
                <a:solidFill>
                  <a:srgbClr val="FFFFFF"/>
                </a:solidFill>
              </a:rPr>
              <a:t>It uses the following formula</a:t>
            </a:r>
          </a:p>
          <a:p>
            <a:pPr marL="637794" lvl="1" indent="-212597" defTabSz="850391">
              <a:spcBef>
                <a:spcPts val="400"/>
              </a:spcBef>
              <a:defRPr sz="1800">
                <a:solidFill>
                  <a:srgbClr val="000000"/>
                </a:solidFill>
              </a:defRPr>
            </a:pPr>
            <a:r>
              <a:rPr sz="2232">
                <a:solidFill>
                  <a:srgbClr val="FFFFFF"/>
                </a:solidFill>
              </a:rPr>
              <a:t>SRTT = α SRTT + (1- α) R</a:t>
            </a:r>
          </a:p>
          <a:p>
            <a:pPr marL="288525" lvl="0" indent="-288525" defTabSz="850391">
              <a:spcBef>
                <a:spcPts val="900"/>
              </a:spcBef>
              <a:defRPr sz="1800">
                <a:solidFill>
                  <a:srgbClr val="000000"/>
                </a:solidFill>
              </a:defRPr>
            </a:pPr>
            <a:r>
              <a:rPr sz="3534">
                <a:solidFill>
                  <a:srgbClr val="FFFFFF"/>
                </a:solidFill>
              </a:rPr>
              <a:t>SRTT (Smoothed Round-Trip Time) measures how long it takes to send a segment and receive an acknowledgement</a:t>
            </a:r>
          </a:p>
          <a:p>
            <a:pPr marL="288525" lvl="0" indent="-288525" defTabSz="850391">
              <a:spcBef>
                <a:spcPts val="900"/>
              </a:spcBef>
              <a:defRPr sz="1800">
                <a:solidFill>
                  <a:srgbClr val="000000"/>
                </a:solidFill>
              </a:defRPr>
            </a:pPr>
            <a:r>
              <a:rPr sz="3534">
                <a:solidFill>
                  <a:srgbClr val="FFFFFF"/>
                </a:solidFill>
              </a:rPr>
              <a:t>It would use this to update the timer after every round trip</a:t>
            </a:r>
          </a:p>
          <a:p>
            <a:pPr marL="288525" lvl="0" indent="-288525" defTabSz="850391">
              <a:spcBef>
                <a:spcPts val="900"/>
              </a:spcBef>
              <a:defRPr sz="1800">
                <a:solidFill>
                  <a:srgbClr val="000000"/>
                </a:solidFill>
              </a:defRPr>
            </a:pPr>
            <a:r>
              <a:rPr sz="3534">
                <a:solidFill>
                  <a:srgbClr val="FFFFFF"/>
                </a:solidFill>
              </a:rPr>
              <a:t>But this formula doesn’t work well during periods of high load</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xfrm>
            <a:off x="894079" y="1608666"/>
            <a:ext cx="11216642" cy="1413935"/>
          </a:xfrm>
          <a:prstGeom prst="rect">
            <a:avLst/>
          </a:prstGeom>
        </p:spPr>
        <p:txBody>
          <a:bodyPr/>
          <a:lstStyle>
            <a:lvl1pPr defTabSz="758951">
              <a:defRPr sz="5146"/>
            </a:lvl1pPr>
          </a:lstStyle>
          <a:p>
            <a:pPr lvl="0">
              <a:defRPr sz="1800">
                <a:solidFill>
                  <a:srgbClr val="000000"/>
                </a:solidFill>
              </a:defRPr>
            </a:pPr>
            <a:r>
              <a:rPr sz="5146">
                <a:solidFill>
                  <a:srgbClr val="FFFFFF"/>
                </a:solidFill>
              </a:rPr>
              <a:t>RTTVAR (Round-Trip Time VARiation)</a:t>
            </a:r>
          </a:p>
        </p:txBody>
      </p:sp>
      <p:sp>
        <p:nvSpPr>
          <p:cNvPr id="150" name="Shape 150"/>
          <p:cNvSpPr>
            <a:spLocks noGrp="1"/>
          </p:cNvSpPr>
          <p:nvPr>
            <p:ph type="body" idx="1"/>
          </p:nvPr>
        </p:nvSpPr>
        <p:spPr>
          <a:xfrm>
            <a:off x="894079" y="3166533"/>
            <a:ext cx="11216642" cy="4641428"/>
          </a:xfrm>
          <a:prstGeom prst="rect">
            <a:avLst/>
          </a:prstGeom>
        </p:spPr>
        <p:txBody>
          <a:bodyPr/>
          <a:lstStyle/>
          <a:p>
            <a:pPr lvl="0">
              <a:defRPr sz="1800">
                <a:solidFill>
                  <a:srgbClr val="000000"/>
                </a:solidFill>
              </a:defRPr>
            </a:pPr>
            <a:r>
              <a:rPr sz="3800">
                <a:solidFill>
                  <a:srgbClr val="FFFFFF"/>
                </a:solidFill>
              </a:rPr>
              <a:t>To fix this problem it was decided to keep track of the variance in round-trip time along with smoothed round-trip time</a:t>
            </a:r>
          </a:p>
          <a:p>
            <a:pPr lvl="0">
              <a:defRPr sz="1800">
                <a:solidFill>
                  <a:srgbClr val="000000"/>
                </a:solidFill>
              </a:defRPr>
            </a:pPr>
            <a:r>
              <a:rPr sz="3800">
                <a:solidFill>
                  <a:srgbClr val="FFFFFF"/>
                </a:solidFill>
              </a:rPr>
              <a:t>They used this new formula to find the new variable</a:t>
            </a:r>
          </a:p>
          <a:p>
            <a:pPr marL="685800" lvl="1" indent="-228600">
              <a:spcBef>
                <a:spcPts val="500"/>
              </a:spcBef>
              <a:defRPr sz="1800">
                <a:solidFill>
                  <a:srgbClr val="000000"/>
                </a:solidFill>
              </a:defRPr>
            </a:pPr>
            <a:r>
              <a:rPr sz="2400">
                <a:solidFill>
                  <a:srgbClr val="FFFFFF"/>
                </a:solidFill>
              </a:rPr>
              <a:t>RTTVAR = β RTTVAR + (1 – β) |SRTT – R|</a:t>
            </a:r>
          </a:p>
          <a:p>
            <a:pPr lvl="0">
              <a:defRPr sz="1800">
                <a:solidFill>
                  <a:srgbClr val="000000"/>
                </a:solidFill>
              </a:defRPr>
            </a:pPr>
            <a:r>
              <a:rPr sz="3800">
                <a:solidFill>
                  <a:srgbClr val="FFFFFF"/>
                </a:solidFill>
              </a:rPr>
              <a:t>The new EWMA is this</a:t>
            </a:r>
          </a:p>
          <a:p>
            <a:pPr marL="685800" lvl="1" indent="-228600">
              <a:spcBef>
                <a:spcPts val="500"/>
              </a:spcBef>
              <a:defRPr sz="1800">
                <a:solidFill>
                  <a:srgbClr val="000000"/>
                </a:solidFill>
              </a:defRPr>
            </a:pPr>
            <a:r>
              <a:rPr sz="2400">
                <a:solidFill>
                  <a:srgbClr val="FFFFFF"/>
                </a:solidFill>
              </a:rPr>
              <a:t>RTO = SRTT + 4 x RTTVAR</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Karn’s Algorithm</a:t>
            </a:r>
          </a:p>
        </p:txBody>
      </p:sp>
      <p:sp>
        <p:nvSpPr>
          <p:cNvPr id="153" name="Shape 153"/>
          <p:cNvSpPr>
            <a:spLocks noGrp="1"/>
          </p:cNvSpPr>
          <p:nvPr>
            <p:ph type="body" idx="1"/>
          </p:nvPr>
        </p:nvSpPr>
        <p:spPr>
          <a:xfrm>
            <a:off x="894079" y="3166533"/>
            <a:ext cx="11216642" cy="4641428"/>
          </a:xfrm>
          <a:prstGeom prst="rect">
            <a:avLst/>
          </a:prstGeom>
        </p:spPr>
        <p:txBody>
          <a:bodyPr/>
          <a:lstStyle/>
          <a:p>
            <a:pPr lvl="0">
              <a:defRPr sz="1800">
                <a:solidFill>
                  <a:srgbClr val="000000"/>
                </a:solidFill>
              </a:defRPr>
            </a:pPr>
            <a:r>
              <a:rPr sz="3800">
                <a:solidFill>
                  <a:srgbClr val="FFFFFF"/>
                </a:solidFill>
              </a:rPr>
              <a:t>When a segment is timed out and retransmitted, how do you know the next acknowledgement is for the segment or the retransmitted one</a:t>
            </a:r>
          </a:p>
          <a:p>
            <a:pPr lvl="0">
              <a:defRPr sz="1800">
                <a:solidFill>
                  <a:srgbClr val="000000"/>
                </a:solidFill>
              </a:defRPr>
            </a:pPr>
            <a:r>
              <a:rPr sz="3800">
                <a:solidFill>
                  <a:srgbClr val="FFFFFF"/>
                </a:solidFill>
              </a:rPr>
              <a:t>To fix this it was decided not to update the estimate of any retransmitted segments</a:t>
            </a:r>
          </a:p>
          <a:p>
            <a:pPr lvl="0">
              <a:defRPr sz="1800">
                <a:solidFill>
                  <a:srgbClr val="000000"/>
                </a:solidFill>
              </a:defRPr>
            </a:pPr>
            <a:r>
              <a:rPr sz="3800">
                <a:solidFill>
                  <a:srgbClr val="FFFFFF"/>
                </a:solidFill>
              </a:rPr>
              <a:t>They would also double the timeout every time a segment is retransmitted until it finally gets through</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Timers</a:t>
            </a:r>
          </a:p>
        </p:txBody>
      </p:sp>
      <p:sp>
        <p:nvSpPr>
          <p:cNvPr id="156" name="Shape 156"/>
          <p:cNvSpPr>
            <a:spLocks noGrp="1"/>
          </p:cNvSpPr>
          <p:nvPr>
            <p:ph type="body" idx="1"/>
          </p:nvPr>
        </p:nvSpPr>
        <p:spPr>
          <a:xfrm>
            <a:off x="894079" y="3166533"/>
            <a:ext cx="11216642" cy="4641428"/>
          </a:xfrm>
          <a:prstGeom prst="rect">
            <a:avLst/>
          </a:prstGeom>
        </p:spPr>
        <p:txBody>
          <a:bodyPr/>
          <a:lstStyle/>
          <a:p>
            <a:pPr marL="237744" lvl="0" indent="-237744">
              <a:lnSpc>
                <a:spcPct val="72000"/>
              </a:lnSpc>
              <a:defRPr sz="1800">
                <a:solidFill>
                  <a:srgbClr val="000000"/>
                </a:solidFill>
              </a:defRPr>
            </a:pPr>
            <a:r>
              <a:rPr sz="2600">
                <a:solidFill>
                  <a:srgbClr val="FFFFFF"/>
                </a:solidFill>
              </a:rPr>
              <a:t>RTO (Retransmission TimeOut)</a:t>
            </a:r>
          </a:p>
          <a:p>
            <a:pPr marL="685800" lvl="1" indent="-228600">
              <a:lnSpc>
                <a:spcPct val="72000"/>
              </a:lnSpc>
              <a:spcBef>
                <a:spcPts val="500"/>
              </a:spcBef>
              <a:defRPr sz="1800">
                <a:solidFill>
                  <a:srgbClr val="000000"/>
                </a:solidFill>
              </a:defRPr>
            </a:pPr>
            <a:r>
              <a:rPr sz="2200">
                <a:solidFill>
                  <a:srgbClr val="FFFFFF"/>
                </a:solidFill>
              </a:rPr>
              <a:t>When a segment is sent out a timer is started and If they sender gets a acknowledgement, the timer is stopped</a:t>
            </a:r>
          </a:p>
          <a:p>
            <a:pPr marL="685800" lvl="1" indent="-228600">
              <a:lnSpc>
                <a:spcPct val="72000"/>
              </a:lnSpc>
              <a:spcBef>
                <a:spcPts val="500"/>
              </a:spcBef>
              <a:defRPr sz="1800">
                <a:solidFill>
                  <a:srgbClr val="000000"/>
                </a:solidFill>
              </a:defRPr>
            </a:pPr>
            <a:r>
              <a:rPr sz="2200">
                <a:solidFill>
                  <a:srgbClr val="FFFFFF"/>
                </a:solidFill>
              </a:rPr>
              <a:t>But if the timer expires before an acknowledgement is received, the segment is sent again</a:t>
            </a:r>
          </a:p>
          <a:p>
            <a:pPr marL="237744" lvl="0" indent="-237744">
              <a:lnSpc>
                <a:spcPct val="72000"/>
              </a:lnSpc>
              <a:defRPr sz="1800">
                <a:solidFill>
                  <a:srgbClr val="000000"/>
                </a:solidFill>
              </a:defRPr>
            </a:pPr>
            <a:r>
              <a:rPr sz="2600">
                <a:solidFill>
                  <a:srgbClr val="FFFFFF"/>
                </a:solidFill>
              </a:rPr>
              <a:t>Persistence Timer</a:t>
            </a:r>
          </a:p>
          <a:p>
            <a:pPr marL="685800" lvl="1" indent="-228600">
              <a:lnSpc>
                <a:spcPct val="72000"/>
              </a:lnSpc>
              <a:spcBef>
                <a:spcPts val="500"/>
              </a:spcBef>
              <a:defRPr sz="1800">
                <a:solidFill>
                  <a:srgbClr val="000000"/>
                </a:solidFill>
              </a:defRPr>
            </a:pPr>
            <a:r>
              <a:rPr sz="2200">
                <a:solidFill>
                  <a:srgbClr val="FFFFFF"/>
                </a:solidFill>
              </a:rPr>
              <a:t>Made to prevent deadlock</a:t>
            </a:r>
          </a:p>
          <a:p>
            <a:pPr marL="685800" lvl="1" indent="-228600">
              <a:lnSpc>
                <a:spcPct val="72000"/>
              </a:lnSpc>
              <a:spcBef>
                <a:spcPts val="500"/>
              </a:spcBef>
              <a:defRPr sz="1800">
                <a:solidFill>
                  <a:srgbClr val="000000"/>
                </a:solidFill>
              </a:defRPr>
            </a:pPr>
            <a:r>
              <a:rPr sz="2200">
                <a:solidFill>
                  <a:srgbClr val="FFFFFF"/>
                </a:solidFill>
              </a:rPr>
              <a:t>Receiver sends an acknowledgement to the sender saying to wait</a:t>
            </a:r>
          </a:p>
          <a:p>
            <a:pPr marL="685800" lvl="1" indent="-228600">
              <a:lnSpc>
                <a:spcPct val="72000"/>
              </a:lnSpc>
              <a:spcBef>
                <a:spcPts val="500"/>
              </a:spcBef>
              <a:defRPr sz="1800">
                <a:solidFill>
                  <a:srgbClr val="000000"/>
                </a:solidFill>
              </a:defRPr>
            </a:pPr>
            <a:r>
              <a:rPr sz="2200">
                <a:solidFill>
                  <a:srgbClr val="FFFFFF"/>
                </a:solidFill>
              </a:rPr>
              <a:t>Receiver sends an update but it is lost</a:t>
            </a:r>
          </a:p>
          <a:p>
            <a:pPr marL="685800" lvl="1" indent="-228600">
              <a:lnSpc>
                <a:spcPct val="72000"/>
              </a:lnSpc>
              <a:spcBef>
                <a:spcPts val="500"/>
              </a:spcBef>
              <a:defRPr sz="1800">
                <a:solidFill>
                  <a:srgbClr val="000000"/>
                </a:solidFill>
              </a:defRPr>
            </a:pPr>
            <a:r>
              <a:rPr sz="2200">
                <a:solidFill>
                  <a:srgbClr val="FFFFFF"/>
                </a:solidFill>
              </a:rPr>
              <a:t>Once this timer expires the sender sends a probe asking if it can send or not</a:t>
            </a:r>
          </a:p>
          <a:p>
            <a:pPr marL="237744" lvl="0" indent="-237744">
              <a:lnSpc>
                <a:spcPct val="72000"/>
              </a:lnSpc>
              <a:defRPr sz="1800">
                <a:solidFill>
                  <a:srgbClr val="000000"/>
                </a:solidFill>
              </a:defRPr>
            </a:pPr>
            <a:r>
              <a:rPr sz="2600">
                <a:solidFill>
                  <a:srgbClr val="FFFFFF"/>
                </a:solidFill>
              </a:rPr>
              <a:t>Keepalive Timer</a:t>
            </a:r>
          </a:p>
          <a:p>
            <a:pPr marL="685800" lvl="1" indent="-228600">
              <a:lnSpc>
                <a:spcPct val="72000"/>
              </a:lnSpc>
              <a:spcBef>
                <a:spcPts val="500"/>
              </a:spcBef>
              <a:defRPr sz="1800">
                <a:solidFill>
                  <a:srgbClr val="000000"/>
                </a:solidFill>
              </a:defRPr>
            </a:pPr>
            <a:r>
              <a:rPr sz="2200">
                <a:solidFill>
                  <a:srgbClr val="FFFFFF"/>
                </a:solidFill>
              </a:rPr>
              <a:t>When a connection has been idle for a long time this timer goes off</a:t>
            </a:r>
          </a:p>
          <a:p>
            <a:pPr marL="685800" lvl="1" indent="-228600">
              <a:lnSpc>
                <a:spcPct val="72000"/>
              </a:lnSpc>
              <a:spcBef>
                <a:spcPts val="500"/>
              </a:spcBef>
              <a:defRPr sz="1800">
                <a:solidFill>
                  <a:srgbClr val="000000"/>
                </a:solidFill>
              </a:defRPr>
            </a:pPr>
            <a:r>
              <a:rPr sz="2200">
                <a:solidFill>
                  <a:srgbClr val="FFFFFF"/>
                </a:solidFill>
              </a:rPr>
              <a:t>One side sends a message asking if the other side is still there</a:t>
            </a:r>
          </a:p>
          <a:p>
            <a:pPr marL="685800" lvl="1" indent="-228600">
              <a:lnSpc>
                <a:spcPct val="72000"/>
              </a:lnSpc>
              <a:spcBef>
                <a:spcPts val="500"/>
              </a:spcBef>
              <a:defRPr sz="1800">
                <a:solidFill>
                  <a:srgbClr val="000000"/>
                </a:solidFill>
              </a:defRPr>
            </a:pPr>
            <a:r>
              <a:rPr sz="2200">
                <a:solidFill>
                  <a:srgbClr val="FFFFFF"/>
                </a:solidFill>
              </a:rPr>
              <a:t>If no response is received, the connection is terminated</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Congestion Control</a:t>
            </a:r>
          </a:p>
        </p:txBody>
      </p:sp>
      <p:sp>
        <p:nvSpPr>
          <p:cNvPr id="159" name="Shape 159"/>
          <p:cNvSpPr>
            <a:spLocks noGrp="1"/>
          </p:cNvSpPr>
          <p:nvPr>
            <p:ph type="body" idx="1"/>
          </p:nvPr>
        </p:nvSpPr>
        <p:spPr>
          <a:xfrm>
            <a:off x="894079" y="3166533"/>
            <a:ext cx="11216642" cy="4641428"/>
          </a:xfrm>
          <a:prstGeom prst="rect">
            <a:avLst/>
          </a:prstGeom>
        </p:spPr>
        <p:txBody>
          <a:bodyPr/>
          <a:lstStyle/>
          <a:p>
            <a:pPr lvl="0">
              <a:defRPr sz="1800">
                <a:solidFill>
                  <a:srgbClr val="000000"/>
                </a:solidFill>
              </a:defRPr>
            </a:pPr>
            <a:r>
              <a:rPr sz="3800">
                <a:solidFill>
                  <a:srgbClr val="FFFFFF"/>
                </a:solidFill>
              </a:rPr>
              <a:t>It uses AIMD (Additive Increase Multiplicative Decrease)</a:t>
            </a:r>
          </a:p>
          <a:p>
            <a:pPr lvl="0">
              <a:defRPr sz="1800">
                <a:solidFill>
                  <a:srgbClr val="000000"/>
                </a:solidFill>
              </a:defRPr>
            </a:pPr>
            <a:r>
              <a:rPr sz="3800">
                <a:solidFill>
                  <a:srgbClr val="FFFFFF"/>
                </a:solidFill>
              </a:rPr>
              <a:t>It uses a congestion window whose size is the number of bytes the sender may have in the network</a:t>
            </a:r>
          </a:p>
          <a:p>
            <a:pPr lvl="0">
              <a:defRPr sz="1800">
                <a:solidFill>
                  <a:srgbClr val="000000"/>
                </a:solidFill>
              </a:defRPr>
            </a:pPr>
            <a:r>
              <a:rPr sz="3800">
                <a:solidFill>
                  <a:srgbClr val="FFFFFF"/>
                </a:solidFill>
              </a:rPr>
              <a:t>It was added to TCP because of congestion collapse during the early years of the Internet</a:t>
            </a:r>
          </a:p>
          <a:p>
            <a:pPr marL="685800" lvl="1" indent="-228600">
              <a:spcBef>
                <a:spcPts val="500"/>
              </a:spcBef>
              <a:defRPr sz="1800">
                <a:solidFill>
                  <a:srgbClr val="000000"/>
                </a:solidFill>
              </a:defRPr>
            </a:pPr>
            <a:r>
              <a:rPr sz="2400">
                <a:solidFill>
                  <a:srgbClr val="FFFFFF"/>
                </a:solidFill>
              </a:rPr>
              <a:t>It was a prolonged period when goodput was more than 100%</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Slow Start</a:t>
            </a:r>
          </a:p>
        </p:txBody>
      </p:sp>
      <p:sp>
        <p:nvSpPr>
          <p:cNvPr id="162" name="Shape 162"/>
          <p:cNvSpPr>
            <a:spLocks noGrp="1"/>
          </p:cNvSpPr>
          <p:nvPr>
            <p:ph type="body" idx="1"/>
          </p:nvPr>
        </p:nvSpPr>
        <p:spPr>
          <a:xfrm>
            <a:off x="894079" y="3166533"/>
            <a:ext cx="11216642" cy="4641428"/>
          </a:xfrm>
          <a:prstGeom prst="rect">
            <a:avLst/>
          </a:prstGeom>
        </p:spPr>
        <p:txBody>
          <a:bodyPr/>
          <a:lstStyle/>
          <a:p>
            <a:pPr marL="288525" lvl="0" indent="-288525" defTabSz="850391">
              <a:spcBef>
                <a:spcPts val="900"/>
              </a:spcBef>
              <a:defRPr sz="1800">
                <a:solidFill>
                  <a:srgbClr val="000000"/>
                </a:solidFill>
              </a:defRPr>
            </a:pPr>
            <a:r>
              <a:rPr sz="3534">
                <a:solidFill>
                  <a:srgbClr val="FFFFFF"/>
                </a:solidFill>
              </a:rPr>
              <a:t>It is an algorithm to help the AIMD rule reach a good operating point faster on a fast network</a:t>
            </a:r>
          </a:p>
          <a:p>
            <a:pPr marL="288525" lvl="0" indent="-288525" defTabSz="850391">
              <a:spcBef>
                <a:spcPts val="900"/>
              </a:spcBef>
              <a:defRPr sz="1800">
                <a:solidFill>
                  <a:srgbClr val="000000"/>
                </a:solidFill>
              </a:defRPr>
            </a:pPr>
            <a:r>
              <a:rPr sz="3534">
                <a:solidFill>
                  <a:srgbClr val="FFFFFF"/>
                </a:solidFill>
              </a:rPr>
              <a:t>The sender starts with a small window and every time it receives an acknowledgement before the retransmission timer goes off, it adds one to the window</a:t>
            </a:r>
          </a:p>
          <a:p>
            <a:pPr marL="288525" lvl="0" indent="-288525" defTabSz="850391">
              <a:spcBef>
                <a:spcPts val="900"/>
              </a:spcBef>
              <a:defRPr sz="1800">
                <a:solidFill>
                  <a:srgbClr val="000000"/>
                </a:solidFill>
              </a:defRPr>
            </a:pPr>
            <a:r>
              <a:rPr sz="3534">
                <a:solidFill>
                  <a:srgbClr val="FFFFFF"/>
                </a:solidFill>
              </a:rPr>
              <a:t>So it isn’t really a slow start, it grows exponentially</a:t>
            </a:r>
          </a:p>
          <a:p>
            <a:pPr marL="288525" lvl="0" indent="-288525" defTabSz="850391">
              <a:spcBef>
                <a:spcPts val="900"/>
              </a:spcBef>
              <a:defRPr sz="1800">
                <a:solidFill>
                  <a:srgbClr val="000000"/>
                </a:solidFill>
              </a:defRPr>
            </a:pPr>
            <a:r>
              <a:rPr sz="3534">
                <a:solidFill>
                  <a:srgbClr val="FFFFFF"/>
                </a:solidFill>
              </a:rPr>
              <a:t>To keep it under control it has a threshold</a:t>
            </a:r>
          </a:p>
          <a:p>
            <a:pPr marL="637794" lvl="1" indent="-212597" defTabSz="850391">
              <a:spcBef>
                <a:spcPts val="400"/>
              </a:spcBef>
              <a:defRPr sz="1800">
                <a:solidFill>
                  <a:srgbClr val="000000"/>
                </a:solidFill>
              </a:defRPr>
            </a:pPr>
            <a:r>
              <a:rPr sz="2232">
                <a:solidFill>
                  <a:srgbClr val="FFFFFF"/>
                </a:solidFill>
              </a:rPr>
              <a:t>When packet loss is detected the threshold is set to half of the window</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pPr marL="237744" lvl="0" indent="-237744">
              <a:lnSpc>
                <a:spcPct val="81000"/>
              </a:lnSpc>
              <a:defRPr sz="1800">
                <a:solidFill>
                  <a:srgbClr val="000000"/>
                </a:solidFill>
              </a:defRPr>
            </a:pPr>
            <a:r>
              <a:rPr sz="2600">
                <a:solidFill>
                  <a:srgbClr val="FFFFFF"/>
                </a:solidFill>
              </a:rPr>
              <a:t>Each machine supporting TCP has a TCP transport entity, either a library procedure, a user process, or most commonly part of kernel. In all cases, it manages TCP streams and interfaces to the IP layer.</a:t>
            </a:r>
          </a:p>
          <a:p>
            <a:pPr marL="237744" lvl="0" indent="-237744">
              <a:lnSpc>
                <a:spcPct val="81000"/>
              </a:lnSpc>
              <a:defRPr sz="1800">
                <a:solidFill>
                  <a:srgbClr val="000000"/>
                </a:solidFill>
              </a:defRPr>
            </a:pPr>
            <a:r>
              <a:rPr sz="2600">
                <a:solidFill>
                  <a:srgbClr val="FFFFFF"/>
                </a:solidFill>
              </a:rPr>
              <a:t>It is up to TCP to send datagrams fast enough to make use of the capacity but not cause congestion, and to time out and retransmit any datagrams that are not delivered.</a:t>
            </a:r>
          </a:p>
          <a:p>
            <a:pPr marL="237744" lvl="0" indent="-237744">
              <a:lnSpc>
                <a:spcPct val="81000"/>
              </a:lnSpc>
              <a:defRPr sz="1800">
                <a:solidFill>
                  <a:srgbClr val="000000"/>
                </a:solidFill>
              </a:defRPr>
            </a:pPr>
            <a:r>
              <a:rPr sz="2600">
                <a:solidFill>
                  <a:srgbClr val="FFFFFF"/>
                </a:solidFill>
              </a:rPr>
              <a:t>It is also up to TCP to reassemble datagrams that arrive in wrong order.</a:t>
            </a:r>
          </a:p>
          <a:p>
            <a:pPr marL="237744" lvl="0" indent="-237744">
              <a:lnSpc>
                <a:spcPct val="81000"/>
              </a:lnSpc>
              <a:defRPr sz="1800">
                <a:solidFill>
                  <a:srgbClr val="000000"/>
                </a:solidFill>
              </a:defRPr>
            </a:pPr>
            <a:r>
              <a:rPr sz="2600">
                <a:solidFill>
                  <a:srgbClr val="FFFFFF"/>
                </a:solidFill>
              </a:rPr>
              <a:t>In short, TCP must furnish good performance with the reliability that most applications want and that IP does not provide.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894079" y="1608666"/>
            <a:ext cx="11216642" cy="1413935"/>
          </a:xfrm>
          <a:prstGeom prst="rect">
            <a:avLst/>
          </a:prstGeom>
        </p:spPr>
        <p:txBody>
          <a:bodyPr/>
          <a:lstStyle>
            <a:lvl1pPr defTabSz="740663">
              <a:defRPr sz="5022"/>
            </a:lvl1pPr>
          </a:lstStyle>
          <a:p>
            <a:pPr lvl="0">
              <a:defRPr sz="1800">
                <a:solidFill>
                  <a:srgbClr val="000000"/>
                </a:solidFill>
              </a:defRPr>
            </a:pPr>
            <a:r>
              <a:rPr sz="5022">
                <a:solidFill>
                  <a:srgbClr val="FFFFFF"/>
                </a:solidFill>
              </a:rPr>
              <a:t>Duplicate ACKs &amp; Fast Retransmission</a:t>
            </a:r>
          </a:p>
        </p:txBody>
      </p:sp>
      <p:sp>
        <p:nvSpPr>
          <p:cNvPr id="165" name="Shape 165"/>
          <p:cNvSpPr>
            <a:spLocks noGrp="1"/>
          </p:cNvSpPr>
          <p:nvPr>
            <p:ph type="body" idx="1"/>
          </p:nvPr>
        </p:nvSpPr>
        <p:spPr>
          <a:xfrm>
            <a:off x="894079" y="3166533"/>
            <a:ext cx="11216642" cy="4641428"/>
          </a:xfrm>
          <a:prstGeom prst="rect">
            <a:avLst/>
          </a:prstGeom>
        </p:spPr>
        <p:txBody>
          <a:bodyPr/>
          <a:lstStyle/>
          <a:p>
            <a:pPr marL="260604" lvl="0" indent="-260604" defTabSz="768095">
              <a:spcBef>
                <a:spcPts val="800"/>
              </a:spcBef>
              <a:defRPr sz="1800">
                <a:solidFill>
                  <a:srgbClr val="000000"/>
                </a:solidFill>
              </a:defRPr>
            </a:pPr>
            <a:r>
              <a:rPr sz="3191">
                <a:solidFill>
                  <a:srgbClr val="FFFFFF"/>
                </a:solidFill>
              </a:rPr>
              <a:t>One problem with this scheme is waiting for the timer to expired</a:t>
            </a:r>
          </a:p>
          <a:p>
            <a:pPr marL="260604" lvl="0" indent="-260604" defTabSz="768095">
              <a:spcBef>
                <a:spcPts val="800"/>
              </a:spcBef>
              <a:defRPr sz="1800">
                <a:solidFill>
                  <a:srgbClr val="000000"/>
                </a:solidFill>
              </a:defRPr>
            </a:pPr>
            <a:r>
              <a:rPr sz="3191">
                <a:solidFill>
                  <a:srgbClr val="FFFFFF"/>
                </a:solidFill>
              </a:rPr>
              <a:t>It could be a long time before the sender could retransmit the packet</a:t>
            </a:r>
          </a:p>
          <a:p>
            <a:pPr marL="260604" lvl="0" indent="-260604" defTabSz="768095">
              <a:spcBef>
                <a:spcPts val="800"/>
              </a:spcBef>
              <a:defRPr sz="1800">
                <a:solidFill>
                  <a:srgbClr val="000000"/>
                </a:solidFill>
              </a:defRPr>
            </a:pPr>
            <a:r>
              <a:rPr sz="3191">
                <a:solidFill>
                  <a:srgbClr val="FFFFFF"/>
                </a:solidFill>
              </a:rPr>
              <a:t>To fix this the receiver sends a Duplicate Acknowledgement</a:t>
            </a:r>
          </a:p>
          <a:p>
            <a:pPr marL="576071" lvl="1" indent="-192023" defTabSz="768095">
              <a:spcBef>
                <a:spcPts val="400"/>
              </a:spcBef>
              <a:defRPr sz="1800">
                <a:solidFill>
                  <a:srgbClr val="000000"/>
                </a:solidFill>
              </a:defRPr>
            </a:pPr>
            <a:r>
              <a:rPr sz="2016">
                <a:solidFill>
                  <a:srgbClr val="FFFFFF"/>
                </a:solidFill>
              </a:rPr>
              <a:t>This tells the senders that one of the packets is lost</a:t>
            </a:r>
          </a:p>
          <a:p>
            <a:pPr marL="260604" lvl="0" indent="-260604" defTabSz="768095">
              <a:spcBef>
                <a:spcPts val="800"/>
              </a:spcBef>
              <a:defRPr sz="1800">
                <a:solidFill>
                  <a:srgbClr val="000000"/>
                </a:solidFill>
              </a:defRPr>
            </a:pPr>
            <a:r>
              <a:rPr sz="3191">
                <a:solidFill>
                  <a:srgbClr val="FFFFFF"/>
                </a:solidFill>
              </a:rPr>
              <a:t>Now the sender can send a Fast Retransmission before the timer expires</a:t>
            </a:r>
          </a:p>
          <a:p>
            <a:pPr marL="260604" lvl="0" indent="-260604" defTabSz="768095">
              <a:spcBef>
                <a:spcPts val="800"/>
              </a:spcBef>
              <a:defRPr sz="1800">
                <a:solidFill>
                  <a:srgbClr val="000000"/>
                </a:solidFill>
              </a:defRPr>
            </a:pPr>
            <a:r>
              <a:rPr sz="3191">
                <a:solidFill>
                  <a:srgbClr val="FFFFFF"/>
                </a:solidFill>
              </a:rPr>
              <a:t>This is called TCP Tahoe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Fast Recovery &amp; Sawtooth</a:t>
            </a:r>
          </a:p>
        </p:txBody>
      </p:sp>
      <p:sp>
        <p:nvSpPr>
          <p:cNvPr id="168" name="Shape 168"/>
          <p:cNvSpPr>
            <a:spLocks noGrp="1"/>
          </p:cNvSpPr>
          <p:nvPr>
            <p:ph type="body" idx="1"/>
          </p:nvPr>
        </p:nvSpPr>
        <p:spPr>
          <a:xfrm>
            <a:off x="894079" y="3166533"/>
            <a:ext cx="11216642" cy="4641428"/>
          </a:xfrm>
          <a:prstGeom prst="rect">
            <a:avLst/>
          </a:prstGeom>
        </p:spPr>
        <p:txBody>
          <a:bodyPr/>
          <a:lstStyle/>
          <a:p>
            <a:pPr marL="257501" lvl="0" indent="-257501" defTabSz="758951">
              <a:spcBef>
                <a:spcPts val="800"/>
              </a:spcBef>
              <a:defRPr sz="1800">
                <a:solidFill>
                  <a:srgbClr val="000000"/>
                </a:solidFill>
              </a:defRPr>
            </a:pPr>
            <a:r>
              <a:rPr sz="3154">
                <a:solidFill>
                  <a:srgbClr val="FFFFFF"/>
                </a:solidFill>
              </a:rPr>
              <a:t>When a Duplicate Acknowledgements arrives, it activates Fast Recovery</a:t>
            </a:r>
          </a:p>
          <a:p>
            <a:pPr marL="257501" lvl="0" indent="-257501" defTabSz="758951">
              <a:spcBef>
                <a:spcPts val="800"/>
              </a:spcBef>
              <a:defRPr sz="1800">
                <a:solidFill>
                  <a:srgbClr val="000000"/>
                </a:solidFill>
              </a:defRPr>
            </a:pPr>
            <a:r>
              <a:rPr sz="3154">
                <a:solidFill>
                  <a:srgbClr val="FFFFFF"/>
                </a:solidFill>
              </a:rPr>
              <a:t>It maintains the ACK clock with the window that is the new threshold or the window at the time of Fast Retransmissions</a:t>
            </a:r>
          </a:p>
          <a:p>
            <a:pPr marL="257501" lvl="0" indent="-257501" defTabSz="758951">
              <a:spcBef>
                <a:spcPts val="800"/>
              </a:spcBef>
              <a:defRPr sz="1800">
                <a:solidFill>
                  <a:srgbClr val="000000"/>
                </a:solidFill>
              </a:defRPr>
            </a:pPr>
            <a:r>
              <a:rPr sz="3154">
                <a:solidFill>
                  <a:srgbClr val="FFFFFF"/>
                </a:solidFill>
              </a:rPr>
              <a:t>This helps TCP avoid a slow start by using a Sawtooth pattern</a:t>
            </a:r>
          </a:p>
          <a:p>
            <a:pPr marL="569213" lvl="1" indent="-189737" defTabSz="758951">
              <a:spcBef>
                <a:spcPts val="400"/>
              </a:spcBef>
              <a:defRPr sz="1800">
                <a:solidFill>
                  <a:srgbClr val="000000"/>
                </a:solidFill>
              </a:defRPr>
            </a:pPr>
            <a:r>
              <a:rPr sz="1992">
                <a:solidFill>
                  <a:srgbClr val="FFFFFF"/>
                </a:solidFill>
              </a:rPr>
              <a:t>Additive Increase and Multiplicative Decrease</a:t>
            </a:r>
          </a:p>
          <a:p>
            <a:pPr marL="257501" lvl="0" indent="-257501" defTabSz="758951">
              <a:spcBef>
                <a:spcPts val="800"/>
              </a:spcBef>
              <a:defRPr sz="1800">
                <a:solidFill>
                  <a:srgbClr val="000000"/>
                </a:solidFill>
              </a:defRPr>
            </a:pPr>
            <a:r>
              <a:rPr sz="3154">
                <a:solidFill>
                  <a:srgbClr val="FFFFFF"/>
                </a:solidFill>
              </a:rPr>
              <a:t>We have finally reach an AIMD rule</a:t>
            </a:r>
          </a:p>
          <a:p>
            <a:pPr marL="257501" lvl="0" indent="-257501" defTabSz="758951">
              <a:spcBef>
                <a:spcPts val="800"/>
              </a:spcBef>
              <a:defRPr sz="1800">
                <a:solidFill>
                  <a:srgbClr val="000000"/>
                </a:solidFill>
              </a:defRPr>
            </a:pPr>
            <a:r>
              <a:rPr sz="3154">
                <a:solidFill>
                  <a:srgbClr val="FFFFFF"/>
                </a:solidFill>
              </a:rPr>
              <a:t>It is called TCP Reno</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Two Recent Changes</a:t>
            </a:r>
          </a:p>
        </p:txBody>
      </p:sp>
      <p:sp>
        <p:nvSpPr>
          <p:cNvPr id="171" name="Shape 171"/>
          <p:cNvSpPr>
            <a:spLocks noGrp="1"/>
          </p:cNvSpPr>
          <p:nvPr>
            <p:ph type="body" idx="1"/>
          </p:nvPr>
        </p:nvSpPr>
        <p:spPr>
          <a:xfrm>
            <a:off x="894079" y="3166533"/>
            <a:ext cx="11216642" cy="4641428"/>
          </a:xfrm>
          <a:prstGeom prst="rect">
            <a:avLst/>
          </a:prstGeom>
        </p:spPr>
        <p:txBody>
          <a:bodyPr/>
          <a:lstStyle/>
          <a:p>
            <a:pPr marL="294730" lvl="0" indent="-294730" defTabSz="868680">
              <a:spcBef>
                <a:spcPts val="900"/>
              </a:spcBef>
              <a:defRPr sz="1800">
                <a:solidFill>
                  <a:srgbClr val="000000"/>
                </a:solidFill>
              </a:defRPr>
            </a:pPr>
            <a:r>
              <a:rPr sz="3609">
                <a:solidFill>
                  <a:srgbClr val="FFFFFF"/>
                </a:solidFill>
              </a:rPr>
              <a:t>SACK (Selective ACKnowledgements) can list up to three ranges of bytes that the receiver has received</a:t>
            </a:r>
          </a:p>
          <a:p>
            <a:pPr marL="294730" lvl="0" indent="-294730" defTabSz="868680">
              <a:spcBef>
                <a:spcPts val="900"/>
              </a:spcBef>
              <a:defRPr sz="1800">
                <a:solidFill>
                  <a:srgbClr val="000000"/>
                </a:solidFill>
              </a:defRPr>
            </a:pPr>
            <a:r>
              <a:rPr sz="3609">
                <a:solidFill>
                  <a:srgbClr val="FFFFFF"/>
                </a:solidFill>
              </a:rPr>
              <a:t>This helps the sender better keep track of what packets have been lost or not</a:t>
            </a:r>
          </a:p>
          <a:p>
            <a:pPr marL="294730" lvl="0" indent="-294730" defTabSz="868680">
              <a:spcBef>
                <a:spcPts val="900"/>
              </a:spcBef>
              <a:defRPr sz="1800">
                <a:solidFill>
                  <a:srgbClr val="000000"/>
                </a:solidFill>
              </a:defRPr>
            </a:pPr>
            <a:r>
              <a:rPr sz="3609">
                <a:solidFill>
                  <a:srgbClr val="FFFFFF"/>
                </a:solidFill>
              </a:rPr>
              <a:t>TCP can also now use ECN (Explicit Congestion Notification) as an congestion signal</a:t>
            </a:r>
          </a:p>
          <a:p>
            <a:pPr marL="294730" lvl="0" indent="-294730" defTabSz="868680">
              <a:spcBef>
                <a:spcPts val="900"/>
              </a:spcBef>
              <a:defRPr sz="1800">
                <a:solidFill>
                  <a:srgbClr val="000000"/>
                </a:solidFill>
              </a:defRPr>
            </a:pPr>
            <a:r>
              <a:rPr sz="3609">
                <a:solidFill>
                  <a:srgbClr val="FFFFFF"/>
                </a:solidFill>
              </a:rPr>
              <a:t>This signal is better than packet loss since no harm comes to any packet to signal congestion</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prstGeom prst="rect">
            <a:avLst/>
          </a:prstGeom>
        </p:spPr>
        <p:txBody>
          <a:bodyPr/>
          <a:lstStyle>
            <a:lvl1pPr defTabSz="493006">
              <a:defRPr sz="6699"/>
            </a:lvl1pPr>
          </a:lstStyle>
          <a:p>
            <a:pPr lvl="0">
              <a:defRPr sz="1800">
                <a:solidFill>
                  <a:srgbClr val="000000"/>
                </a:solidFill>
              </a:defRPr>
            </a:pPr>
            <a:r>
              <a:rPr sz="6699">
                <a:solidFill>
                  <a:srgbClr val="FFFFFF"/>
                </a:solidFill>
              </a:rPr>
              <a:t>Future of TCP: Ever Evolving Workhorse</a:t>
            </a:r>
          </a:p>
        </p:txBody>
      </p:sp>
      <p:sp>
        <p:nvSpPr>
          <p:cNvPr id="174" name="Shape 174"/>
          <p:cNvSpPr>
            <a:spLocks noGrp="1"/>
          </p:cNvSpPr>
          <p:nvPr>
            <p:ph type="body" idx="1"/>
          </p:nvPr>
        </p:nvSpPr>
        <p:spPr>
          <a:prstGeom prst="rect">
            <a:avLst/>
          </a:prstGeom>
        </p:spPr>
        <p:txBody>
          <a:bodyPr/>
          <a:lstStyle/>
          <a:p>
            <a:pPr marL="889000" lvl="0" indent="-889000">
              <a:defRPr sz="1800">
                <a:solidFill>
                  <a:srgbClr val="000000"/>
                </a:solidFill>
              </a:defRPr>
            </a:pPr>
            <a:r>
              <a:rPr sz="3600">
                <a:solidFill>
                  <a:srgbClr val="FFFFFF"/>
                </a:solidFill>
              </a:rPr>
              <a:t>TCP does not provide the transport semantics that all applications want - application must handle the burden of resolving problems not solved via TCP</a:t>
            </a:r>
          </a:p>
          <a:p>
            <a:pPr marL="889000" lvl="0" indent="-889000">
              <a:defRPr sz="1800">
                <a:solidFill>
                  <a:srgbClr val="000000"/>
                </a:solidFill>
              </a:defRPr>
            </a:pPr>
            <a:r>
              <a:rPr sz="3600">
                <a:solidFill>
                  <a:srgbClr val="FFFFFF"/>
                </a:solidFill>
              </a:rPr>
              <a:t>Congestion control - currently packet losses are the signal of Congestion, this model does not hold up well on high speed and high bandwidth networks, where other sources of loss (such as packet transmission error) can be the primary limitation of throughput</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Performance Issues</a:t>
            </a:r>
          </a:p>
        </p:txBody>
      </p:sp>
      <p:sp>
        <p:nvSpPr>
          <p:cNvPr id="177" name="Shape 177"/>
          <p:cNvSpPr>
            <a:spLocks noGrp="1"/>
          </p:cNvSpPr>
          <p:nvPr>
            <p:ph type="body" idx="1"/>
          </p:nvPr>
        </p:nvSpPr>
        <p:spPr>
          <a:prstGeom prst="rect">
            <a:avLst/>
          </a:prstGeom>
        </p:spPr>
        <p:txBody>
          <a:bodyPr/>
          <a:lstStyle/>
          <a:p>
            <a:pPr marL="889000" lvl="0" indent="-889000">
              <a:defRPr sz="1800">
                <a:solidFill>
                  <a:srgbClr val="000000"/>
                </a:solidFill>
              </a:defRPr>
            </a:pPr>
            <a:r>
              <a:rPr sz="3600">
                <a:solidFill>
                  <a:srgbClr val="FFFFFF"/>
                </a:solidFill>
              </a:rPr>
              <a:t>Interconnected, Complex Interactions yields unforeseen consequences, this complexity yields poor performance</a:t>
            </a:r>
          </a:p>
          <a:p>
            <a:pPr marL="889000" lvl="0" indent="-889000">
              <a:defRPr sz="1800">
                <a:solidFill>
                  <a:srgbClr val="000000"/>
                </a:solidFill>
              </a:defRPr>
            </a:pPr>
            <a:r>
              <a:rPr sz="3600">
                <a:solidFill>
                  <a:srgbClr val="FFFFFF"/>
                </a:solidFill>
              </a:rPr>
              <a:t>Network Performance more art than science</a:t>
            </a:r>
          </a:p>
          <a:p>
            <a:pPr marL="889000" lvl="0" indent="-889000">
              <a:defRPr sz="1800">
                <a:solidFill>
                  <a:srgbClr val="000000"/>
                </a:solidFill>
              </a:defRPr>
            </a:pPr>
            <a:r>
              <a:rPr sz="3600">
                <a:solidFill>
                  <a:srgbClr val="FFFFFF"/>
                </a:solidFill>
              </a:rPr>
              <a:t>Application performance relies on combined performance of the transport, network and  link layers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prstGeom prst="rect">
            <a:avLst/>
          </a:prstGeom>
        </p:spPr>
        <p:txBody>
          <a:bodyPr/>
          <a:lstStyle>
            <a:lvl1pPr defTabSz="490727">
              <a:defRPr sz="6719"/>
            </a:lvl1pPr>
          </a:lstStyle>
          <a:p>
            <a:pPr lvl="0">
              <a:defRPr sz="1800">
                <a:solidFill>
                  <a:srgbClr val="000000"/>
                </a:solidFill>
              </a:defRPr>
            </a:pPr>
            <a:r>
              <a:rPr sz="6719">
                <a:solidFill>
                  <a:srgbClr val="FFFFFF"/>
                </a:solidFill>
              </a:rPr>
              <a:t>Performance Problems in Computer Networks</a:t>
            </a:r>
          </a:p>
        </p:txBody>
      </p:sp>
      <p:sp>
        <p:nvSpPr>
          <p:cNvPr id="180" name="Shape 180"/>
          <p:cNvSpPr>
            <a:spLocks noGrp="1"/>
          </p:cNvSpPr>
          <p:nvPr>
            <p:ph type="body" idx="1"/>
          </p:nvPr>
        </p:nvSpPr>
        <p:spPr>
          <a:prstGeom prst="rect">
            <a:avLst/>
          </a:prstGeom>
        </p:spPr>
        <p:txBody>
          <a:bodyPr/>
          <a:lstStyle/>
          <a:p>
            <a:pPr marL="369290" lvl="0" indent="-369290" defTabSz="364015">
              <a:spcBef>
                <a:spcPts val="2600"/>
              </a:spcBef>
              <a:defRPr sz="1800">
                <a:solidFill>
                  <a:srgbClr val="000000"/>
                </a:solidFill>
              </a:defRPr>
            </a:pPr>
            <a:r>
              <a:rPr sz="2232">
                <a:solidFill>
                  <a:srgbClr val="FFFFFF"/>
                </a:solidFill>
              </a:rPr>
              <a:t>Structural Resource Imbalance: Gigabit Ethernet connected to 1982 Commodore 64</a:t>
            </a:r>
          </a:p>
          <a:p>
            <a:pPr marL="369290" lvl="0" indent="-369290" defTabSz="364015">
              <a:spcBef>
                <a:spcPts val="2600"/>
              </a:spcBef>
              <a:defRPr sz="1800">
                <a:solidFill>
                  <a:srgbClr val="000000"/>
                </a:solidFill>
              </a:defRPr>
            </a:pPr>
            <a:r>
              <a:rPr sz="2232">
                <a:solidFill>
                  <a:srgbClr val="FFFFFF"/>
                </a:solidFill>
              </a:rPr>
              <a:t>Synchronously Triggered Overload:</a:t>
            </a:r>
          </a:p>
          <a:p>
            <a:pPr marL="646258" lvl="1" indent="-369290" defTabSz="364015">
              <a:spcBef>
                <a:spcPts val="2600"/>
              </a:spcBef>
              <a:defRPr sz="1800">
                <a:solidFill>
                  <a:srgbClr val="000000"/>
                </a:solidFill>
              </a:defRPr>
            </a:pPr>
            <a:r>
              <a:rPr sz="2232">
                <a:solidFill>
                  <a:srgbClr val="FFFFFF"/>
                </a:solidFill>
              </a:rPr>
              <a:t>Broadcast Storm - a message broadcast across a network or segment results an increasing amount of responses, blocking or delaying legitimate packets (UDP and Wireless Networks)</a:t>
            </a:r>
          </a:p>
          <a:p>
            <a:pPr marL="646258" lvl="1" indent="-369290" defTabSz="364015">
              <a:spcBef>
                <a:spcPts val="2600"/>
              </a:spcBef>
              <a:defRPr sz="1800">
                <a:solidFill>
                  <a:srgbClr val="000000"/>
                </a:solidFill>
              </a:defRPr>
            </a:pPr>
            <a:r>
              <a:rPr sz="2232">
                <a:solidFill>
                  <a:srgbClr val="FFFFFF"/>
                </a:solidFill>
              </a:rPr>
              <a:t>Electrical Outage - machines reboot on network and overwhelm DHCP and File Servers</a:t>
            </a:r>
          </a:p>
          <a:p>
            <a:pPr marL="369290" lvl="0" indent="-369290" defTabSz="364015">
              <a:spcBef>
                <a:spcPts val="2600"/>
              </a:spcBef>
              <a:defRPr sz="1800">
                <a:solidFill>
                  <a:srgbClr val="000000"/>
                </a:solidFill>
              </a:defRPr>
            </a:pPr>
            <a:r>
              <a:rPr sz="2232">
                <a:solidFill>
                  <a:srgbClr val="FFFFFF"/>
                </a:solidFill>
              </a:rPr>
              <a:t>System Tuning: </a:t>
            </a:r>
          </a:p>
          <a:p>
            <a:pPr marL="646258" lvl="1" indent="-369290" defTabSz="364015">
              <a:spcBef>
                <a:spcPts val="2600"/>
              </a:spcBef>
              <a:defRPr sz="1800">
                <a:solidFill>
                  <a:srgbClr val="000000"/>
                </a:solidFill>
              </a:defRPr>
            </a:pPr>
            <a:r>
              <a:rPr sz="2232">
                <a:solidFill>
                  <a:srgbClr val="FFFFFF"/>
                </a:solidFill>
              </a:rPr>
              <a:t>Machine has sufficient resources, but not enough buffer space has been reserved (Virtual Machines)</a:t>
            </a:r>
          </a:p>
          <a:p>
            <a:pPr marL="646258" lvl="1" indent="-369290" defTabSz="364015">
              <a:spcBef>
                <a:spcPts val="2600"/>
              </a:spcBef>
              <a:defRPr sz="1800">
                <a:solidFill>
                  <a:srgbClr val="000000"/>
                </a:solidFill>
              </a:defRPr>
            </a:pPr>
            <a:r>
              <a:rPr sz="2232">
                <a:solidFill>
                  <a:srgbClr val="FFFFFF"/>
                </a:solidFill>
              </a:rPr>
              <a:t>Timeouts - set too short and have unnecessary retransmissions, too long and delays occur after loss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lvl1pPr defTabSz="490727">
              <a:defRPr sz="6719"/>
            </a:lvl1pPr>
          </a:lstStyle>
          <a:p>
            <a:pPr lvl="0">
              <a:defRPr sz="1800">
                <a:solidFill>
                  <a:srgbClr val="000000"/>
                </a:solidFill>
              </a:defRPr>
            </a:pPr>
            <a:r>
              <a:rPr sz="6719">
                <a:solidFill>
                  <a:srgbClr val="FFFFFF"/>
                </a:solidFill>
              </a:rPr>
              <a:t>Network Performance Measurement</a:t>
            </a:r>
          </a:p>
        </p:txBody>
      </p:sp>
      <p:sp>
        <p:nvSpPr>
          <p:cNvPr id="183" name="Shape 183"/>
          <p:cNvSpPr>
            <a:spLocks noGrp="1"/>
          </p:cNvSpPr>
          <p:nvPr>
            <p:ph type="body" idx="1"/>
          </p:nvPr>
        </p:nvSpPr>
        <p:spPr>
          <a:prstGeom prst="rect">
            <a:avLst/>
          </a:prstGeom>
        </p:spPr>
        <p:txBody>
          <a:bodyPr/>
          <a:lstStyle/>
          <a:p>
            <a:pPr marL="431204" lvl="0" indent="-431204" defTabSz="392348">
              <a:spcBef>
                <a:spcPts val="2700"/>
              </a:spcBef>
              <a:defRPr sz="1800">
                <a:solidFill>
                  <a:srgbClr val="000000"/>
                </a:solidFill>
              </a:defRPr>
            </a:pPr>
            <a:r>
              <a:rPr sz="2392">
                <a:solidFill>
                  <a:srgbClr val="FFFFFF"/>
                </a:solidFill>
              </a:rPr>
              <a:t>Ensure Sample Size is Large: a large sample reduces the uncertainty in the measured mean and standard deviation</a:t>
            </a:r>
          </a:p>
          <a:p>
            <a:pPr marL="431204" lvl="0" indent="-431204" defTabSz="392348">
              <a:spcBef>
                <a:spcPts val="2700"/>
              </a:spcBef>
              <a:defRPr sz="1800">
                <a:solidFill>
                  <a:srgbClr val="000000"/>
                </a:solidFill>
              </a:defRPr>
            </a:pPr>
            <a:r>
              <a:rPr sz="2392">
                <a:solidFill>
                  <a:srgbClr val="FFFFFF"/>
                </a:solidFill>
              </a:rPr>
              <a:t>Representative Samples: different locations and times have effect on network quality</a:t>
            </a:r>
          </a:p>
          <a:p>
            <a:pPr marL="431204" lvl="0" indent="-431204" defTabSz="392348">
              <a:spcBef>
                <a:spcPts val="2700"/>
              </a:spcBef>
              <a:defRPr sz="1800">
                <a:solidFill>
                  <a:srgbClr val="000000"/>
                </a:solidFill>
              </a:defRPr>
            </a:pPr>
            <a:r>
              <a:rPr sz="2392">
                <a:solidFill>
                  <a:srgbClr val="FFFFFF"/>
                </a:solidFill>
              </a:rPr>
              <a:t>Caching can wreak havoc with measurements: data cached and buffered in the network may effect automated performance tests</a:t>
            </a:r>
          </a:p>
          <a:p>
            <a:pPr marL="431204" lvl="0" indent="-431204" defTabSz="392348">
              <a:spcBef>
                <a:spcPts val="2700"/>
              </a:spcBef>
              <a:defRPr sz="1800">
                <a:solidFill>
                  <a:srgbClr val="000000"/>
                </a:solidFill>
              </a:defRPr>
            </a:pPr>
            <a:r>
              <a:rPr sz="2392">
                <a:solidFill>
                  <a:srgbClr val="FFFFFF"/>
                </a:solidFill>
              </a:rPr>
              <a:t>The Unexpected: tests are best run on an del network to provide a baseline. Video Conferences, Automated Services (backups and Virus Scans), or heavy web traffic can occur during your testing and skew results</a:t>
            </a:r>
          </a:p>
          <a:p>
            <a:pPr marL="431204" lvl="0" indent="-431204" defTabSz="392348">
              <a:spcBef>
                <a:spcPts val="2700"/>
              </a:spcBef>
              <a:defRPr sz="1800">
                <a:solidFill>
                  <a:srgbClr val="000000"/>
                </a:solidFill>
              </a:defRPr>
            </a:pPr>
            <a:r>
              <a:rPr sz="2392">
                <a:solidFill>
                  <a:srgbClr val="FFFFFF"/>
                </a:solidFill>
              </a:rPr>
              <a:t>Coarse-Grained Clock: not always as accurate with precision with which time is returned when they are read</a:t>
            </a:r>
          </a:p>
          <a:p>
            <a:pPr marL="431204" lvl="0" indent="-431204" defTabSz="392348">
              <a:spcBef>
                <a:spcPts val="2700"/>
              </a:spcBef>
              <a:defRPr sz="1800">
                <a:solidFill>
                  <a:srgbClr val="000000"/>
                </a:solidFill>
              </a:defRPr>
            </a:pPr>
            <a:r>
              <a:rPr sz="2392">
                <a:solidFill>
                  <a:srgbClr val="FFFFFF"/>
                </a:solidFill>
              </a:rPr>
              <a:t>Extrapolating the Results: performance may not scale linearly</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2.png"/>
          <p:cNvPicPr/>
          <p:nvPr/>
        </p:nvPicPr>
        <p:blipFill>
          <a:blip r:embed="rId2">
            <a:extLst/>
          </a:blip>
          <a:srcRect l="8292" r="8292"/>
          <a:stretch>
            <a:fillRect/>
          </a:stretch>
        </p:blipFill>
        <p:spPr>
          <a:xfrm>
            <a:off x="1016508" y="1235455"/>
            <a:ext cx="10564370" cy="7923278"/>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prstGeom prst="rect">
            <a:avLst/>
          </a:prstGeom>
        </p:spPr>
        <p:txBody>
          <a:bodyPr/>
          <a:lstStyle>
            <a:lvl1pPr defTabSz="490727">
              <a:defRPr sz="6719"/>
            </a:lvl1pPr>
          </a:lstStyle>
          <a:p>
            <a:pPr lvl="0">
              <a:defRPr sz="1800">
                <a:solidFill>
                  <a:srgbClr val="000000"/>
                </a:solidFill>
              </a:defRPr>
            </a:pPr>
            <a:r>
              <a:rPr sz="6719">
                <a:solidFill>
                  <a:srgbClr val="FFFFFF"/>
                </a:solidFill>
              </a:rPr>
              <a:t>Host Design for Fast Networks</a:t>
            </a:r>
          </a:p>
        </p:txBody>
      </p:sp>
      <p:sp>
        <p:nvSpPr>
          <p:cNvPr id="188" name="Shape 188"/>
          <p:cNvSpPr>
            <a:spLocks noGrp="1"/>
          </p:cNvSpPr>
          <p:nvPr>
            <p:ph type="body" idx="1"/>
          </p:nvPr>
        </p:nvSpPr>
        <p:spPr>
          <a:prstGeom prst="rect">
            <a:avLst/>
          </a:prstGeom>
        </p:spPr>
        <p:txBody>
          <a:bodyPr/>
          <a:lstStyle/>
          <a:p>
            <a:pPr marL="889000" lvl="0" indent="-889000">
              <a:defRPr sz="1800">
                <a:solidFill>
                  <a:srgbClr val="000000"/>
                </a:solidFill>
              </a:defRPr>
            </a:pPr>
            <a:r>
              <a:rPr sz="3600">
                <a:solidFill>
                  <a:srgbClr val="FFFFFF"/>
                </a:solidFill>
              </a:rPr>
              <a:t>Hosts are often the source of performance bottlenecks</a:t>
            </a:r>
          </a:p>
          <a:p>
            <a:pPr marL="889000" lvl="0" indent="-889000">
              <a:defRPr sz="1800">
                <a:solidFill>
                  <a:srgbClr val="000000"/>
                </a:solidFill>
              </a:defRPr>
            </a:pPr>
            <a:r>
              <a:rPr sz="3600">
                <a:solidFill>
                  <a:srgbClr val="FFFFFF"/>
                </a:solidFill>
              </a:rPr>
              <a:t>NICs and routers have to be engineered to run at “wire speed”, that is process packets as quickly as they arrive on the link</a:t>
            </a:r>
          </a:p>
          <a:p>
            <a:pPr marL="889000" lvl="0" indent="-889000">
              <a:defRPr sz="1800">
                <a:solidFill>
                  <a:srgbClr val="000000"/>
                </a:solidFill>
              </a:defRPr>
            </a:pPr>
            <a:r>
              <a:rPr sz="3600">
                <a:solidFill>
                  <a:srgbClr val="FFFFFF"/>
                </a:solidFill>
              </a:rPr>
              <a:t>The relevant performance measurement is that which applications obtain, it is not link capacity, but throughput and delay after network and transport processing</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lvl1pPr defTabSz="332992">
              <a:defRPr sz="4500"/>
            </a:lvl1pPr>
          </a:lstStyle>
          <a:p>
            <a:pPr lvl="0">
              <a:defRPr sz="1800">
                <a:solidFill>
                  <a:srgbClr val="000000"/>
                </a:solidFill>
              </a:defRPr>
            </a:pPr>
            <a:r>
              <a:rPr sz="4500">
                <a:solidFill>
                  <a:srgbClr val="FFFFFF"/>
                </a:solidFill>
              </a:rPr>
              <a:t>General Guidelines for Software Implementation of Network Protocols on Hosts</a:t>
            </a:r>
          </a:p>
        </p:txBody>
      </p:sp>
      <p:sp>
        <p:nvSpPr>
          <p:cNvPr id="191" name="Shape 191"/>
          <p:cNvSpPr>
            <a:spLocks noGrp="1"/>
          </p:cNvSpPr>
          <p:nvPr>
            <p:ph type="body" idx="1"/>
          </p:nvPr>
        </p:nvSpPr>
        <p:spPr>
          <a:prstGeom prst="rect">
            <a:avLst/>
          </a:prstGeom>
        </p:spPr>
        <p:txBody>
          <a:bodyPr/>
          <a:lstStyle/>
          <a:p>
            <a:pPr marL="889000" lvl="0" indent="-889000">
              <a:defRPr sz="1800">
                <a:solidFill>
                  <a:srgbClr val="000000"/>
                </a:solidFill>
              </a:defRPr>
            </a:pPr>
            <a:r>
              <a:rPr sz="3600">
                <a:solidFill>
                  <a:srgbClr val="FFFFFF"/>
                </a:solidFill>
              </a:rPr>
              <a:t>Host speed is more important than Network Speed: operating system and protocol overhead dominate</a:t>
            </a:r>
          </a:p>
          <a:p>
            <a:pPr marL="889000" lvl="0" indent="-889000">
              <a:defRPr sz="1800">
                <a:solidFill>
                  <a:srgbClr val="000000"/>
                </a:solidFill>
              </a:defRPr>
            </a:pPr>
            <a:r>
              <a:rPr sz="3600">
                <a:solidFill>
                  <a:srgbClr val="FFFFFF"/>
                </a:solidFill>
              </a:rPr>
              <a:t>Reduce Packet Count to reduce Overhead: poor at multitasking, send packets are as large as will pass along the network without fragmentation</a:t>
            </a:r>
          </a:p>
          <a:p>
            <a:pPr marL="889000" lvl="0" indent="-889000">
              <a:defRPr sz="1800">
                <a:solidFill>
                  <a:srgbClr val="000000"/>
                </a:solidFill>
              </a:defRPr>
            </a:pPr>
            <a:r>
              <a:rPr sz="3600">
                <a:solidFill>
                  <a:srgbClr val="FFFFFF"/>
                </a:solidFill>
              </a:rPr>
              <a:t>Minimize Data Touching: instead of each layer coping that data, combine the processing of several layers together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lvl1pPr defTabSz="514095">
              <a:defRPr sz="7040"/>
            </a:lvl1pPr>
          </a:lstStyle>
          <a:p>
            <a:pPr lvl="0">
              <a:defRPr sz="1800">
                <a:solidFill>
                  <a:srgbClr val="000000"/>
                </a:solidFill>
              </a:defRPr>
            </a:pPr>
            <a:r>
              <a:rPr sz="7040">
                <a:solidFill>
                  <a:srgbClr val="FFFFFF"/>
                </a:solidFill>
              </a:rPr>
              <a:t>THE TCP SERVICE MODEL</a:t>
            </a:r>
          </a:p>
        </p:txBody>
      </p:sp>
      <p:pic>
        <p:nvPicPr>
          <p:cNvPr id="86" name="image2.jpg"/>
          <p:cNvPicPr/>
          <p:nvPr/>
        </p:nvPicPr>
        <p:blipFill>
          <a:blip r:embed="rId2">
            <a:extLst/>
          </a:blip>
          <a:stretch>
            <a:fillRect/>
          </a:stretch>
        </p:blipFill>
        <p:spPr>
          <a:xfrm>
            <a:off x="7865128" y="3166533"/>
            <a:ext cx="4988561" cy="1239521"/>
          </a:xfrm>
          <a:prstGeom prst="rect">
            <a:avLst/>
          </a:prstGeom>
          <a:ln w="12700">
            <a:miter lim="400000"/>
          </a:ln>
        </p:spPr>
      </p:pic>
      <p:sp>
        <p:nvSpPr>
          <p:cNvPr id="87" name="Shape 87"/>
          <p:cNvSpPr/>
          <p:nvPr/>
        </p:nvSpPr>
        <p:spPr>
          <a:xfrm>
            <a:off x="808363" y="2597150"/>
            <a:ext cx="5622274" cy="6286501"/>
          </a:xfrm>
          <a:prstGeom prst="rect">
            <a:avLst/>
          </a:prstGeom>
          <a:ln w="12700">
            <a:miter lim="400000"/>
          </a:ln>
          <a:extLst>
            <a:ext uri="{C572A759-6A51-4108-AA02-DFA0A04FC94B}">
              <ma14:wrappingTextBoxFlag xmlns:ma14="http://schemas.microsoft.com/office/mac/drawingml/2011/main" xmlns="" val="1"/>
            </a:ext>
          </a:extLst>
        </p:spPr>
        <p:txBody>
          <a:bodyPr lIns="48767" tIns="48767" rIns="48767" bIns="48767">
            <a:normAutofit/>
          </a:bodyPr>
          <a:lstStyle/>
          <a:p>
            <a:pPr marL="228600" lvl="0" indent="-228600" algn="l" defTabSz="914400">
              <a:lnSpc>
                <a:spcPct val="90000"/>
              </a:lnSpc>
              <a:spcBef>
                <a:spcPts val="1000"/>
              </a:spcBef>
              <a:buSzPct val="100000"/>
              <a:buFont typeface="Arial"/>
              <a:buChar char="•"/>
              <a:defRPr sz="1800"/>
            </a:pPr>
            <a:r>
              <a:rPr sz="2800">
                <a:solidFill>
                  <a:srgbClr val="FFFFFF"/>
                </a:solidFill>
                <a:latin typeface="Calibri"/>
                <a:ea typeface="Calibri"/>
                <a:cs typeface="Calibri"/>
                <a:sym typeface="Calibri"/>
              </a:rPr>
              <a:t>TCP service is obtained by both the sender and receiver creating end points, called </a:t>
            </a:r>
            <a:r>
              <a:rPr sz="2800" b="1">
                <a:solidFill>
                  <a:srgbClr val="FFFFFF"/>
                </a:solidFill>
                <a:latin typeface="Calibri"/>
                <a:ea typeface="Calibri"/>
                <a:cs typeface="Calibri"/>
                <a:sym typeface="Calibri"/>
              </a:rPr>
              <a:t>sockets</a:t>
            </a:r>
            <a:r>
              <a:rPr sz="2800">
                <a:solidFill>
                  <a:srgbClr val="FFFFFF"/>
                </a:solidFill>
                <a:latin typeface="Calibri"/>
                <a:ea typeface="Calibri"/>
                <a:cs typeface="Calibri"/>
                <a:sym typeface="Calibri"/>
              </a:rPr>
              <a:t>. </a:t>
            </a:r>
          </a:p>
          <a:p>
            <a:pPr marL="228600" lvl="0" indent="-228600" algn="l" defTabSz="914400">
              <a:lnSpc>
                <a:spcPct val="90000"/>
              </a:lnSpc>
              <a:spcBef>
                <a:spcPts val="1000"/>
              </a:spcBef>
              <a:buSzPct val="100000"/>
              <a:buFont typeface="Arial"/>
              <a:buChar char="•"/>
              <a:defRPr sz="1800"/>
            </a:pPr>
            <a:r>
              <a:rPr sz="2800">
                <a:solidFill>
                  <a:srgbClr val="FFFFFF"/>
                </a:solidFill>
                <a:latin typeface="Calibri"/>
                <a:ea typeface="Calibri"/>
                <a:cs typeface="Calibri"/>
                <a:sym typeface="Calibri"/>
              </a:rPr>
              <a:t>Each socket has a socket number, consisting of the IP address of the host and a 16-bit number local to that host, called a </a:t>
            </a:r>
            <a:r>
              <a:rPr sz="2800" b="1">
                <a:solidFill>
                  <a:srgbClr val="FFFFFF"/>
                </a:solidFill>
                <a:latin typeface="Calibri"/>
                <a:ea typeface="Calibri"/>
                <a:cs typeface="Calibri"/>
                <a:sym typeface="Calibri"/>
              </a:rPr>
              <a:t>port</a:t>
            </a:r>
            <a:r>
              <a:rPr sz="2800">
                <a:solidFill>
                  <a:srgbClr val="FFFFFF"/>
                </a:solidFill>
                <a:latin typeface="Calibri"/>
                <a:ea typeface="Calibri"/>
                <a:cs typeface="Calibri"/>
                <a:sym typeface="Calibri"/>
              </a:rPr>
              <a:t>.</a:t>
            </a:r>
          </a:p>
          <a:p>
            <a:pPr marL="228600" lvl="0" indent="-228600" algn="l" defTabSz="914400">
              <a:lnSpc>
                <a:spcPct val="90000"/>
              </a:lnSpc>
              <a:spcBef>
                <a:spcPts val="1000"/>
              </a:spcBef>
              <a:buSzPct val="100000"/>
              <a:buFont typeface="Arial"/>
              <a:buChar char="•"/>
              <a:defRPr sz="1800"/>
            </a:pPr>
            <a:r>
              <a:rPr sz="2800">
                <a:solidFill>
                  <a:srgbClr val="FFFFFF"/>
                </a:solidFill>
                <a:latin typeface="Calibri"/>
                <a:ea typeface="Calibri"/>
                <a:cs typeface="Calibri"/>
                <a:sym typeface="Calibri"/>
              </a:rPr>
              <a:t>Port numbers below 1024 are reserved for standard services, started by privileged users. They are known as </a:t>
            </a:r>
            <a:r>
              <a:rPr sz="2800" b="1">
                <a:solidFill>
                  <a:srgbClr val="FFFFFF"/>
                </a:solidFill>
                <a:latin typeface="Calibri"/>
                <a:ea typeface="Calibri"/>
                <a:cs typeface="Calibri"/>
                <a:sym typeface="Calibri"/>
              </a:rPr>
              <a:t>well-known ports</a:t>
            </a:r>
            <a:r>
              <a:rPr sz="2800">
                <a:solidFill>
                  <a:srgbClr val="FFFFFF"/>
                </a:solidFill>
                <a:latin typeface="Calibri"/>
                <a:ea typeface="Calibri"/>
                <a:cs typeface="Calibri"/>
                <a:sym typeface="Calibri"/>
              </a:rPr>
              <a:t>.</a:t>
            </a:r>
          </a:p>
          <a:p>
            <a:pPr lvl="0" algn="l" defTabSz="914400">
              <a:lnSpc>
                <a:spcPct val="90000"/>
              </a:lnSpc>
              <a:spcBef>
                <a:spcPts val="1000"/>
              </a:spcBef>
              <a:defRPr sz="1800"/>
            </a:pPr>
            <a:endParaRPr sz="2800">
              <a:solidFill>
                <a:srgbClr val="FFFFFF"/>
              </a:solidFill>
              <a:latin typeface="Calibri"/>
              <a:ea typeface="Calibri"/>
              <a:cs typeface="Calibri"/>
              <a:sym typeface="Calibri"/>
            </a:endParaRPr>
          </a:p>
          <a:p>
            <a:pPr marL="228600" lvl="0" indent="-228600" algn="l" defTabSz="914400">
              <a:lnSpc>
                <a:spcPct val="90000"/>
              </a:lnSpc>
              <a:spcBef>
                <a:spcPts val="1000"/>
              </a:spcBef>
              <a:buSzPct val="100000"/>
              <a:buFont typeface="Arial"/>
              <a:buChar char="•"/>
              <a:defRPr sz="1800"/>
            </a:pPr>
            <a:endParaRPr sz="2800">
              <a:solidFill>
                <a:srgbClr val="FFFFFF"/>
              </a:solidFill>
              <a:latin typeface="Calibri"/>
              <a:ea typeface="Calibri"/>
              <a:cs typeface="Calibri"/>
              <a:sym typeface="Calibri"/>
            </a:endParaRPr>
          </a:p>
        </p:txBody>
      </p:sp>
      <p:pic>
        <p:nvPicPr>
          <p:cNvPr id="88" name="image3.png"/>
          <p:cNvPicPr/>
          <p:nvPr/>
        </p:nvPicPr>
        <p:blipFill>
          <a:blip r:embed="rId3">
            <a:extLst/>
          </a:blip>
          <a:stretch>
            <a:fillRect/>
          </a:stretch>
        </p:blipFill>
        <p:spPr>
          <a:xfrm>
            <a:off x="8312167" y="5085080"/>
            <a:ext cx="4094481" cy="2722881"/>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image3.png"/>
          <p:cNvPicPr/>
          <p:nvPr/>
        </p:nvPicPr>
        <p:blipFill>
          <a:blip r:embed="rId2">
            <a:extLst/>
          </a:blip>
          <a:srcRect l="2314" t="2035" r="4397" b="2034"/>
          <a:stretch>
            <a:fillRect/>
          </a:stretch>
        </p:blipFill>
        <p:spPr>
          <a:xfrm>
            <a:off x="2966442" y="755967"/>
            <a:ext cx="7072014" cy="2976428"/>
          </a:xfrm>
          <a:prstGeom prst="rect">
            <a:avLst/>
          </a:prstGeom>
          <a:ln w="12700">
            <a:miter lim="400000"/>
          </a:ln>
        </p:spPr>
      </p:pic>
      <p:sp>
        <p:nvSpPr>
          <p:cNvPr id="194" name="Shape 194"/>
          <p:cNvSpPr>
            <a:spLocks noGrp="1"/>
          </p:cNvSpPr>
          <p:nvPr>
            <p:ph type="body" idx="1"/>
          </p:nvPr>
        </p:nvSpPr>
        <p:spPr>
          <a:xfrm>
            <a:off x="952500" y="3657600"/>
            <a:ext cx="11099800" cy="5232400"/>
          </a:xfrm>
          <a:prstGeom prst="rect">
            <a:avLst/>
          </a:prstGeom>
        </p:spPr>
        <p:txBody>
          <a:bodyPr/>
          <a:lstStyle/>
          <a:p>
            <a:pPr marL="806024" lvl="0" indent="-806024" defTabSz="560830">
              <a:spcBef>
                <a:spcPts val="4000"/>
              </a:spcBef>
              <a:defRPr sz="1800">
                <a:solidFill>
                  <a:srgbClr val="000000"/>
                </a:solidFill>
              </a:defRPr>
            </a:pPr>
            <a:r>
              <a:rPr sz="3400">
                <a:solidFill>
                  <a:srgbClr val="FFFFFF"/>
                </a:solidFill>
              </a:rPr>
              <a:t>Minimize Context Switches: Switching from User Mode to Kernel Mode slows down processing</a:t>
            </a:r>
          </a:p>
          <a:p>
            <a:pPr marL="806024" lvl="0" indent="-806024" defTabSz="560830">
              <a:spcBef>
                <a:spcPts val="4000"/>
              </a:spcBef>
              <a:defRPr sz="1800">
                <a:solidFill>
                  <a:srgbClr val="000000"/>
                </a:solidFill>
              </a:defRPr>
            </a:pPr>
            <a:r>
              <a:rPr sz="3400">
                <a:solidFill>
                  <a:srgbClr val="FFFFFF"/>
                </a:solidFill>
              </a:rPr>
              <a:t>Avoid Timeouts: set timers conservatively to not waste resources</a:t>
            </a:r>
          </a:p>
          <a:p>
            <a:pPr marL="806024" lvl="0" indent="-806024" defTabSz="560830">
              <a:spcBef>
                <a:spcPts val="4000"/>
              </a:spcBef>
              <a:defRPr sz="1800">
                <a:solidFill>
                  <a:srgbClr val="000000"/>
                </a:solidFill>
              </a:defRPr>
            </a:pPr>
            <a:r>
              <a:rPr sz="3400">
                <a:solidFill>
                  <a:srgbClr val="FFFFFF"/>
                </a:solidFill>
              </a:rPr>
              <a:t>Avoiding Congestion is Better than Recovering from It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lvl1pPr defTabSz="549148">
              <a:defRPr sz="7519"/>
            </a:lvl1pPr>
          </a:lstStyle>
          <a:p>
            <a:pPr lvl="0">
              <a:defRPr sz="1800">
                <a:solidFill>
                  <a:srgbClr val="000000"/>
                </a:solidFill>
              </a:defRPr>
            </a:pPr>
            <a:r>
              <a:rPr sz="7519">
                <a:solidFill>
                  <a:srgbClr val="FFFFFF"/>
                </a:solidFill>
              </a:rPr>
              <a:t>Fast Segment Processing</a:t>
            </a:r>
          </a:p>
        </p:txBody>
      </p:sp>
      <p:sp>
        <p:nvSpPr>
          <p:cNvPr id="197" name="Shape 197"/>
          <p:cNvSpPr>
            <a:spLocks noGrp="1"/>
          </p:cNvSpPr>
          <p:nvPr>
            <p:ph type="body" idx="1"/>
          </p:nvPr>
        </p:nvSpPr>
        <p:spPr>
          <a:prstGeom prst="rect">
            <a:avLst/>
          </a:prstGeom>
        </p:spPr>
        <p:txBody>
          <a:bodyPr/>
          <a:lstStyle/>
          <a:p>
            <a:pPr lvl="0">
              <a:defRPr sz="1800">
                <a:solidFill>
                  <a:srgbClr val="000000"/>
                </a:solidFill>
              </a:defRPr>
            </a:pPr>
            <a:r>
              <a:rPr sz="2400">
                <a:solidFill>
                  <a:srgbClr val="FFFFFF"/>
                </a:solidFill>
              </a:rPr>
              <a:t>Two Components</a:t>
            </a:r>
          </a:p>
          <a:p>
            <a:pPr lvl="1">
              <a:defRPr sz="1800">
                <a:solidFill>
                  <a:srgbClr val="000000"/>
                </a:solidFill>
              </a:defRPr>
            </a:pPr>
            <a:r>
              <a:rPr sz="2400">
                <a:solidFill>
                  <a:srgbClr val="FFFFFF"/>
                </a:solidFill>
              </a:rPr>
              <a:t>Overhead per segment</a:t>
            </a:r>
          </a:p>
          <a:p>
            <a:pPr lvl="1">
              <a:defRPr sz="1800">
                <a:solidFill>
                  <a:srgbClr val="000000"/>
                </a:solidFill>
              </a:defRPr>
            </a:pPr>
            <a:r>
              <a:rPr sz="2400">
                <a:solidFill>
                  <a:srgbClr val="FFFFFF"/>
                </a:solidFill>
              </a:rPr>
              <a:t>Overhead per byte</a:t>
            </a:r>
          </a:p>
          <a:p>
            <a:pPr lvl="0">
              <a:defRPr sz="1800">
                <a:solidFill>
                  <a:srgbClr val="000000"/>
                </a:solidFill>
              </a:defRPr>
            </a:pPr>
            <a:r>
              <a:rPr sz="2400">
                <a:solidFill>
                  <a:srgbClr val="FFFFFF"/>
                </a:solidFill>
              </a:rPr>
              <a:t>The key is to separate out the  normal, successful case (one-way data transfer) and handle it specially</a:t>
            </a:r>
          </a:p>
          <a:p>
            <a:pPr lvl="0">
              <a:defRPr sz="1800">
                <a:solidFill>
                  <a:srgbClr val="000000"/>
                </a:solidFill>
              </a:defRPr>
            </a:pPr>
            <a:r>
              <a:rPr sz="2400">
                <a:solidFill>
                  <a:srgbClr val="FFFFFF"/>
                </a:solidFill>
              </a:rPr>
              <a:t>Aim to minimize processing time when everything goes right. Minimizing processing time when an error occurs is secondary.</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body" idx="1"/>
          </p:nvPr>
        </p:nvSpPr>
        <p:spPr>
          <a:xfrm>
            <a:off x="952500" y="1269999"/>
            <a:ext cx="11099800" cy="4102101"/>
          </a:xfrm>
          <a:prstGeom prst="rect">
            <a:avLst/>
          </a:prstGeom>
        </p:spPr>
        <p:txBody>
          <a:bodyPr/>
          <a:lstStyle/>
          <a:p>
            <a:pPr marL="688086" lvl="0" indent="-576072" defTabSz="572516">
              <a:spcBef>
                <a:spcPts val="4100"/>
              </a:spcBef>
              <a:buClr>
                <a:srgbClr val="000000"/>
              </a:buClr>
              <a:buFont typeface="Arial"/>
              <a:buChar char="●"/>
              <a:defRPr sz="1800">
                <a:solidFill>
                  <a:srgbClr val="000000"/>
                </a:solidFill>
              </a:defRPr>
            </a:pPr>
            <a:r>
              <a:rPr sz="2352">
                <a:solidFill>
                  <a:srgbClr val="FFFFFF"/>
                </a:solidFill>
              </a:rPr>
              <a:t>sending process traps into the kernel to do the SEND</a:t>
            </a:r>
          </a:p>
          <a:p>
            <a:pPr marL="688086" lvl="0" indent="-576072" defTabSz="572516">
              <a:spcBef>
                <a:spcPts val="4100"/>
              </a:spcBef>
              <a:buClr>
                <a:srgbClr val="000000"/>
              </a:buClr>
              <a:buFont typeface="Arial"/>
              <a:buChar char="●"/>
              <a:defRPr sz="1800">
                <a:solidFill>
                  <a:srgbClr val="000000"/>
                </a:solidFill>
              </a:defRPr>
            </a:pPr>
            <a:r>
              <a:rPr sz="2352">
                <a:solidFill>
                  <a:srgbClr val="FFFFFF"/>
                </a:solidFill>
              </a:rPr>
              <a:t>The first thing the transport entity does is test to see if this is the normal case</a:t>
            </a:r>
          </a:p>
          <a:p>
            <a:pPr marL="1136141" lvl="1" indent="-576072" defTabSz="572516">
              <a:spcBef>
                <a:spcPts val="4100"/>
              </a:spcBef>
              <a:buClr>
                <a:srgbClr val="000000"/>
              </a:buClr>
              <a:buFont typeface="Courier New"/>
              <a:buChar char="o"/>
              <a:defRPr sz="1800">
                <a:solidFill>
                  <a:srgbClr val="000000"/>
                </a:solidFill>
              </a:defRPr>
            </a:pPr>
            <a:r>
              <a:rPr sz="2352">
                <a:solidFill>
                  <a:srgbClr val="FFFFFF"/>
                </a:solidFill>
              </a:rPr>
              <a:t>neither side is trying to close the connection, a regular full segment is being sent, and enough window space is available at the receiver</a:t>
            </a:r>
          </a:p>
          <a:p>
            <a:pPr marL="688086" lvl="0" indent="-576072" defTabSz="572516">
              <a:spcBef>
                <a:spcPts val="4100"/>
              </a:spcBef>
              <a:buClr>
                <a:srgbClr val="000000"/>
              </a:buClr>
              <a:buFont typeface="Arial"/>
              <a:buChar char="●"/>
              <a:defRPr sz="1800">
                <a:solidFill>
                  <a:srgbClr val="000000"/>
                </a:solidFill>
              </a:defRPr>
            </a:pPr>
            <a:r>
              <a:rPr sz="2352">
                <a:solidFill>
                  <a:srgbClr val="FFFFFF"/>
                </a:solidFill>
              </a:rPr>
              <a:t>If all conditions are met, no further tests are needed and the fast path through the sending transport entity can be taken</a:t>
            </a:r>
          </a:p>
        </p:txBody>
      </p:sp>
      <p:pic>
        <p:nvPicPr>
          <p:cNvPr id="200" name="image00.png"/>
          <p:cNvPicPr/>
          <p:nvPr/>
        </p:nvPicPr>
        <p:blipFill>
          <a:blip r:embed="rId2">
            <a:extLst/>
          </a:blip>
          <a:stretch>
            <a:fillRect/>
          </a:stretch>
        </p:blipFill>
        <p:spPr>
          <a:xfrm>
            <a:off x="2716106" y="5380997"/>
            <a:ext cx="7572588" cy="3251201"/>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Header Compression</a:t>
            </a:r>
          </a:p>
        </p:txBody>
      </p:sp>
      <p:sp>
        <p:nvSpPr>
          <p:cNvPr id="203" name="Shape 203"/>
          <p:cNvSpPr>
            <a:spLocks noGrp="1"/>
          </p:cNvSpPr>
          <p:nvPr>
            <p:ph type="body" idx="1"/>
          </p:nvPr>
        </p:nvSpPr>
        <p:spPr>
          <a:prstGeom prst="rect">
            <a:avLst/>
          </a:prstGeom>
        </p:spPr>
        <p:txBody>
          <a:bodyPr/>
          <a:lstStyle/>
          <a:p>
            <a:pPr marL="756557" lvl="0" indent="-718457">
              <a:buClr>
                <a:srgbClr val="000000"/>
              </a:buClr>
              <a:buFont typeface="Arial"/>
              <a:buChar char="●"/>
              <a:defRPr sz="1800">
                <a:solidFill>
                  <a:srgbClr val="000000"/>
                </a:solidFill>
              </a:defRPr>
            </a:pPr>
            <a:r>
              <a:rPr sz="2400">
                <a:solidFill>
                  <a:srgbClr val="FFFFFF"/>
                </a:solidFill>
              </a:rPr>
              <a:t>Now consider performance on wireless and other networks in which bandwidth is limited</a:t>
            </a:r>
          </a:p>
          <a:p>
            <a:pPr marL="756557" lvl="0" indent="-718457">
              <a:buClr>
                <a:srgbClr val="000000"/>
              </a:buClr>
              <a:buFont typeface="Arial"/>
              <a:buChar char="●"/>
              <a:defRPr sz="1800">
                <a:solidFill>
                  <a:srgbClr val="000000"/>
                </a:solidFill>
              </a:defRPr>
            </a:pPr>
            <a:r>
              <a:rPr sz="2400">
                <a:solidFill>
                  <a:srgbClr val="FFFFFF"/>
                </a:solidFill>
              </a:rPr>
              <a:t>Reducing software overhead can help mobile computers run more efficiently, but it does nothing to improve performance when the network links are the bottleneck.</a:t>
            </a:r>
          </a:p>
          <a:p>
            <a:pPr marL="756557" lvl="0" indent="-718457">
              <a:buClr>
                <a:srgbClr val="000000"/>
              </a:buClr>
              <a:buFont typeface="Arial"/>
              <a:buChar char="●"/>
              <a:defRPr sz="1800">
                <a:solidFill>
                  <a:srgbClr val="000000"/>
                </a:solidFill>
              </a:defRPr>
            </a:pPr>
            <a:r>
              <a:rPr sz="2400">
                <a:solidFill>
                  <a:srgbClr val="FFFFFF"/>
                </a:solidFill>
              </a:rPr>
              <a:t>Header compression is used to reduce the bandwidth taken over links by higher-layer protocol headers</a:t>
            </a:r>
          </a:p>
          <a:p>
            <a:pPr marL="756557" lvl="0" indent="-718457">
              <a:buClr>
                <a:srgbClr val="000000"/>
              </a:buClr>
              <a:buFont typeface="Arial"/>
              <a:buChar char="●"/>
              <a:defRPr sz="1800">
                <a:solidFill>
                  <a:srgbClr val="000000"/>
                </a:solidFill>
              </a:defRPr>
            </a:pPr>
            <a:r>
              <a:rPr sz="2400">
                <a:solidFill>
                  <a:srgbClr val="FFFFFF"/>
                </a:solidFill>
              </a:rPr>
              <a:t>Obtains large gains by using knowledge of the protocol format</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1625599" y="1219199"/>
            <a:ext cx="9753602" cy="2546775"/>
          </a:xfrm>
          <a:prstGeom prst="rect">
            <a:avLst/>
          </a:prstGeom>
        </p:spPr>
        <p:txBody>
          <a:bodyPr/>
          <a:lstStyle>
            <a:lvl1pPr>
              <a:defRPr sz="3800"/>
            </a:lvl1pPr>
          </a:lstStyle>
          <a:p>
            <a:pPr lvl="0">
              <a:defRPr sz="1800">
                <a:solidFill>
                  <a:srgbClr val="000000"/>
                </a:solidFill>
              </a:defRPr>
            </a:pPr>
            <a:r>
              <a:rPr sz="3800">
                <a:solidFill>
                  <a:srgbClr val="FFFFFF"/>
                </a:solidFill>
              </a:rPr>
              <a:t>Protocols for Long Fat Networks</a:t>
            </a:r>
          </a:p>
        </p:txBody>
      </p:sp>
      <p:sp>
        <p:nvSpPr>
          <p:cNvPr id="206" name="Shape 206"/>
          <p:cNvSpPr>
            <a:spLocks noGrp="1"/>
          </p:cNvSpPr>
          <p:nvPr>
            <p:ph type="body" idx="1"/>
          </p:nvPr>
        </p:nvSpPr>
        <p:spPr>
          <a:xfrm>
            <a:off x="1625599" y="4018058"/>
            <a:ext cx="9753602" cy="4325512"/>
          </a:xfrm>
          <a:prstGeom prst="rect">
            <a:avLst/>
          </a:prstGeom>
        </p:spPr>
        <p:txBody>
          <a:bodyPr/>
          <a:lstStyle/>
          <a:p>
            <a:pPr marL="404812" lvl="0" indent="-404812">
              <a:buSzPct val="100000"/>
              <a:buFont typeface="Arial"/>
              <a:buChar char="•"/>
              <a:defRPr sz="1800">
                <a:solidFill>
                  <a:srgbClr val="000000"/>
                </a:solidFill>
              </a:defRPr>
            </a:pPr>
            <a:r>
              <a:rPr sz="3400">
                <a:solidFill>
                  <a:srgbClr val="FFFFFF"/>
                </a:solidFill>
              </a:rPr>
              <a:t>Long fat networks got their name because of their combination of being a fast network with long delays.</a:t>
            </a:r>
          </a:p>
          <a:p>
            <a:pPr marL="404812" lvl="0" indent="-404812">
              <a:buSzPct val="100000"/>
              <a:buFont typeface="Arial"/>
              <a:buChar char="•"/>
              <a:defRPr sz="1800">
                <a:solidFill>
                  <a:srgbClr val="000000"/>
                </a:solidFill>
              </a:defRPr>
            </a:pPr>
            <a:r>
              <a:rPr sz="3400">
                <a:solidFill>
                  <a:srgbClr val="FFFFFF"/>
                </a:solidFill>
              </a:rPr>
              <a:t>When these networks arose, peoples first reaction was to use the existing protocols on them, but problems arouse.</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894079" y="1608666"/>
            <a:ext cx="11216642" cy="1413935"/>
          </a:xfrm>
          <a:prstGeom prst="rect">
            <a:avLst/>
          </a:prstGeom>
        </p:spPr>
        <p:txBody>
          <a:bodyPr/>
          <a:lstStyle>
            <a:lvl1pPr defTabSz="850391">
              <a:defRPr sz="5766"/>
            </a:lvl1pPr>
          </a:lstStyle>
          <a:p>
            <a:pPr lvl="0">
              <a:defRPr sz="1800">
                <a:solidFill>
                  <a:srgbClr val="000000"/>
                </a:solidFill>
              </a:defRPr>
            </a:pPr>
            <a:r>
              <a:rPr sz="5766">
                <a:solidFill>
                  <a:srgbClr val="FFFFFF"/>
                </a:solidFill>
              </a:rPr>
              <a:t>Problems for Lf Network protocols</a:t>
            </a:r>
          </a:p>
        </p:txBody>
      </p:sp>
      <p:sp>
        <p:nvSpPr>
          <p:cNvPr id="209" name="Shape 209"/>
          <p:cNvSpPr>
            <a:spLocks noGrp="1"/>
          </p:cNvSpPr>
          <p:nvPr>
            <p:ph type="body" idx="1"/>
          </p:nvPr>
        </p:nvSpPr>
        <p:spPr>
          <a:xfrm>
            <a:off x="894079" y="3166533"/>
            <a:ext cx="11216642" cy="4641428"/>
          </a:xfrm>
          <a:prstGeom prst="rect">
            <a:avLst/>
          </a:prstGeom>
        </p:spPr>
        <p:txBody>
          <a:bodyPr/>
          <a:lstStyle/>
          <a:p>
            <a:pPr marL="297179" lvl="0" indent="-297179">
              <a:lnSpc>
                <a:spcPct val="72000"/>
              </a:lnSpc>
              <a:defRPr sz="1800">
                <a:solidFill>
                  <a:srgbClr val="000000"/>
                </a:solidFill>
              </a:defRPr>
            </a:pPr>
            <a:r>
              <a:rPr sz="2600">
                <a:solidFill>
                  <a:srgbClr val="FFFFFF"/>
                </a:solidFill>
              </a:rPr>
              <a:t>Long fat networks have problems:</a:t>
            </a:r>
          </a:p>
          <a:p>
            <a:pPr marL="297179" lvl="0" indent="-297179">
              <a:lnSpc>
                <a:spcPct val="72000"/>
              </a:lnSpc>
              <a:defRPr sz="1800">
                <a:solidFill>
                  <a:srgbClr val="000000"/>
                </a:solidFill>
              </a:defRPr>
            </a:pPr>
            <a:r>
              <a:rPr sz="2600">
                <a:solidFill>
                  <a:srgbClr val="FFFFFF"/>
                </a:solidFill>
              </a:rPr>
              <a:t>The first is that many protocols use 32- bit sequence numbers. </a:t>
            </a:r>
          </a:p>
          <a:p>
            <a:pPr marL="297179" lvl="0" indent="-297179">
              <a:lnSpc>
                <a:spcPct val="72000"/>
              </a:lnSpc>
              <a:defRPr sz="1800">
                <a:solidFill>
                  <a:srgbClr val="000000"/>
                </a:solidFill>
              </a:defRPr>
            </a:pPr>
            <a:r>
              <a:rPr sz="2600" i="1">
                <a:solidFill>
                  <a:srgbClr val="FFFFFF"/>
                </a:solidFill>
              </a:rPr>
              <a:t>The second problem is that the size of the flow control window must be greatly increased.</a:t>
            </a:r>
            <a:endParaRPr sz="2600">
              <a:solidFill>
                <a:srgbClr val="FFFFFF"/>
              </a:solidFill>
            </a:endParaRPr>
          </a:p>
          <a:p>
            <a:pPr marL="297179" lvl="0" indent="-297179">
              <a:lnSpc>
                <a:spcPct val="72000"/>
              </a:lnSpc>
              <a:defRPr sz="1800">
                <a:solidFill>
                  <a:srgbClr val="000000"/>
                </a:solidFill>
              </a:defRPr>
            </a:pPr>
            <a:r>
              <a:rPr sz="2600" i="1">
                <a:solidFill>
                  <a:srgbClr val="FFFFFF"/>
                </a:solidFill>
              </a:rPr>
              <a:t>The third and related problem is that simple retransmission schemes, such as the go-back-n protocol, perform poorly on lines with a large bandwidth-delay product.</a:t>
            </a:r>
            <a:endParaRPr sz="2600">
              <a:solidFill>
                <a:srgbClr val="FFFFFF"/>
              </a:solidFill>
            </a:endParaRPr>
          </a:p>
          <a:p>
            <a:pPr marL="297179" lvl="0" indent="-297179">
              <a:lnSpc>
                <a:spcPct val="72000"/>
              </a:lnSpc>
              <a:defRPr sz="1800">
                <a:solidFill>
                  <a:srgbClr val="000000"/>
                </a:solidFill>
              </a:defRPr>
            </a:pPr>
            <a:r>
              <a:rPr sz="2600" i="1">
                <a:solidFill>
                  <a:srgbClr val="FFFFFF"/>
                </a:solidFill>
              </a:rPr>
              <a:t>The forth problem is that gigabit lines are fundamentally different from megabit-lines in that long gigabit lines are delay limited rather than bandwidth limited.</a:t>
            </a:r>
            <a:endParaRPr sz="2600">
              <a:solidFill>
                <a:srgbClr val="FFFFFF"/>
              </a:solidFill>
            </a:endParaRPr>
          </a:p>
          <a:p>
            <a:pPr marL="297179" lvl="0" indent="-297179">
              <a:lnSpc>
                <a:spcPct val="72000"/>
              </a:lnSpc>
              <a:defRPr sz="1800">
                <a:solidFill>
                  <a:srgbClr val="000000"/>
                </a:solidFill>
              </a:defRPr>
            </a:pPr>
            <a:r>
              <a:rPr sz="2600" i="1">
                <a:solidFill>
                  <a:srgbClr val="FFFFFF"/>
                </a:solidFill>
              </a:rPr>
              <a:t>The fifth problem is that communication speeds have improved faster than computing speeds.</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Dealing with these problems</a:t>
            </a:r>
          </a:p>
        </p:txBody>
      </p:sp>
      <p:sp>
        <p:nvSpPr>
          <p:cNvPr id="212" name="Shape 212"/>
          <p:cNvSpPr>
            <a:spLocks noGrp="1"/>
          </p:cNvSpPr>
          <p:nvPr>
            <p:ph type="body" idx="1"/>
          </p:nvPr>
        </p:nvSpPr>
        <p:spPr>
          <a:xfrm>
            <a:off x="894079" y="3166533"/>
            <a:ext cx="11216642" cy="4641428"/>
          </a:xfrm>
          <a:prstGeom prst="rect">
            <a:avLst/>
          </a:prstGeom>
        </p:spPr>
        <p:txBody>
          <a:bodyPr/>
          <a:lstStyle/>
          <a:p>
            <a:pPr marL="306364" lvl="0" indent="-306364" defTabSz="722376">
              <a:lnSpc>
                <a:spcPct val="81000"/>
              </a:lnSpc>
              <a:spcBef>
                <a:spcPts val="700"/>
              </a:spcBef>
              <a:defRPr sz="1800">
                <a:solidFill>
                  <a:srgbClr val="000000"/>
                </a:solidFill>
              </a:defRPr>
            </a:pPr>
            <a:r>
              <a:rPr sz="3002">
                <a:solidFill>
                  <a:srgbClr val="FFFFFF"/>
                </a:solidFill>
              </a:rPr>
              <a:t>The basis principle that all high-speed network designers should learn:</a:t>
            </a:r>
          </a:p>
          <a:p>
            <a:pPr marL="1309306" lvl="3" indent="-225742" defTabSz="722376">
              <a:lnSpc>
                <a:spcPct val="81000"/>
              </a:lnSpc>
              <a:spcBef>
                <a:spcPts val="300"/>
              </a:spcBef>
              <a:defRPr sz="1800">
                <a:solidFill>
                  <a:srgbClr val="000000"/>
                </a:solidFill>
              </a:defRPr>
            </a:pPr>
            <a:r>
              <a:rPr sz="1422">
                <a:solidFill>
                  <a:srgbClr val="FFFFFF"/>
                </a:solidFill>
              </a:rPr>
              <a:t>Design for speed, not for bandwidth optimization</a:t>
            </a:r>
          </a:p>
          <a:p>
            <a:pPr marL="306364" lvl="0" indent="-306364" defTabSz="722376">
              <a:lnSpc>
                <a:spcPct val="81000"/>
              </a:lnSpc>
              <a:spcBef>
                <a:spcPts val="700"/>
              </a:spcBef>
              <a:defRPr sz="1800">
                <a:solidFill>
                  <a:srgbClr val="000000"/>
                </a:solidFill>
              </a:defRPr>
            </a:pPr>
            <a:r>
              <a:rPr sz="3002">
                <a:solidFill>
                  <a:srgbClr val="FFFFFF"/>
                </a:solidFill>
              </a:rPr>
              <a:t>A tempting way to go fast is to build fast network interfaces in hardware.</a:t>
            </a:r>
          </a:p>
          <a:p>
            <a:pPr marL="1309306" lvl="3" indent="-225742" defTabSz="722376">
              <a:lnSpc>
                <a:spcPct val="81000"/>
              </a:lnSpc>
              <a:spcBef>
                <a:spcPts val="300"/>
              </a:spcBef>
              <a:defRPr sz="1800">
                <a:solidFill>
                  <a:srgbClr val="000000"/>
                </a:solidFill>
              </a:defRPr>
            </a:pPr>
            <a:r>
              <a:rPr sz="1422">
                <a:solidFill>
                  <a:srgbClr val="FFFFFF"/>
                </a:solidFill>
              </a:rPr>
              <a:t>The  best approach is to make the protocols simple and have the main CPU do the work.</a:t>
            </a:r>
          </a:p>
          <a:p>
            <a:pPr marL="306364" lvl="0" indent="-306364" defTabSz="722376">
              <a:lnSpc>
                <a:spcPct val="81000"/>
              </a:lnSpc>
              <a:spcBef>
                <a:spcPts val="700"/>
              </a:spcBef>
              <a:defRPr sz="1800">
                <a:solidFill>
                  <a:srgbClr val="000000"/>
                </a:solidFill>
              </a:defRPr>
            </a:pPr>
            <a:r>
              <a:rPr sz="3002">
                <a:solidFill>
                  <a:srgbClr val="FFFFFF"/>
                </a:solidFill>
              </a:rPr>
              <a:t>Packet layout is an important consideration in gigabit networks.</a:t>
            </a:r>
          </a:p>
          <a:p>
            <a:pPr marL="306364" lvl="0" indent="-306364" defTabSz="722376">
              <a:lnSpc>
                <a:spcPct val="81000"/>
              </a:lnSpc>
              <a:spcBef>
                <a:spcPts val="700"/>
              </a:spcBef>
              <a:defRPr sz="1800">
                <a:solidFill>
                  <a:srgbClr val="000000"/>
                </a:solidFill>
              </a:defRPr>
            </a:pPr>
            <a:r>
              <a:rPr sz="3002">
                <a:solidFill>
                  <a:srgbClr val="FFFFFF"/>
                </a:solidFill>
              </a:rPr>
              <a:t>The maximum data size should be large, to reduce software overhead and permit efficient operation.</a:t>
            </a:r>
          </a:p>
          <a:p>
            <a:pPr marL="306364" lvl="0" indent="-306364" defTabSz="722376">
              <a:lnSpc>
                <a:spcPct val="81000"/>
              </a:lnSpc>
              <a:spcBef>
                <a:spcPts val="700"/>
              </a:spcBef>
              <a:defRPr sz="1800">
                <a:solidFill>
                  <a:srgbClr val="000000"/>
                </a:solidFill>
              </a:defRPr>
            </a:pPr>
            <a:r>
              <a:rPr sz="3002" i="1">
                <a:solidFill>
                  <a:srgbClr val="FFFFFF"/>
                </a:solidFill>
              </a:rPr>
              <a:t>Feedback should be avoided: it takes to long for the receiver to signal the sender.</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Delay- Tolerant Networking</a:t>
            </a:r>
          </a:p>
        </p:txBody>
      </p:sp>
      <p:sp>
        <p:nvSpPr>
          <p:cNvPr id="215" name="Shape 215"/>
          <p:cNvSpPr>
            <a:spLocks noGrp="1"/>
          </p:cNvSpPr>
          <p:nvPr>
            <p:ph type="body" idx="1"/>
          </p:nvPr>
        </p:nvSpPr>
        <p:spPr>
          <a:xfrm>
            <a:off x="894079" y="3166533"/>
            <a:ext cx="11216642" cy="4641428"/>
          </a:xfrm>
          <a:prstGeom prst="rect">
            <a:avLst/>
          </a:prstGeom>
        </p:spPr>
        <p:txBody>
          <a:bodyPr/>
          <a:lstStyle/>
          <a:p>
            <a:pPr marL="387803" lvl="0" indent="-387803">
              <a:defRPr sz="1800">
                <a:solidFill>
                  <a:srgbClr val="000000"/>
                </a:solidFill>
              </a:defRPr>
            </a:pPr>
            <a:r>
              <a:rPr sz="3800">
                <a:solidFill>
                  <a:srgbClr val="FFFFFF"/>
                </a:solidFill>
              </a:rPr>
              <a:t>Uses a method called message switching, which uses nodes to store information for forwarding later when a working link can be established. </a:t>
            </a:r>
          </a:p>
          <a:p>
            <a:pPr marL="387803" lvl="0" indent="-387803">
              <a:defRPr sz="1800">
                <a:solidFill>
                  <a:srgbClr val="000000"/>
                </a:solidFill>
              </a:defRPr>
            </a:pPr>
            <a:r>
              <a:rPr sz="3800">
                <a:solidFill>
                  <a:srgbClr val="FFFFFF"/>
                </a:solidFill>
              </a:rPr>
              <a:t>Examples of use:</a:t>
            </a:r>
          </a:p>
          <a:p>
            <a:pPr marL="387803" lvl="0" indent="-387803">
              <a:defRPr sz="1800">
                <a:solidFill>
                  <a:srgbClr val="000000"/>
                </a:solidFill>
              </a:defRPr>
            </a:pPr>
            <a:r>
              <a:rPr sz="3800">
                <a:solidFill>
                  <a:srgbClr val="FFFFFF"/>
                </a:solidFill>
              </a:rPr>
              <a:t>Submarines, buses, mobile phones, which all have intermittent connectivity due to their mobility or extreme conditions</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DTN History</a:t>
            </a:r>
          </a:p>
        </p:txBody>
      </p:sp>
      <p:sp>
        <p:nvSpPr>
          <p:cNvPr id="218" name="Shape 218"/>
          <p:cNvSpPr>
            <a:spLocks noGrp="1"/>
          </p:cNvSpPr>
          <p:nvPr>
            <p:ph type="body" idx="1"/>
          </p:nvPr>
        </p:nvSpPr>
        <p:spPr>
          <a:xfrm>
            <a:off x="894079" y="3166533"/>
            <a:ext cx="11216642" cy="4641428"/>
          </a:xfrm>
          <a:prstGeom prst="rect">
            <a:avLst/>
          </a:prstGeom>
        </p:spPr>
        <p:txBody>
          <a:bodyPr/>
          <a:lstStyle/>
          <a:p>
            <a:pPr marL="337389" lvl="0" indent="-337389" defTabSz="795527">
              <a:spcBef>
                <a:spcPts val="800"/>
              </a:spcBef>
              <a:defRPr sz="1800">
                <a:solidFill>
                  <a:srgbClr val="000000"/>
                </a:solidFill>
              </a:defRPr>
            </a:pPr>
            <a:r>
              <a:rPr sz="3306">
                <a:solidFill>
                  <a:srgbClr val="FFFFFF"/>
                </a:solidFill>
              </a:rPr>
              <a:t>Work on DTNs started in 2002 when IEFT set up a research group.</a:t>
            </a:r>
          </a:p>
          <a:p>
            <a:pPr marL="337389" lvl="0" indent="-337389" defTabSz="795527">
              <a:spcBef>
                <a:spcPts val="800"/>
              </a:spcBef>
              <a:defRPr sz="1800">
                <a:solidFill>
                  <a:srgbClr val="000000"/>
                </a:solidFill>
              </a:defRPr>
            </a:pPr>
            <a:r>
              <a:rPr sz="3306">
                <a:solidFill>
                  <a:srgbClr val="FFFFFF"/>
                </a:solidFill>
              </a:rPr>
              <a:t>DTN was inspired by the efforts to send packets in space.</a:t>
            </a:r>
          </a:p>
          <a:p>
            <a:pPr marL="337389" lvl="0" indent="-337389" defTabSz="795527">
              <a:spcBef>
                <a:spcPts val="800"/>
              </a:spcBef>
              <a:defRPr sz="1800">
                <a:solidFill>
                  <a:srgbClr val="000000"/>
                </a:solidFill>
              </a:defRPr>
            </a:pPr>
            <a:r>
              <a:rPr sz="3306">
                <a:solidFill>
                  <a:srgbClr val="FFFFFF"/>
                </a:solidFill>
              </a:rPr>
              <a:t>Space networks deal with intermittent communication and very long delays.</a:t>
            </a:r>
          </a:p>
          <a:p>
            <a:pPr marL="337389" lvl="0" indent="-337389" defTabSz="795527">
              <a:spcBef>
                <a:spcPts val="800"/>
              </a:spcBef>
              <a:defRPr sz="1800">
                <a:solidFill>
                  <a:srgbClr val="000000"/>
                </a:solidFill>
              </a:defRPr>
            </a:pPr>
            <a:r>
              <a:rPr sz="3306">
                <a:solidFill>
                  <a:srgbClr val="FFFFFF"/>
                </a:solidFill>
              </a:rPr>
              <a:t>Kevin Fall observed that the ideas for these Interplanetary Internets could be applied to networks on earth, where intermittent communication was the norm.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DTN Architecture </a:t>
            </a:r>
          </a:p>
        </p:txBody>
      </p:sp>
      <p:sp>
        <p:nvSpPr>
          <p:cNvPr id="221" name="Shape 221"/>
          <p:cNvSpPr>
            <a:spLocks noGrp="1"/>
          </p:cNvSpPr>
          <p:nvPr>
            <p:ph type="body" idx="1"/>
          </p:nvPr>
        </p:nvSpPr>
        <p:spPr>
          <a:xfrm>
            <a:off x="894079" y="3166533"/>
            <a:ext cx="5191320" cy="4641428"/>
          </a:xfrm>
          <a:prstGeom prst="rect">
            <a:avLst/>
          </a:prstGeom>
        </p:spPr>
        <p:txBody>
          <a:bodyPr/>
          <a:lstStyle/>
          <a:p>
            <a:pPr marL="290852" lvl="0" indent="-290852" defTabSz="685800">
              <a:lnSpc>
                <a:spcPct val="81000"/>
              </a:lnSpc>
              <a:spcBef>
                <a:spcPts val="700"/>
              </a:spcBef>
              <a:defRPr sz="1800">
                <a:solidFill>
                  <a:srgbClr val="000000"/>
                </a:solidFill>
              </a:defRPr>
            </a:pPr>
            <a:r>
              <a:rPr sz="2850">
                <a:solidFill>
                  <a:srgbClr val="FFFFFF"/>
                </a:solidFill>
              </a:rPr>
              <a:t>DTN tries to relax the assumption that an end-to-end path between the source and destination exist for the entire duration of a session. </a:t>
            </a:r>
          </a:p>
          <a:p>
            <a:pPr marL="290852" lvl="0" indent="-290852" defTabSz="685800">
              <a:lnSpc>
                <a:spcPct val="81000"/>
              </a:lnSpc>
              <a:spcBef>
                <a:spcPts val="700"/>
              </a:spcBef>
              <a:defRPr sz="1800">
                <a:solidFill>
                  <a:srgbClr val="000000"/>
                </a:solidFill>
              </a:defRPr>
            </a:pPr>
            <a:r>
              <a:rPr sz="2850">
                <a:solidFill>
                  <a:srgbClr val="FFFFFF"/>
                </a:solidFill>
              </a:rPr>
              <a:t>When this is not the case, normal internet protocols fail.</a:t>
            </a:r>
          </a:p>
          <a:p>
            <a:pPr marL="290852" lvl="0" indent="-290852" defTabSz="685800">
              <a:lnSpc>
                <a:spcPct val="81000"/>
              </a:lnSpc>
              <a:spcBef>
                <a:spcPts val="700"/>
              </a:spcBef>
              <a:defRPr sz="1800">
                <a:solidFill>
                  <a:srgbClr val="000000"/>
                </a:solidFill>
              </a:defRPr>
            </a:pPr>
            <a:r>
              <a:rPr sz="2850">
                <a:solidFill>
                  <a:srgbClr val="FFFFFF"/>
                </a:solidFill>
              </a:rPr>
              <a:t>DTN gets around this lack of ETE connectivity using an architecture that is based on message switching. </a:t>
            </a:r>
          </a:p>
        </p:txBody>
      </p:sp>
      <p:pic>
        <p:nvPicPr>
          <p:cNvPr id="222" name="image1.png"/>
          <p:cNvPicPr/>
          <p:nvPr/>
        </p:nvPicPr>
        <p:blipFill>
          <a:blip r:embed="rId2">
            <a:extLst/>
          </a:blip>
          <a:stretch>
            <a:fillRect/>
          </a:stretch>
        </p:blipFill>
        <p:spPr>
          <a:xfrm>
            <a:off x="6085398" y="3022600"/>
            <a:ext cx="6379471" cy="2294775"/>
          </a:xfrm>
          <a:prstGeom prst="rect">
            <a:avLst/>
          </a:prstGeom>
          <a:ln w="12700">
            <a:miter lim="400000"/>
          </a:ln>
        </p:spPr>
      </p:pic>
      <p:sp>
        <p:nvSpPr>
          <p:cNvPr id="223" name="Shape 223"/>
          <p:cNvSpPr/>
          <p:nvPr/>
        </p:nvSpPr>
        <p:spPr>
          <a:xfrm>
            <a:off x="6763909" y="5317373"/>
            <a:ext cx="5700960" cy="300737"/>
          </a:xfrm>
          <a:prstGeom prst="rect">
            <a:avLst/>
          </a:prstGeom>
          <a:ln w="12700">
            <a:miter lim="400000"/>
          </a:ln>
          <a:extLst>
            <a:ext uri="{C572A759-6A51-4108-AA02-DFA0A04FC94B}">
              <ma14:wrappingTextBoxFlag xmlns:ma14="http://schemas.microsoft.com/office/mac/drawingml/2011/main" xmlns="" val="1"/>
            </a:ext>
          </a:extLst>
        </p:spPr>
        <p:txBody>
          <a:bodyPr lIns="48767" tIns="48767" rIns="48767" bIns="48767">
            <a:spAutoFit/>
          </a:bodyPr>
          <a:lstStyle>
            <a:lvl1pPr algn="l" defTabSz="914400">
              <a:defRPr sz="1400">
                <a:latin typeface="Calibri"/>
                <a:ea typeface="Calibri"/>
                <a:cs typeface="Calibri"/>
                <a:sym typeface="Calibri"/>
              </a:defRPr>
            </a:lvl1pPr>
          </a:lstStyle>
          <a:p>
            <a:pPr lvl="0">
              <a:defRPr sz="1800"/>
            </a:pPr>
            <a:r>
              <a:rPr sz="1400"/>
              <a:t>Delay-tolerant networking architecture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The TCP Service Model</a:t>
            </a:r>
          </a:p>
        </p:txBody>
      </p:sp>
      <p:sp>
        <p:nvSpPr>
          <p:cNvPr id="91" name="Shape 91"/>
          <p:cNvSpPr>
            <a:spLocks noGrp="1"/>
          </p:cNvSpPr>
          <p:nvPr>
            <p:ph type="body" idx="1"/>
          </p:nvPr>
        </p:nvSpPr>
        <p:spPr>
          <a:prstGeom prst="rect">
            <a:avLst/>
          </a:prstGeom>
        </p:spPr>
        <p:txBody>
          <a:bodyPr/>
          <a:lstStyle/>
          <a:p>
            <a:pPr marL="260604" lvl="0" indent="-260604" defTabSz="443991">
              <a:spcBef>
                <a:spcPts val="2400"/>
              </a:spcBef>
              <a:defRPr sz="1800">
                <a:solidFill>
                  <a:srgbClr val="000000"/>
                </a:solidFill>
              </a:defRPr>
            </a:pPr>
            <a:r>
              <a:rPr sz="2128">
                <a:solidFill>
                  <a:srgbClr val="FFFFFF"/>
                </a:solidFill>
              </a:rPr>
              <a:t>All TCP connections are </a:t>
            </a:r>
            <a:r>
              <a:rPr sz="2128" b="1">
                <a:solidFill>
                  <a:srgbClr val="FFFFFF"/>
                </a:solidFill>
                <a:latin typeface="Trebuchet MS"/>
                <a:ea typeface="Trebuchet MS"/>
                <a:cs typeface="Trebuchet MS"/>
                <a:sym typeface="Trebuchet MS"/>
              </a:rPr>
              <a:t>full duplex </a:t>
            </a:r>
            <a:r>
              <a:rPr sz="2128">
                <a:solidFill>
                  <a:srgbClr val="FFFFFF"/>
                </a:solidFill>
              </a:rPr>
              <a:t>and </a:t>
            </a:r>
            <a:r>
              <a:rPr sz="2128" b="1">
                <a:solidFill>
                  <a:srgbClr val="FFFFFF"/>
                </a:solidFill>
                <a:latin typeface="Trebuchet MS"/>
                <a:ea typeface="Trebuchet MS"/>
                <a:cs typeface="Trebuchet MS"/>
                <a:sym typeface="Trebuchet MS"/>
              </a:rPr>
              <a:t>point-to-point</a:t>
            </a:r>
            <a:r>
              <a:rPr sz="2128">
                <a:solidFill>
                  <a:srgbClr val="FFFFFF"/>
                </a:solidFill>
              </a:rPr>
              <a:t>. TCP does not support multicasting or broadcasting. </a:t>
            </a:r>
          </a:p>
          <a:p>
            <a:pPr marL="260604" lvl="0" indent="-260604" defTabSz="443991">
              <a:spcBef>
                <a:spcPts val="2400"/>
              </a:spcBef>
              <a:defRPr sz="1800">
                <a:solidFill>
                  <a:srgbClr val="000000"/>
                </a:solidFill>
              </a:defRPr>
            </a:pPr>
            <a:r>
              <a:rPr sz="2128">
                <a:solidFill>
                  <a:srgbClr val="FFFFFF"/>
                </a:solidFill>
              </a:rPr>
              <a:t>A TCP connection is a byte stream, not a message stream. Message boundaries are not preserved end to end.</a:t>
            </a:r>
          </a:p>
          <a:p>
            <a:pPr marL="260604" lvl="0" indent="-260604" defTabSz="443991">
              <a:spcBef>
                <a:spcPts val="2400"/>
              </a:spcBef>
              <a:defRPr sz="1800">
                <a:solidFill>
                  <a:srgbClr val="000000"/>
                </a:solidFill>
              </a:defRPr>
            </a:pPr>
            <a:r>
              <a:rPr sz="2128">
                <a:solidFill>
                  <a:srgbClr val="FFFFFF"/>
                </a:solidFill>
              </a:rPr>
              <a:t>When an application passes data to TCP, TCP may send it immediately or buffer it, at its discretion. However, at times, data need to be immediately send right away, so to force data out, TCP has the notion of a PUSH flag that is carried on packets.</a:t>
            </a:r>
          </a:p>
          <a:p>
            <a:pPr marL="260604" lvl="0" indent="-260604" defTabSz="443991">
              <a:spcBef>
                <a:spcPts val="2400"/>
              </a:spcBef>
              <a:defRPr sz="1800">
                <a:solidFill>
                  <a:srgbClr val="000000"/>
                </a:solidFill>
              </a:defRPr>
            </a:pPr>
            <a:r>
              <a:rPr sz="2128">
                <a:solidFill>
                  <a:srgbClr val="FFFFFF"/>
                </a:solidFill>
              </a:rPr>
              <a:t>One feature of TCP service rarely in use, is urgent data.</a:t>
            </a:r>
          </a:p>
        </p:txBody>
      </p:sp>
      <p:pic>
        <p:nvPicPr>
          <p:cNvPr id="92" name="image4.png"/>
          <p:cNvPicPr/>
          <p:nvPr/>
        </p:nvPicPr>
        <p:blipFill>
          <a:blip r:embed="rId2">
            <a:extLst/>
          </a:blip>
          <a:stretch>
            <a:fillRect/>
          </a:stretch>
        </p:blipFill>
        <p:spPr>
          <a:xfrm>
            <a:off x="7658099" y="3007072"/>
            <a:ext cx="3454402" cy="1330961"/>
          </a:xfrm>
          <a:prstGeom prst="rect">
            <a:avLst/>
          </a:prstGeom>
          <a:ln w="12700">
            <a:miter lim="400000"/>
          </a:ln>
        </p:spPr>
      </p:pic>
      <p:pic>
        <p:nvPicPr>
          <p:cNvPr id="93" name="image5.png"/>
          <p:cNvPicPr/>
          <p:nvPr/>
        </p:nvPicPr>
        <p:blipFill>
          <a:blip r:embed="rId3">
            <a:extLst/>
          </a:blip>
          <a:stretch>
            <a:fillRect/>
          </a:stretch>
        </p:blipFill>
        <p:spPr>
          <a:xfrm>
            <a:off x="8648699" y="4434839"/>
            <a:ext cx="1473202" cy="883922"/>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xfrm>
            <a:off x="894079" y="1608666"/>
            <a:ext cx="11216642" cy="1413935"/>
          </a:xfrm>
          <a:prstGeom prst="rect">
            <a:avLst/>
          </a:prstGeom>
        </p:spPr>
        <p:txBody>
          <a:bodyPr/>
          <a:lstStyle>
            <a:lvl1pPr defTabSz="740663">
              <a:defRPr sz="5022"/>
            </a:lvl1pPr>
          </a:lstStyle>
          <a:p>
            <a:pPr lvl="0">
              <a:defRPr sz="1800">
                <a:solidFill>
                  <a:srgbClr val="000000"/>
                </a:solidFill>
              </a:defRPr>
            </a:pPr>
            <a:r>
              <a:rPr sz="5022">
                <a:solidFill>
                  <a:srgbClr val="FFFFFF"/>
                </a:solidFill>
              </a:rPr>
              <a:t>Differences Between Routers and DTN</a:t>
            </a:r>
          </a:p>
        </p:txBody>
      </p:sp>
      <p:sp>
        <p:nvSpPr>
          <p:cNvPr id="226" name="Shape 226"/>
          <p:cNvSpPr>
            <a:spLocks noGrp="1"/>
          </p:cNvSpPr>
          <p:nvPr>
            <p:ph type="body" idx="1"/>
          </p:nvPr>
        </p:nvSpPr>
        <p:spPr>
          <a:xfrm>
            <a:off x="894079" y="3166533"/>
            <a:ext cx="11216642" cy="4641428"/>
          </a:xfrm>
          <a:prstGeom prst="rect">
            <a:avLst/>
          </a:prstGeom>
        </p:spPr>
        <p:txBody>
          <a:bodyPr/>
          <a:lstStyle/>
          <a:p>
            <a:pPr marL="387803" lvl="0" indent="-387803">
              <a:defRPr sz="1800">
                <a:solidFill>
                  <a:srgbClr val="000000"/>
                </a:solidFill>
              </a:defRPr>
            </a:pPr>
            <a:r>
              <a:rPr sz="3800">
                <a:solidFill>
                  <a:srgbClr val="FFFFFF"/>
                </a:solidFill>
              </a:rPr>
              <a:t>In routers queuing occurs for milliseconds to seconds.</a:t>
            </a:r>
          </a:p>
          <a:p>
            <a:pPr marL="387803" lvl="0" indent="-387803">
              <a:defRPr sz="1800">
                <a:solidFill>
                  <a:srgbClr val="000000"/>
                </a:solidFill>
              </a:defRPr>
            </a:pPr>
            <a:r>
              <a:rPr sz="3800">
                <a:solidFill>
                  <a:srgbClr val="FFFFFF"/>
                </a:solidFill>
              </a:rPr>
              <a:t>DTN could store bundles for hours.</a:t>
            </a:r>
          </a:p>
          <a:p>
            <a:pPr marL="387803" lvl="0" indent="-387803">
              <a:defRPr sz="1800">
                <a:solidFill>
                  <a:srgbClr val="000000"/>
                </a:solidFill>
              </a:defRPr>
            </a:pPr>
            <a:r>
              <a:rPr sz="3800">
                <a:solidFill>
                  <a:srgbClr val="FFFFFF"/>
                </a:solidFill>
              </a:rPr>
              <a:t>A node in a DTN architecture may move, while they hold the stored data, this process is know as: Store-carry forward.</a:t>
            </a:r>
          </a:p>
          <a:p>
            <a:pPr marL="387803" lvl="0" indent="-387803">
              <a:defRPr sz="1800">
                <a:solidFill>
                  <a:srgbClr val="000000"/>
                </a:solidFill>
              </a:defRPr>
            </a:pPr>
            <a:r>
              <a:rPr sz="3800">
                <a:solidFill>
                  <a:srgbClr val="FFFFFF"/>
                </a:solidFill>
              </a:rPr>
              <a:t>Routers and the Internet are not allowed to move.</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The Bundle Protocol</a:t>
            </a:r>
          </a:p>
        </p:txBody>
      </p:sp>
      <p:sp>
        <p:nvSpPr>
          <p:cNvPr id="229" name="Shape 229"/>
          <p:cNvSpPr>
            <a:spLocks noGrp="1"/>
          </p:cNvSpPr>
          <p:nvPr>
            <p:ph type="body" idx="1"/>
          </p:nvPr>
        </p:nvSpPr>
        <p:spPr>
          <a:xfrm>
            <a:off x="894079" y="3166533"/>
            <a:ext cx="4746046" cy="4641428"/>
          </a:xfrm>
          <a:prstGeom prst="rect">
            <a:avLst/>
          </a:prstGeom>
        </p:spPr>
        <p:txBody>
          <a:bodyPr/>
          <a:lstStyle/>
          <a:p>
            <a:pPr marL="297179" lvl="0" indent="-297179">
              <a:lnSpc>
                <a:spcPct val="72000"/>
              </a:lnSpc>
              <a:defRPr sz="1800">
                <a:solidFill>
                  <a:srgbClr val="000000"/>
                </a:solidFill>
              </a:defRPr>
            </a:pPr>
            <a:r>
              <a:rPr sz="2600">
                <a:solidFill>
                  <a:srgbClr val="FFFFFF"/>
                </a:solidFill>
              </a:rPr>
              <a:t>The bundle protocol is responsible for accepting messages from the application and sending them as one or more bundles via store-carry forward to the destination DTN node.</a:t>
            </a:r>
          </a:p>
          <a:p>
            <a:pPr marL="297179" lvl="0" indent="-297179">
              <a:lnSpc>
                <a:spcPct val="72000"/>
              </a:lnSpc>
              <a:defRPr sz="1800">
                <a:solidFill>
                  <a:srgbClr val="000000"/>
                </a:solidFill>
              </a:defRPr>
            </a:pPr>
            <a:r>
              <a:rPr sz="2600">
                <a:solidFill>
                  <a:srgbClr val="FFFFFF"/>
                </a:solidFill>
              </a:rPr>
              <a:t>This runs above the level of TCP/IP</a:t>
            </a:r>
          </a:p>
          <a:p>
            <a:pPr marL="297179" lvl="0" indent="-297179">
              <a:lnSpc>
                <a:spcPct val="72000"/>
              </a:lnSpc>
              <a:defRPr sz="1800">
                <a:solidFill>
                  <a:srgbClr val="000000"/>
                </a:solidFill>
              </a:defRPr>
            </a:pPr>
            <a:r>
              <a:rPr sz="2600">
                <a:solidFill>
                  <a:srgbClr val="FFFFFF"/>
                </a:solidFill>
              </a:rPr>
              <a:t>This raises the issue of whether the bundle protocol is a transport layer protocol or an application layer protocol.</a:t>
            </a:r>
          </a:p>
        </p:txBody>
      </p:sp>
      <p:pic>
        <p:nvPicPr>
          <p:cNvPr id="230" name="image2.png"/>
          <p:cNvPicPr/>
          <p:nvPr/>
        </p:nvPicPr>
        <p:blipFill>
          <a:blip r:embed="rId2">
            <a:extLst/>
          </a:blip>
          <a:stretch>
            <a:fillRect/>
          </a:stretch>
        </p:blipFill>
        <p:spPr>
          <a:xfrm>
            <a:off x="5640124" y="3436606"/>
            <a:ext cx="7086807" cy="2580523"/>
          </a:xfrm>
          <a:prstGeom prst="rect">
            <a:avLst/>
          </a:prstGeom>
          <a:ln w="12700">
            <a:miter lim="400000"/>
          </a:ln>
        </p:spPr>
      </p:pic>
      <p:sp>
        <p:nvSpPr>
          <p:cNvPr id="231" name="Shape 231"/>
          <p:cNvSpPr/>
          <p:nvPr/>
        </p:nvSpPr>
        <p:spPr>
          <a:xfrm>
            <a:off x="6134872" y="5991736"/>
            <a:ext cx="6869929" cy="275337"/>
          </a:xfrm>
          <a:prstGeom prst="rect">
            <a:avLst/>
          </a:prstGeom>
          <a:ln w="12700">
            <a:miter lim="400000"/>
          </a:ln>
          <a:extLst>
            <a:ext uri="{C572A759-6A51-4108-AA02-DFA0A04FC94B}">
              <ma14:wrappingTextBoxFlag xmlns:ma14="http://schemas.microsoft.com/office/mac/drawingml/2011/main" xmlns="" val="1"/>
            </a:ext>
          </a:extLst>
        </p:spPr>
        <p:txBody>
          <a:bodyPr lIns="48767" tIns="48767" rIns="48767" bIns="48767">
            <a:spAutoFit/>
          </a:bodyPr>
          <a:lstStyle>
            <a:lvl1pPr algn="l" defTabSz="914400">
              <a:defRPr sz="1200">
                <a:latin typeface="Calibri"/>
                <a:ea typeface="Calibri"/>
                <a:cs typeface="Calibri"/>
                <a:sym typeface="Calibri"/>
              </a:defRPr>
            </a:lvl1pPr>
          </a:lstStyle>
          <a:p>
            <a:pPr lvl="0">
              <a:defRPr sz="1800"/>
            </a:pPr>
            <a:r>
              <a:rPr sz="1200"/>
              <a:t>Delay-tolerant networking protocol stack</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xfrm>
            <a:off x="894079" y="1608666"/>
            <a:ext cx="11216642" cy="1413935"/>
          </a:xfrm>
          <a:prstGeom prst="rect">
            <a:avLst/>
          </a:prstGeom>
        </p:spPr>
        <p:txBody>
          <a:bodyPr/>
          <a:lstStyle/>
          <a:p>
            <a:pPr lvl="0">
              <a:defRPr sz="1800">
                <a:solidFill>
                  <a:srgbClr val="000000"/>
                </a:solidFill>
              </a:defRPr>
            </a:pPr>
            <a:r>
              <a:rPr sz="6200">
                <a:solidFill>
                  <a:srgbClr val="FFFFFF"/>
                </a:solidFill>
              </a:rPr>
              <a:t>The Bundle Protocol Cont.</a:t>
            </a:r>
          </a:p>
        </p:txBody>
      </p:sp>
      <p:sp>
        <p:nvSpPr>
          <p:cNvPr id="234" name="Shape 234"/>
          <p:cNvSpPr>
            <a:spLocks noGrp="1"/>
          </p:cNvSpPr>
          <p:nvPr>
            <p:ph type="body" idx="1"/>
          </p:nvPr>
        </p:nvSpPr>
        <p:spPr>
          <a:xfrm>
            <a:off x="894079" y="3166533"/>
            <a:ext cx="4809657" cy="4641428"/>
          </a:xfrm>
          <a:prstGeom prst="rect">
            <a:avLst/>
          </a:prstGeom>
        </p:spPr>
        <p:txBody>
          <a:bodyPr/>
          <a:lstStyle/>
          <a:p>
            <a:pPr marL="306364" lvl="0" indent="-306364" defTabSz="722376">
              <a:spcBef>
                <a:spcPts val="700"/>
              </a:spcBef>
              <a:defRPr sz="1800">
                <a:solidFill>
                  <a:srgbClr val="000000"/>
                </a:solidFill>
              </a:defRPr>
            </a:pPr>
            <a:r>
              <a:rPr sz="3002">
                <a:solidFill>
                  <a:srgbClr val="FFFFFF"/>
                </a:solidFill>
              </a:rPr>
              <a:t>Each message consists of:</a:t>
            </a:r>
          </a:p>
          <a:p>
            <a:pPr marL="306364" lvl="0" indent="-306364" defTabSz="722376">
              <a:spcBef>
                <a:spcPts val="700"/>
              </a:spcBef>
              <a:defRPr sz="1800">
                <a:solidFill>
                  <a:srgbClr val="000000"/>
                </a:solidFill>
              </a:defRPr>
            </a:pPr>
            <a:r>
              <a:rPr sz="3002">
                <a:solidFill>
                  <a:srgbClr val="FFFFFF"/>
                </a:solidFill>
              </a:rPr>
              <a:t>Primary block which can be thought of as the header.</a:t>
            </a:r>
          </a:p>
          <a:p>
            <a:pPr marL="306364" lvl="0" indent="-306364" defTabSz="722376">
              <a:spcBef>
                <a:spcPts val="700"/>
              </a:spcBef>
              <a:defRPr sz="1800">
                <a:solidFill>
                  <a:srgbClr val="000000"/>
                </a:solidFill>
              </a:defRPr>
            </a:pPr>
            <a:r>
              <a:rPr sz="3002">
                <a:solidFill>
                  <a:srgbClr val="FFFFFF"/>
                </a:solidFill>
              </a:rPr>
              <a:t>A payload block, for the data.</a:t>
            </a:r>
          </a:p>
          <a:p>
            <a:pPr marL="306364" lvl="0" indent="-306364" defTabSz="722376">
              <a:spcBef>
                <a:spcPts val="700"/>
              </a:spcBef>
              <a:defRPr sz="1800">
                <a:solidFill>
                  <a:srgbClr val="000000"/>
                </a:solidFill>
              </a:defRPr>
            </a:pPr>
            <a:r>
              <a:rPr sz="3002">
                <a:solidFill>
                  <a:srgbClr val="FFFFFF"/>
                </a:solidFill>
              </a:rPr>
              <a:t>Optionally other blocks, for the carrying of other things, such as security parameters.</a:t>
            </a:r>
          </a:p>
        </p:txBody>
      </p:sp>
      <p:pic>
        <p:nvPicPr>
          <p:cNvPr id="235" name="image3.png"/>
          <p:cNvPicPr/>
          <p:nvPr/>
        </p:nvPicPr>
        <p:blipFill>
          <a:blip r:embed="rId2">
            <a:extLst/>
          </a:blip>
          <a:stretch>
            <a:fillRect/>
          </a:stretch>
        </p:blipFill>
        <p:spPr>
          <a:xfrm>
            <a:off x="5703735" y="3523329"/>
            <a:ext cx="7141724" cy="2438638"/>
          </a:xfrm>
          <a:prstGeom prst="rect">
            <a:avLst/>
          </a:prstGeom>
          <a:ln w="12700">
            <a:miter lim="400000"/>
          </a:ln>
        </p:spPr>
      </p:pic>
      <p:sp>
        <p:nvSpPr>
          <p:cNvPr id="236" name="Shape 236"/>
          <p:cNvSpPr/>
          <p:nvPr/>
        </p:nvSpPr>
        <p:spPr>
          <a:xfrm>
            <a:off x="6699709" y="6134398"/>
            <a:ext cx="5977341" cy="300737"/>
          </a:xfrm>
          <a:prstGeom prst="rect">
            <a:avLst/>
          </a:prstGeom>
          <a:ln w="12700">
            <a:miter lim="400000"/>
          </a:ln>
          <a:extLst>
            <a:ext uri="{C572A759-6A51-4108-AA02-DFA0A04FC94B}">
              <ma14:wrappingTextBoxFlag xmlns:ma14="http://schemas.microsoft.com/office/mac/drawingml/2011/main" xmlns="" val="1"/>
            </a:ext>
          </a:extLst>
        </p:spPr>
        <p:txBody>
          <a:bodyPr lIns="48767" tIns="48767" rIns="48767" bIns="48767">
            <a:spAutoFit/>
          </a:bodyPr>
          <a:lstStyle>
            <a:lvl1pPr algn="l" defTabSz="914400">
              <a:defRPr sz="1400">
                <a:latin typeface="Calibri"/>
                <a:ea typeface="Calibri"/>
                <a:cs typeface="Calibri"/>
                <a:sym typeface="Calibri"/>
              </a:defRPr>
            </a:lvl1pPr>
          </a:lstStyle>
          <a:p>
            <a:pPr lvl="0">
              <a:defRPr sz="1800"/>
            </a:pPr>
            <a:r>
              <a:rPr sz="1400"/>
              <a:t>The format of Bundle protocol message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The TCP Protocol</a:t>
            </a:r>
          </a:p>
        </p:txBody>
      </p:sp>
      <p:sp>
        <p:nvSpPr>
          <p:cNvPr id="96" name="Shape 96"/>
          <p:cNvSpPr>
            <a:spLocks noGrp="1"/>
          </p:cNvSpPr>
          <p:nvPr>
            <p:ph type="body" idx="1"/>
          </p:nvPr>
        </p:nvSpPr>
        <p:spPr>
          <a:prstGeom prst="rect">
            <a:avLst/>
          </a:prstGeom>
        </p:spPr>
        <p:txBody>
          <a:bodyPr/>
          <a:lstStyle/>
          <a:p>
            <a:pPr marL="237744" lvl="0" indent="-237744">
              <a:defRPr sz="1800">
                <a:solidFill>
                  <a:srgbClr val="000000"/>
                </a:solidFill>
              </a:defRPr>
            </a:pPr>
            <a:r>
              <a:rPr sz="2600">
                <a:solidFill>
                  <a:srgbClr val="FFFFFF"/>
                </a:solidFill>
              </a:rPr>
              <a:t>Each byte on the TCP connection has its on 32-bit sequence number.</a:t>
            </a:r>
          </a:p>
          <a:p>
            <a:pPr marL="237744" lvl="0" indent="-237744">
              <a:defRPr sz="1800">
                <a:solidFill>
                  <a:srgbClr val="000000"/>
                </a:solidFill>
              </a:defRPr>
            </a:pPr>
            <a:r>
              <a:rPr sz="2600">
                <a:solidFill>
                  <a:srgbClr val="FFFFFF"/>
                </a:solidFill>
              </a:rPr>
              <a:t>The sending and receiving TCP entities exchange data in the form of segments which consists of a fixed 2-byte header followed by zero or more data bytes. </a:t>
            </a:r>
          </a:p>
          <a:p>
            <a:pPr marL="237744" lvl="0" indent="-237744">
              <a:defRPr sz="1800">
                <a:solidFill>
                  <a:srgbClr val="000000"/>
                </a:solidFill>
              </a:defRPr>
            </a:pPr>
            <a:r>
              <a:rPr sz="2600">
                <a:solidFill>
                  <a:srgbClr val="FFFFFF"/>
                </a:solidFill>
              </a:rPr>
              <a:t>Two limits restrict the segment size</a:t>
            </a:r>
          </a:p>
          <a:p>
            <a:pPr marL="901700" lvl="1" indent="-457200">
              <a:spcBef>
                <a:spcPts val="500"/>
              </a:spcBef>
              <a:buAutoNum type="arabicPeriod"/>
              <a:defRPr sz="1800">
                <a:solidFill>
                  <a:srgbClr val="000000"/>
                </a:solidFill>
              </a:defRPr>
            </a:pPr>
            <a:r>
              <a:rPr sz="2200">
                <a:solidFill>
                  <a:srgbClr val="FFFFFF"/>
                </a:solidFill>
              </a:rPr>
              <a:t>Each segment, including the TCP header, must fit in the 65,515 byte IP payload.</a:t>
            </a:r>
          </a:p>
          <a:p>
            <a:pPr marL="901700" lvl="1" indent="-457200">
              <a:spcBef>
                <a:spcPts val="500"/>
              </a:spcBef>
              <a:buAutoNum type="arabicPeriod"/>
              <a:defRPr sz="1800">
                <a:solidFill>
                  <a:srgbClr val="000000"/>
                </a:solidFill>
              </a:defRPr>
            </a:pPr>
            <a:r>
              <a:rPr sz="2200">
                <a:solidFill>
                  <a:srgbClr val="FFFFFF"/>
                </a:solidFill>
              </a:rPr>
              <a:t>Each link has a </a:t>
            </a:r>
            <a:r>
              <a:rPr sz="2200" b="1">
                <a:solidFill>
                  <a:srgbClr val="FFFFFF"/>
                </a:solidFill>
                <a:latin typeface="Trebuchet MS"/>
                <a:ea typeface="Trebuchet MS"/>
                <a:cs typeface="Trebuchet MS"/>
                <a:sym typeface="Trebuchet MS"/>
              </a:rPr>
              <a:t>Maximum Transfer Unit </a:t>
            </a:r>
            <a:r>
              <a:rPr sz="2200">
                <a:solidFill>
                  <a:srgbClr val="FFFFFF"/>
                </a:solidFill>
              </a:rPr>
              <a:t>(MTU) and each segment must fit in the MTU at the sender and receiver. It defines the upper bound on segment size.</a:t>
            </a:r>
          </a:p>
          <a:p>
            <a:pPr marL="1117600" lvl="2" indent="-228600">
              <a:spcBef>
                <a:spcPts val="500"/>
              </a:spcBef>
              <a:buFont typeface="Courier New"/>
              <a:buChar char="o"/>
              <a:defRPr sz="1800">
                <a:solidFill>
                  <a:srgbClr val="000000"/>
                </a:solidFill>
              </a:defRPr>
            </a:pPr>
            <a:r>
              <a:rPr>
                <a:solidFill>
                  <a:srgbClr val="FFFFFF"/>
                </a:solidFill>
              </a:rPr>
              <a:t>Modern TCP implementations perform in  </a:t>
            </a:r>
            <a:r>
              <a:rPr b="1">
                <a:solidFill>
                  <a:srgbClr val="FFFFFF"/>
                </a:solidFill>
                <a:latin typeface="Trebuchet MS"/>
                <a:ea typeface="Trebuchet MS"/>
                <a:cs typeface="Trebuchet MS"/>
                <a:sym typeface="Trebuchet MS"/>
              </a:rPr>
              <a:t>path MTU discovery</a:t>
            </a:r>
            <a:r>
              <a:rPr>
                <a:solidFill>
                  <a:srgbClr val="FFFFFF"/>
                </a:solidFill>
              </a:rPr>
              <a:t>.</a:t>
            </a:r>
          </a:p>
          <a:p>
            <a:pPr marL="714663" lvl="1" indent="-270163">
              <a:spcBef>
                <a:spcPts val="500"/>
              </a:spcBef>
              <a:defRPr sz="1800">
                <a:solidFill>
                  <a:srgbClr val="000000"/>
                </a:solidFill>
              </a:defRPr>
            </a:pPr>
            <a:r>
              <a:rPr sz="2600">
                <a:solidFill>
                  <a:srgbClr val="FFFFFF"/>
                </a:solidFill>
              </a:rPr>
              <a:t>The basic protocol used by TCP entities is the </a:t>
            </a:r>
            <a:r>
              <a:rPr sz="2600" b="1">
                <a:solidFill>
                  <a:srgbClr val="FFFFFF"/>
                </a:solidFill>
                <a:latin typeface="Trebuchet MS"/>
                <a:ea typeface="Trebuchet MS"/>
                <a:cs typeface="Trebuchet MS"/>
                <a:sym typeface="Trebuchet MS"/>
              </a:rPr>
              <a:t>sliding window protocol</a:t>
            </a:r>
            <a:r>
              <a:rPr sz="2200" b="1">
                <a:solidFill>
                  <a:srgbClr val="FFFFFF"/>
                </a:solidFill>
                <a:latin typeface="Trebuchet MS"/>
                <a:ea typeface="Trebuchet MS"/>
                <a:cs typeface="Trebuchet MS"/>
                <a:sym typeface="Trebuchet MS"/>
              </a:rP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TCP Segment Header</a:t>
            </a:r>
          </a:p>
        </p:txBody>
      </p:sp>
      <p:pic>
        <p:nvPicPr>
          <p:cNvPr id="99" name="image00.png"/>
          <p:cNvPicPr/>
          <p:nvPr/>
        </p:nvPicPr>
        <p:blipFill>
          <a:blip r:embed="rId2">
            <a:extLst/>
          </a:blip>
          <a:stretch>
            <a:fillRect/>
          </a:stretch>
        </p:blipFill>
        <p:spPr>
          <a:xfrm>
            <a:off x="2567093" y="3233419"/>
            <a:ext cx="7870614" cy="503936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TCP Segment Header</a:t>
            </a:r>
          </a:p>
        </p:txBody>
      </p:sp>
      <p:sp>
        <p:nvSpPr>
          <p:cNvPr id="102" name="Shape 102"/>
          <p:cNvSpPr>
            <a:spLocks noGrp="1"/>
          </p:cNvSpPr>
          <p:nvPr>
            <p:ph type="body" idx="1"/>
          </p:nvPr>
        </p:nvSpPr>
        <p:spPr>
          <a:prstGeom prst="rect">
            <a:avLst/>
          </a:prstGeom>
        </p:spPr>
        <p:txBody>
          <a:bodyPr/>
          <a:lstStyle/>
          <a:p>
            <a:pPr marL="544576" lvl="0" indent="-476504" defTabSz="391414">
              <a:spcBef>
                <a:spcPts val="2800"/>
              </a:spcBef>
              <a:buClr>
                <a:srgbClr val="000000"/>
              </a:buClr>
              <a:buFont typeface="Arial"/>
              <a:buChar char="●"/>
              <a:defRPr sz="1800">
                <a:solidFill>
                  <a:srgbClr val="000000"/>
                </a:solidFill>
              </a:defRPr>
            </a:pPr>
            <a:r>
              <a:rPr sz="1876">
                <a:solidFill>
                  <a:srgbClr val="FFFFFF"/>
                </a:solidFill>
              </a:rPr>
              <a:t>Every TCP segment begins with a fixed format 20 byte header</a:t>
            </a:r>
          </a:p>
          <a:p>
            <a:pPr marL="544576" lvl="0" indent="-476504" defTabSz="391414">
              <a:spcBef>
                <a:spcPts val="2800"/>
              </a:spcBef>
              <a:buClr>
                <a:srgbClr val="000000"/>
              </a:buClr>
              <a:buFont typeface="Arial"/>
              <a:buChar char="●"/>
              <a:defRPr sz="1800">
                <a:solidFill>
                  <a:srgbClr val="000000"/>
                </a:solidFill>
              </a:defRPr>
            </a:pPr>
            <a:r>
              <a:rPr sz="1876">
                <a:solidFill>
                  <a:srgbClr val="FFFFFF"/>
                </a:solidFill>
              </a:rPr>
              <a:t>Source port and Destination port fields identify the local end points of the connection</a:t>
            </a:r>
          </a:p>
          <a:p>
            <a:pPr marL="544576" lvl="0" indent="-476504" defTabSz="391414">
              <a:spcBef>
                <a:spcPts val="2800"/>
              </a:spcBef>
              <a:buClr>
                <a:srgbClr val="000000"/>
              </a:buClr>
              <a:buFont typeface="Arial"/>
              <a:buChar char="●"/>
              <a:defRPr sz="1800">
                <a:solidFill>
                  <a:srgbClr val="000000"/>
                </a:solidFill>
              </a:defRPr>
            </a:pPr>
            <a:r>
              <a:rPr sz="1876">
                <a:solidFill>
                  <a:srgbClr val="FFFFFF"/>
                </a:solidFill>
              </a:rPr>
              <a:t>TCP port plus it’s host IP forms a 48-bit unique endpoint</a:t>
            </a:r>
          </a:p>
          <a:p>
            <a:pPr marL="544576" lvl="0" indent="-476504" defTabSz="391414">
              <a:spcBef>
                <a:spcPts val="2800"/>
              </a:spcBef>
              <a:buClr>
                <a:srgbClr val="000000"/>
              </a:buClr>
              <a:buFont typeface="Arial"/>
              <a:buChar char="●"/>
              <a:defRPr sz="1800">
                <a:solidFill>
                  <a:srgbClr val="000000"/>
                </a:solidFill>
              </a:defRPr>
            </a:pPr>
            <a:r>
              <a:rPr sz="1876">
                <a:solidFill>
                  <a:srgbClr val="FFFFFF"/>
                </a:solidFill>
              </a:rPr>
              <a:t>Source and destination endpoints identify the connection</a:t>
            </a:r>
          </a:p>
          <a:p>
            <a:pPr marL="544576" lvl="0" indent="-476504" defTabSz="391414">
              <a:spcBef>
                <a:spcPts val="2800"/>
              </a:spcBef>
              <a:buClr>
                <a:srgbClr val="000000"/>
              </a:buClr>
              <a:buFont typeface="Arial"/>
              <a:buChar char="●"/>
              <a:defRPr sz="1800">
                <a:solidFill>
                  <a:srgbClr val="000000"/>
                </a:solidFill>
              </a:defRPr>
            </a:pPr>
            <a:r>
              <a:rPr sz="1876">
                <a:solidFill>
                  <a:srgbClr val="FFFFFF"/>
                </a:solidFill>
              </a:rPr>
              <a:t>5 tuple consists of:</a:t>
            </a:r>
          </a:p>
          <a:p>
            <a:pPr marL="850900" lvl="1" indent="-476504" defTabSz="391414">
              <a:spcBef>
                <a:spcPts val="2800"/>
              </a:spcBef>
              <a:buClr>
                <a:srgbClr val="000000"/>
              </a:buClr>
              <a:buFont typeface="Courier New"/>
              <a:buChar char="o"/>
              <a:defRPr sz="1800">
                <a:solidFill>
                  <a:srgbClr val="000000"/>
                </a:solidFill>
              </a:defRPr>
            </a:pPr>
            <a:r>
              <a:rPr sz="1876">
                <a:solidFill>
                  <a:srgbClr val="FFFFFF"/>
                </a:solidFill>
              </a:rPr>
              <a:t>protocol (TCP)</a:t>
            </a:r>
          </a:p>
          <a:p>
            <a:pPr marL="850900" lvl="1" indent="-476504" defTabSz="391414">
              <a:spcBef>
                <a:spcPts val="2800"/>
              </a:spcBef>
              <a:buClr>
                <a:srgbClr val="000000"/>
              </a:buClr>
              <a:buFont typeface="Courier New"/>
              <a:buChar char="o"/>
              <a:defRPr sz="1800">
                <a:solidFill>
                  <a:srgbClr val="000000"/>
                </a:solidFill>
              </a:defRPr>
            </a:pPr>
            <a:r>
              <a:rPr sz="1876">
                <a:solidFill>
                  <a:srgbClr val="FFFFFF"/>
                </a:solidFill>
              </a:rPr>
              <a:t>Source IP</a:t>
            </a:r>
          </a:p>
          <a:p>
            <a:pPr marL="850900" lvl="1" indent="-476504" defTabSz="391414">
              <a:spcBef>
                <a:spcPts val="2800"/>
              </a:spcBef>
              <a:buClr>
                <a:srgbClr val="000000"/>
              </a:buClr>
              <a:buFont typeface="Courier New"/>
              <a:buChar char="o"/>
              <a:defRPr sz="1800">
                <a:solidFill>
                  <a:srgbClr val="000000"/>
                </a:solidFill>
              </a:defRPr>
            </a:pPr>
            <a:r>
              <a:rPr sz="1876">
                <a:solidFill>
                  <a:srgbClr val="FFFFFF"/>
                </a:solidFill>
              </a:rPr>
              <a:t>Source Port</a:t>
            </a:r>
          </a:p>
          <a:p>
            <a:pPr marL="850900" lvl="1" indent="-476504" defTabSz="391414">
              <a:spcBef>
                <a:spcPts val="2800"/>
              </a:spcBef>
              <a:buClr>
                <a:srgbClr val="000000"/>
              </a:buClr>
              <a:buFont typeface="Courier New"/>
              <a:buChar char="o"/>
              <a:defRPr sz="1800">
                <a:solidFill>
                  <a:srgbClr val="000000"/>
                </a:solidFill>
              </a:defRPr>
            </a:pPr>
            <a:r>
              <a:rPr sz="1876">
                <a:solidFill>
                  <a:srgbClr val="FFFFFF"/>
                </a:solidFill>
              </a:rPr>
              <a:t>Destination IP</a:t>
            </a:r>
          </a:p>
          <a:p>
            <a:pPr marL="850900" lvl="1" indent="-476504" defTabSz="391414">
              <a:spcBef>
                <a:spcPts val="2800"/>
              </a:spcBef>
              <a:buClr>
                <a:srgbClr val="000000"/>
              </a:buClr>
              <a:buFont typeface="Courier New"/>
              <a:buChar char="o"/>
              <a:defRPr sz="1800">
                <a:solidFill>
                  <a:srgbClr val="000000"/>
                </a:solidFill>
              </a:defRPr>
            </a:pPr>
            <a:r>
              <a:rPr sz="1876">
                <a:solidFill>
                  <a:srgbClr val="FFFFFF"/>
                </a:solidFill>
              </a:rPr>
              <a:t>Destination Port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TCP Segment Header</a:t>
            </a:r>
          </a:p>
        </p:txBody>
      </p:sp>
      <p:sp>
        <p:nvSpPr>
          <p:cNvPr id="105" name="Shape 105"/>
          <p:cNvSpPr>
            <a:spLocks noGrp="1"/>
          </p:cNvSpPr>
          <p:nvPr>
            <p:ph type="body" idx="1"/>
          </p:nvPr>
        </p:nvSpPr>
        <p:spPr>
          <a:prstGeom prst="rect">
            <a:avLst/>
          </a:prstGeom>
        </p:spPr>
        <p:txBody>
          <a:bodyPr/>
          <a:lstStyle/>
          <a:p>
            <a:pPr marL="756557" lvl="0" indent="-718457">
              <a:buClr>
                <a:srgbClr val="000000"/>
              </a:buClr>
              <a:buFont typeface="Arial"/>
              <a:buChar char="●"/>
              <a:defRPr sz="1800">
                <a:solidFill>
                  <a:srgbClr val="000000"/>
                </a:solidFill>
              </a:defRPr>
            </a:pPr>
            <a:r>
              <a:rPr sz="2400">
                <a:solidFill>
                  <a:srgbClr val="FFFFFF"/>
                </a:solidFill>
              </a:rPr>
              <a:t>Sequence Number - keeps track of data sent by identifying each byte </a:t>
            </a:r>
          </a:p>
          <a:p>
            <a:pPr marL="756557" lvl="0" indent="-718457">
              <a:buClr>
                <a:srgbClr val="000000"/>
              </a:buClr>
              <a:buFont typeface="Arial"/>
              <a:buChar char="●"/>
              <a:defRPr sz="1800">
                <a:solidFill>
                  <a:srgbClr val="000000"/>
                </a:solidFill>
              </a:defRPr>
            </a:pPr>
            <a:r>
              <a:rPr sz="2400">
                <a:solidFill>
                  <a:srgbClr val="FFFFFF"/>
                </a:solidFill>
              </a:rPr>
              <a:t>Acknowledgement Number - specifies the next in order byte</a:t>
            </a:r>
          </a:p>
          <a:p>
            <a:pPr marL="1186542" lvl="1" indent="-653142">
              <a:buClr>
                <a:srgbClr val="000000"/>
              </a:buClr>
              <a:buSzPct val="80000"/>
              <a:buFont typeface="Courier New"/>
              <a:buChar char="o"/>
              <a:defRPr sz="1800">
                <a:solidFill>
                  <a:srgbClr val="000000"/>
                </a:solidFill>
              </a:defRPr>
            </a:pPr>
            <a:r>
              <a:rPr sz="2400">
                <a:solidFill>
                  <a:srgbClr val="FFFFFF"/>
                </a:solidFill>
              </a:rPr>
              <a:t>cumulative acknowledgement</a:t>
            </a:r>
          </a:p>
          <a:p>
            <a:pPr marL="756557" lvl="0" indent="-718457">
              <a:buClr>
                <a:srgbClr val="000000"/>
              </a:buClr>
              <a:buFont typeface="Arial"/>
              <a:buChar char="●"/>
              <a:defRPr sz="1800">
                <a:solidFill>
                  <a:srgbClr val="000000"/>
                </a:solidFill>
              </a:defRPr>
            </a:pPr>
            <a:r>
              <a:rPr sz="2400">
                <a:solidFill>
                  <a:srgbClr val="FFFFFF"/>
                </a:solidFill>
              </a:rPr>
              <a:t>TCP Header Length - tells how many 32-bit words are contained in the TCP header</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3074</Words>
  <Application>Microsoft Office PowerPoint</Application>
  <PresentationFormat>Custom</PresentationFormat>
  <Paragraphs>263</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White</vt:lpstr>
      <vt:lpstr>TCP, Performance and Delay</vt:lpstr>
      <vt:lpstr>Introduction to TCP</vt:lpstr>
      <vt:lpstr>PowerPoint Presentation</vt:lpstr>
      <vt:lpstr>THE TCP SERVICE MODEL</vt:lpstr>
      <vt:lpstr>The TCP Service Model</vt:lpstr>
      <vt:lpstr>The TCP Protocol</vt:lpstr>
      <vt:lpstr>TCP Segment Header</vt:lpstr>
      <vt:lpstr>TCP Segment Header</vt:lpstr>
      <vt:lpstr>TCP Segment Header</vt:lpstr>
      <vt:lpstr>TCP Segment Header</vt:lpstr>
      <vt:lpstr>TCP Segment Header</vt:lpstr>
      <vt:lpstr>TCP Connection Establishment</vt:lpstr>
      <vt:lpstr>TCP Connection Establishment (Cont’d)</vt:lpstr>
      <vt:lpstr>PowerPoint Presentation</vt:lpstr>
      <vt:lpstr>TCP Connection Establishment (Cont’d)</vt:lpstr>
      <vt:lpstr>TCP Connection Release</vt:lpstr>
      <vt:lpstr>PowerPoint Presentation</vt:lpstr>
      <vt:lpstr>TCP Connection Management Modeling</vt:lpstr>
      <vt:lpstr>PowerPoint Presentation</vt:lpstr>
      <vt:lpstr>Sliding Windows</vt:lpstr>
      <vt:lpstr>TCP Optimizations</vt:lpstr>
      <vt:lpstr>Silly TCP Problem</vt:lpstr>
      <vt:lpstr>Cumulative Acknowledgement</vt:lpstr>
      <vt:lpstr>EWMA (Exponentially Weighted Moving Average)</vt:lpstr>
      <vt:lpstr>RTTVAR (Round-Trip Time VARiation)</vt:lpstr>
      <vt:lpstr>Karn’s Algorithm</vt:lpstr>
      <vt:lpstr>Timers</vt:lpstr>
      <vt:lpstr>Congestion Control</vt:lpstr>
      <vt:lpstr>Slow Start</vt:lpstr>
      <vt:lpstr>Duplicate ACKs &amp; Fast Retransmission</vt:lpstr>
      <vt:lpstr>Fast Recovery &amp; Sawtooth</vt:lpstr>
      <vt:lpstr>Two Recent Changes</vt:lpstr>
      <vt:lpstr>Future of TCP: Ever Evolving Workhorse</vt:lpstr>
      <vt:lpstr>Performance Issues</vt:lpstr>
      <vt:lpstr>Performance Problems in Computer Networks</vt:lpstr>
      <vt:lpstr>Network Performance Measurement</vt:lpstr>
      <vt:lpstr>PowerPoint Presentation</vt:lpstr>
      <vt:lpstr>Host Design for Fast Networks</vt:lpstr>
      <vt:lpstr>General Guidelines for Software Implementation of Network Protocols on Hosts</vt:lpstr>
      <vt:lpstr>PowerPoint Presentation</vt:lpstr>
      <vt:lpstr>Fast Segment Processing</vt:lpstr>
      <vt:lpstr>PowerPoint Presentation</vt:lpstr>
      <vt:lpstr>Header Compression</vt:lpstr>
      <vt:lpstr>Protocols for Long Fat Networks</vt:lpstr>
      <vt:lpstr>Problems for Lf Network protocols</vt:lpstr>
      <vt:lpstr>Dealing with these problems</vt:lpstr>
      <vt:lpstr>Delay- Tolerant Networking</vt:lpstr>
      <vt:lpstr>DTN History</vt:lpstr>
      <vt:lpstr>DTN Architecture </vt:lpstr>
      <vt:lpstr>Differences Between Routers and DTN</vt:lpstr>
      <vt:lpstr>The Bundle Protocol</vt:lpstr>
      <vt:lpstr>The Bundle Protocol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TCP, Performance and Delay</dc:title>
  <cp:lastModifiedBy>Tzacheva, Angelina</cp:lastModifiedBy>
  <cp:revision>1</cp:revision>
  <dcterms:modified xsi:type="dcterms:W3CDTF">2015-04-29T23:56:47Z</dcterms:modified>
</cp:coreProperties>
</file>