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Average" panose="020B0604020202020204" charset="0"/>
      <p:regular r:id="rId24"/>
    </p:embeddedFont>
    <p:embeddedFont>
      <p:font typeface="Oswald" panose="020B060402020202020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404dec8c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4404dec8c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404dec8c7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404dec8c7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404dec8c7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404dec8c7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5205776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45205776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404dec8c7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404dec8c7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4404dec8c7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4404dec8c7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4404dec8c7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4404dec8c7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404dec8c7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404dec8c7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RPC Works: </a:t>
            </a:r>
            <a:endParaRPr/>
          </a:p>
          <a:p>
            <a:pPr marL="457200" lvl="0" indent="-298450" algn="l" rtl="0">
              <a:spcBef>
                <a:spcPts val="0"/>
              </a:spcBef>
              <a:spcAft>
                <a:spcPts val="0"/>
              </a:spcAft>
              <a:buSzPts val="1100"/>
              <a:buAutoNum type="arabicPeriod"/>
            </a:pPr>
            <a:r>
              <a:rPr lang="en"/>
              <a:t>Client calls Stub</a:t>
            </a:r>
            <a:endParaRPr/>
          </a:p>
          <a:p>
            <a:pPr marL="457200" lvl="0" indent="-298450" algn="l" rtl="0">
              <a:spcBef>
                <a:spcPts val="0"/>
              </a:spcBef>
              <a:spcAft>
                <a:spcPts val="0"/>
              </a:spcAft>
              <a:buSzPts val="1100"/>
              <a:buAutoNum type="arabicPeriod"/>
            </a:pPr>
            <a:r>
              <a:rPr lang="en"/>
              <a:t>Client Stub packages parameters into a message, system calls to send them</a:t>
            </a:r>
            <a:endParaRPr/>
          </a:p>
          <a:p>
            <a:pPr marL="457200" lvl="0" indent="-298450" algn="l" rtl="0">
              <a:spcBef>
                <a:spcPts val="0"/>
              </a:spcBef>
              <a:spcAft>
                <a:spcPts val="0"/>
              </a:spcAft>
              <a:buSzPts val="1100"/>
              <a:buAutoNum type="arabicPeriod"/>
            </a:pPr>
            <a:r>
              <a:rPr lang="en"/>
              <a:t>OS sends packets from Client to Server</a:t>
            </a:r>
            <a:endParaRPr/>
          </a:p>
          <a:p>
            <a:pPr marL="457200" lvl="0" indent="-298450" algn="l" rtl="0">
              <a:spcBef>
                <a:spcPts val="0"/>
              </a:spcBef>
              <a:spcAft>
                <a:spcPts val="0"/>
              </a:spcAft>
              <a:buSzPts val="1100"/>
              <a:buAutoNum type="arabicPeriod"/>
            </a:pPr>
            <a:r>
              <a:rPr lang="en"/>
              <a:t>Server OS passes the packets to the Server Stub</a:t>
            </a:r>
            <a:endParaRPr/>
          </a:p>
          <a:p>
            <a:pPr marL="457200" lvl="0" indent="-298450" algn="l" rtl="0">
              <a:spcBef>
                <a:spcPts val="0"/>
              </a:spcBef>
              <a:spcAft>
                <a:spcPts val="0"/>
              </a:spcAft>
              <a:buSzPts val="1100"/>
              <a:buAutoNum type="arabicPeriod"/>
            </a:pPr>
            <a:r>
              <a:rPr lang="en"/>
              <a:t>Server Stub unpacks message</a:t>
            </a:r>
            <a:endParaRPr/>
          </a:p>
          <a:p>
            <a:pPr marL="457200" lvl="0" indent="-298450" algn="l" rtl="0">
              <a:spcBef>
                <a:spcPts val="0"/>
              </a:spcBef>
              <a:spcAft>
                <a:spcPts val="0"/>
              </a:spcAft>
              <a:buSzPts val="1100"/>
              <a:buAutoNum type="arabicPeriod"/>
            </a:pPr>
            <a:r>
              <a:rPr lang="en"/>
              <a:t>Server Stub calls unpacked procedure</a:t>
            </a:r>
            <a:endParaRPr/>
          </a:p>
          <a:p>
            <a:pPr marL="457200" lvl="0" indent="-298450" algn="l" rtl="0">
              <a:spcBef>
                <a:spcPts val="0"/>
              </a:spcBef>
              <a:spcAft>
                <a:spcPts val="0"/>
              </a:spcAft>
              <a:buSzPts val="1100"/>
              <a:buAutoNum type="arabicPeriod"/>
            </a:pPr>
            <a:r>
              <a:rPr lang="en"/>
              <a:t>Server reply is carried out in the same way in reverse order</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404dec8c7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404dec8c7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404dec8c7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404dec8c7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404dec8c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404dec8c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4a8acaa2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4a8acaa2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44a8acaa2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44a8acaa2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404dec8c7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404dec8c7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404dec8c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4404dec8c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4404dec8c7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4404dec8c7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4404dec8c7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4404dec8c7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404dec8c7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404dec8c7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404dec8c7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404dec8c7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404dec8c7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4404dec8c7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Congestion Control, Internet Transport Protocols: UDP</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Regulating the Sending Rate</a:t>
            </a:r>
            <a:endParaRPr/>
          </a:p>
        </p:txBody>
      </p:sp>
      <p:sp>
        <p:nvSpPr>
          <p:cNvPr id="113" name="Google Shape;11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are two types of feedback implicit and explicit and they can be either precise or imprecise</a:t>
            </a:r>
            <a:endParaRPr/>
          </a:p>
          <a:p>
            <a:pPr marL="0" lvl="0" indent="0" algn="l" rtl="0">
              <a:spcBef>
                <a:spcPts val="1600"/>
              </a:spcBef>
              <a:spcAft>
                <a:spcPts val="0"/>
              </a:spcAft>
              <a:buNone/>
            </a:pPr>
            <a:r>
              <a:rPr lang="en"/>
              <a:t>ECN(Explicit Congestion Notification): in this design the router sets flag bits on packets to tell the sender to slow down but not how much (explicit,imprecise)</a:t>
            </a:r>
            <a:endParaRPr/>
          </a:p>
          <a:p>
            <a:pPr marL="0" lvl="0" indent="0" algn="l" rtl="0">
              <a:spcBef>
                <a:spcPts val="1600"/>
              </a:spcBef>
              <a:spcAft>
                <a:spcPts val="0"/>
              </a:spcAft>
              <a:buNone/>
            </a:pPr>
            <a:r>
              <a:rPr lang="en"/>
              <a:t>TCP with drop-tail: the systems infers packet loss and then signals the network is congested</a:t>
            </a:r>
            <a:endParaRPr/>
          </a:p>
          <a:p>
            <a:pPr marL="0" lvl="0" indent="0" algn="l" rtl="0">
              <a:spcBef>
                <a:spcPts val="1600"/>
              </a:spcBef>
              <a:spcAft>
                <a:spcPts val="1600"/>
              </a:spcAft>
              <a:buNone/>
            </a:pPr>
            <a:r>
              <a:rPr lang="en"/>
              <a:t>There are a number of other systems for congestion control these are collectively known as control laws.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Regulating the Sending Rate</a:t>
            </a:r>
            <a:endParaRPr/>
          </a:p>
        </p:txBody>
      </p:sp>
      <p:sp>
        <p:nvSpPr>
          <p:cNvPr id="119" name="Google Shape;119;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control law used by TCP is AIMD</a:t>
            </a:r>
            <a:endParaRPr/>
          </a:p>
          <a:p>
            <a:pPr marL="0" lvl="0" indent="0" algn="l" rtl="0">
              <a:spcBef>
                <a:spcPts val="1600"/>
              </a:spcBef>
              <a:spcAft>
                <a:spcPts val="1600"/>
              </a:spcAft>
              <a:buNone/>
            </a:pPr>
            <a:r>
              <a:rPr lang="en"/>
              <a:t>AIMD( Additive Increase Multiplicative Decrease): this basis of this design is that the sending rate is increased slowly(additive) and when congestion is detected it is decrease quickly(multiplicative)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Wireless Issues</a:t>
            </a:r>
            <a:endParaRPr/>
          </a:p>
        </p:txBody>
      </p:sp>
      <p:sp>
        <p:nvSpPr>
          <p:cNvPr id="125" name="Google Shape;125;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Most control laws including AIMD use packet loss as a signal for congestion however on a wireless network packet loss is very high due to transmission error.</a:t>
            </a:r>
            <a:endParaRPr/>
          </a:p>
          <a:p>
            <a:pPr marL="0" lvl="0" indent="0" algn="l" rtl="0">
              <a:spcBef>
                <a:spcPts val="1600"/>
              </a:spcBef>
              <a:spcAft>
                <a:spcPts val="0"/>
              </a:spcAft>
              <a:buNone/>
            </a:pPr>
            <a:r>
              <a:rPr lang="en"/>
              <a:t>The solution to this problem involves masking the the transmission errors and sending them</a:t>
            </a:r>
            <a:endParaRPr/>
          </a:p>
          <a:p>
            <a:pPr marL="0" lvl="0" indent="0" algn="l" rtl="0">
              <a:spcBef>
                <a:spcPts val="1600"/>
              </a:spcBef>
              <a:spcAft>
                <a:spcPts val="1600"/>
              </a:spcAft>
              <a:buNone/>
            </a:pPr>
            <a:r>
              <a:rPr lang="en"/>
              <a:t>Retransmission occurs on a scale of microseconds while the loss timers are on a scale of milliseconds, this difference in time allows for retransmission to fix transmission errors before they register as a congestion problem.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3200400" lvl="0" indent="457200" algn="l" rtl="0">
              <a:spcBef>
                <a:spcPts val="0"/>
              </a:spcBef>
              <a:spcAft>
                <a:spcPts val="0"/>
              </a:spcAft>
              <a:buNone/>
            </a:pPr>
            <a:r>
              <a:rPr lang="en"/>
              <a:t>Question?</a:t>
            </a:r>
            <a:endParaRPr/>
          </a:p>
        </p:txBody>
      </p:sp>
      <p:sp>
        <p:nvSpPr>
          <p:cNvPr id="131" name="Google Shape;131;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What two factors are to be considered when addressing sending rates?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311700" y="445025"/>
            <a:ext cx="8520600" cy="572700"/>
          </a:xfrm>
          <a:prstGeom prst="rect">
            <a:avLst/>
          </a:prstGeom>
          <a:ln w="38100" cap="flat" cmpd="sng">
            <a:solidFill>
              <a:srgbClr val="00FF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UDP (User Datagram Protocol)</a:t>
            </a:r>
            <a:endParaRPr/>
          </a:p>
        </p:txBody>
      </p:sp>
      <p:sp>
        <p:nvSpPr>
          <p:cNvPr id="137" name="Google Shape;137;p26"/>
          <p:cNvSpPr txBox="1">
            <a:spLocks noGrp="1"/>
          </p:cNvSpPr>
          <p:nvPr>
            <p:ph type="body" idx="1"/>
          </p:nvPr>
        </p:nvSpPr>
        <p:spPr>
          <a:xfrm>
            <a:off x="311700" y="1152475"/>
            <a:ext cx="8520600" cy="3416400"/>
          </a:xfrm>
          <a:prstGeom prst="rect">
            <a:avLst/>
          </a:prstGeom>
          <a:ln w="38100" cap="flat" cmpd="sng">
            <a:solidFill>
              <a:srgbClr val="00FFFF"/>
            </a:solidFill>
            <a:prstDash val="solid"/>
            <a:round/>
            <a:headEnd type="none" w="sm" len="sm"/>
            <a:tailEnd type="none" w="sm" len="sm"/>
          </a:ln>
        </p:spPr>
        <p:txBody>
          <a:bodyPr spcFirstLastPara="1" wrap="square" lIns="91425" tIns="0" rIns="91425" bIns="0" anchor="t" anchorCtr="0">
            <a:noAutofit/>
          </a:bodyPr>
          <a:lstStyle/>
          <a:p>
            <a:pPr marL="0" lvl="0" indent="0" algn="l" rtl="0">
              <a:spcBef>
                <a:spcPts val="0"/>
              </a:spcBef>
              <a:spcAft>
                <a:spcPts val="0"/>
              </a:spcAft>
              <a:buNone/>
            </a:pPr>
            <a:r>
              <a:rPr lang="en"/>
              <a:t>UDP is the connectionless protocol of the transport layer consisting of an 8-byte header followed by the payload.</a:t>
            </a:r>
            <a:endParaRPr/>
          </a:p>
          <a:p>
            <a:pPr marL="0" lvl="0" indent="0" algn="l" rtl="0">
              <a:spcBef>
                <a:spcPts val="1600"/>
              </a:spcBef>
              <a:spcAft>
                <a:spcPts val="0"/>
              </a:spcAft>
              <a:buNone/>
            </a:pPr>
            <a:r>
              <a:rPr lang="en"/>
              <a:t>Compared to the connected protocol, TCP (Transmission Control Protocol) UDP is </a:t>
            </a:r>
            <a:r>
              <a:rPr lang="en" b="1">
                <a:solidFill>
                  <a:srgbClr val="FFFFFF"/>
                </a:solidFill>
              </a:rPr>
              <a:t>fast </a:t>
            </a:r>
            <a:r>
              <a:rPr lang="en"/>
              <a:t>and </a:t>
            </a:r>
            <a:r>
              <a:rPr lang="en" b="1">
                <a:solidFill>
                  <a:srgbClr val="FFFFFF"/>
                </a:solidFill>
              </a:rPr>
              <a:t>unreliable</a:t>
            </a:r>
            <a:r>
              <a:rPr lang="en"/>
              <a:t>.</a:t>
            </a:r>
            <a:endParaRPr/>
          </a:p>
          <a:p>
            <a:pPr marL="0" lvl="0" indent="0" algn="l" rtl="0">
              <a:spcBef>
                <a:spcPts val="1600"/>
              </a:spcBef>
              <a:spcAft>
                <a:spcPts val="0"/>
              </a:spcAft>
              <a:buNone/>
            </a:pPr>
            <a:r>
              <a:rPr lang="en"/>
              <a:t>Compared to raw IP, UDP provides source and destination ports</a:t>
            </a:r>
            <a:endParaRPr/>
          </a:p>
          <a:p>
            <a:pPr marL="0" lvl="0" indent="0" algn="l" rtl="0">
              <a:spcBef>
                <a:spcPts val="1600"/>
              </a:spcBef>
              <a:spcAft>
                <a:spcPts val="0"/>
              </a:spcAft>
              <a:buNone/>
            </a:pPr>
            <a:r>
              <a:rPr lang="en"/>
              <a:t>The ports are used to denote source and destination. This is useful when a reply must be sent back to the source </a:t>
            </a:r>
            <a:endParaRPr/>
          </a:p>
          <a:p>
            <a:pPr marL="0" lvl="0" indent="0" algn="l" rtl="0">
              <a:spcBef>
                <a:spcPts val="1600"/>
              </a:spcBef>
              <a:spcAft>
                <a:spcPts val="1600"/>
              </a:spcAft>
              <a:buNone/>
            </a:pPr>
            <a:r>
              <a:rPr lang="en" sz="1000">
                <a:solidFill>
                  <a:srgbClr val="FFFFFF"/>
                </a:solidFill>
              </a:rPr>
              <a:t>Kevin Metz</a:t>
            </a:r>
            <a:endParaRPr sz="10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311700" y="445025"/>
            <a:ext cx="8520600" cy="572700"/>
          </a:xfrm>
          <a:prstGeom prst="rect">
            <a:avLst/>
          </a:prstGeom>
          <a:ln w="3810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UDP (cont.)</a:t>
            </a:r>
            <a:endParaRPr/>
          </a:p>
        </p:txBody>
      </p:sp>
      <p:sp>
        <p:nvSpPr>
          <p:cNvPr id="143" name="Google Shape;143;p27"/>
          <p:cNvSpPr txBox="1">
            <a:spLocks noGrp="1"/>
          </p:cNvSpPr>
          <p:nvPr>
            <p:ph type="body" idx="1"/>
          </p:nvPr>
        </p:nvSpPr>
        <p:spPr>
          <a:xfrm>
            <a:off x="311700" y="1152475"/>
            <a:ext cx="8520600" cy="3416400"/>
          </a:xfrm>
          <a:prstGeom prst="rect">
            <a:avLst/>
          </a:prstGeom>
          <a:ln w="3810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UDP does not do flow control, congestion control, or retransmission upon receipt of a bad segment</a:t>
            </a:r>
            <a:endParaRPr/>
          </a:p>
          <a:p>
            <a:pPr marL="0" lvl="0" indent="0" algn="l" rtl="0">
              <a:spcBef>
                <a:spcPts val="1600"/>
              </a:spcBef>
              <a:spcAft>
                <a:spcPts val="0"/>
              </a:spcAft>
              <a:buNone/>
            </a:pPr>
            <a:r>
              <a:rPr lang="en"/>
              <a:t>UDP supports applications that need to have precise control over the packet flow, error control, or timing, and broadcasting to multiple hosts</a:t>
            </a:r>
            <a:endParaRPr/>
          </a:p>
          <a:p>
            <a:pPr marL="0" lvl="0" indent="0" algn="l" rtl="0">
              <a:spcBef>
                <a:spcPts val="1600"/>
              </a:spcBef>
              <a:spcAft>
                <a:spcPts val="0"/>
              </a:spcAft>
              <a:buNone/>
            </a:pPr>
            <a:r>
              <a:rPr lang="en"/>
              <a:t>Some examples of appropriate applications for UDP include email,  stock and weather updates, and user login</a:t>
            </a:r>
            <a:endParaRPr/>
          </a:p>
          <a:p>
            <a:pPr marL="0" lvl="0" indent="0" algn="l" rtl="0">
              <a:spcBef>
                <a:spcPts val="1600"/>
              </a:spcBef>
              <a:spcAft>
                <a:spcPts val="0"/>
              </a:spcAft>
              <a:buNone/>
            </a:pPr>
            <a:endParaRPr/>
          </a:p>
          <a:p>
            <a:pPr marL="0" lvl="0" indent="0" algn="l" rtl="0">
              <a:spcBef>
                <a:spcPts val="1600"/>
              </a:spcBef>
              <a:spcAft>
                <a:spcPts val="1600"/>
              </a:spcAft>
              <a:buNone/>
            </a:pPr>
            <a:r>
              <a:rPr lang="en" sz="1000">
                <a:solidFill>
                  <a:srgbClr val="FFFFFF"/>
                </a:solidFill>
              </a:rPr>
              <a:t>Kevin Metz</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2743200" lvl="0" indent="457200" algn="l" rtl="0">
              <a:spcBef>
                <a:spcPts val="0"/>
              </a:spcBef>
              <a:spcAft>
                <a:spcPts val="0"/>
              </a:spcAft>
              <a:buNone/>
            </a:pPr>
            <a:r>
              <a:rPr lang="en"/>
              <a:t>Question?</a:t>
            </a:r>
            <a:endParaRPr/>
          </a:p>
        </p:txBody>
      </p:sp>
      <p:sp>
        <p:nvSpPr>
          <p:cNvPr id="149" name="Google Shape;149;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914400" lvl="0" indent="457200" algn="l" rtl="0">
              <a:spcBef>
                <a:spcPts val="0"/>
              </a:spcBef>
              <a:spcAft>
                <a:spcPts val="0"/>
              </a:spcAft>
              <a:buNone/>
            </a:pPr>
            <a:endParaRPr/>
          </a:p>
          <a:p>
            <a:pPr marL="914400" lvl="0" indent="457200" algn="l" rtl="0">
              <a:spcBef>
                <a:spcPts val="1600"/>
              </a:spcBef>
              <a:spcAft>
                <a:spcPts val="1600"/>
              </a:spcAft>
              <a:buNone/>
            </a:pPr>
            <a:r>
              <a:rPr lang="en"/>
              <a:t>TCP and UDP are protocols used in what data of protocols?</a:t>
            </a:r>
            <a:endParaRPr/>
          </a:p>
        </p:txBody>
      </p:sp>
      <p:sp>
        <p:nvSpPr>
          <p:cNvPr id="150" name="Google Shape;150;p28"/>
          <p:cNvSpPr txBox="1"/>
          <p:nvPr/>
        </p:nvSpPr>
        <p:spPr>
          <a:xfrm>
            <a:off x="1733875" y="2904000"/>
            <a:ext cx="5579400" cy="88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a:t>Transport Layer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Remote Procedure Control (RPC)</a:t>
            </a:r>
            <a:endParaRPr/>
          </a:p>
        </p:txBody>
      </p:sp>
      <p:sp>
        <p:nvSpPr>
          <p:cNvPr id="156" name="Google Shape;156;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basis for many networking applications</a:t>
            </a:r>
            <a:endParaRPr/>
          </a:p>
          <a:p>
            <a:pPr marL="0" lvl="0" indent="0" algn="l" rtl="0">
              <a:spcBef>
                <a:spcPts val="1600"/>
              </a:spcBef>
              <a:spcAft>
                <a:spcPts val="0"/>
              </a:spcAft>
              <a:buNone/>
            </a:pPr>
            <a:r>
              <a:rPr lang="en"/>
              <a:t>It allows a computer program to execute procedures in a different address space. (Ex: a different computer on a network).</a:t>
            </a:r>
            <a:endParaRPr/>
          </a:p>
          <a:p>
            <a:pPr marL="0" lvl="0" indent="0" algn="l" rtl="0">
              <a:spcBef>
                <a:spcPts val="1600"/>
              </a:spcBef>
              <a:spcAft>
                <a:spcPts val="0"/>
              </a:spcAft>
              <a:buNone/>
            </a:pPr>
            <a:r>
              <a:rPr lang="en"/>
              <a:t>This allows actions to occur at Runtime letting the programmer write the same code whether the procedure local or remote to the executing program</a:t>
            </a:r>
            <a:endParaRPr/>
          </a:p>
          <a:p>
            <a:pPr marL="0" lvl="0" indent="0" algn="l" rtl="0">
              <a:spcBef>
                <a:spcPts val="1600"/>
              </a:spcBef>
              <a:spcAft>
                <a:spcPts val="1600"/>
              </a:spcAft>
              <a:buNone/>
            </a:pPr>
            <a:endParaRPr/>
          </a:p>
        </p:txBody>
      </p:sp>
      <p:pic>
        <p:nvPicPr>
          <p:cNvPr id="157" name="Google Shape;157;p29"/>
          <p:cNvPicPr preferRelativeResize="0"/>
          <p:nvPr/>
        </p:nvPicPr>
        <p:blipFill>
          <a:blip r:embed="rId3">
            <a:alphaModFix/>
          </a:blip>
          <a:stretch>
            <a:fillRect/>
          </a:stretch>
        </p:blipFill>
        <p:spPr>
          <a:xfrm>
            <a:off x="2265372" y="3243481"/>
            <a:ext cx="4496950" cy="190001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11700" y="208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Real-Time Transport Protocol (RTP)</a:t>
            </a:r>
            <a:endParaRPr/>
          </a:p>
        </p:txBody>
      </p:sp>
      <p:sp>
        <p:nvSpPr>
          <p:cNvPr id="163" name="Google Shape;163;p30"/>
          <p:cNvSpPr txBox="1">
            <a:spLocks noGrp="1"/>
          </p:cNvSpPr>
          <p:nvPr>
            <p:ph type="body" idx="1"/>
          </p:nvPr>
        </p:nvSpPr>
        <p:spPr>
          <a:xfrm>
            <a:off x="311700" y="781000"/>
            <a:ext cx="8520600" cy="405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RTP is meant to multiplex several real time data streams onto a single stream of UDP packets.</a:t>
            </a:r>
            <a:endParaRPr/>
          </a:p>
          <a:p>
            <a:pPr marL="0" lvl="0" indent="0" algn="l" rtl="0">
              <a:spcBef>
                <a:spcPts val="1600"/>
              </a:spcBef>
              <a:spcAft>
                <a:spcPts val="1600"/>
              </a:spcAft>
              <a:buNone/>
            </a:pPr>
            <a:r>
              <a:rPr lang="en"/>
              <a:t>Each packet sent in an RPT stream is given a number one higher than its predecessor and allows the destination to see if any packets are missing. The header consists of 3 32 bit words sometimes with extensions </a:t>
            </a:r>
            <a:br>
              <a:rPr lang="en"/>
            </a:br>
            <a:r>
              <a:rPr lang="en"/>
              <a:t>The first word is the version field, the P Indicates that the packet has been padded</a:t>
            </a:r>
            <a:br>
              <a:rPr lang="en"/>
            </a:br>
            <a:r>
              <a:rPr lang="en"/>
              <a:t>To a multiple of 4 bytes. The x Indicates a Extension header is present. CC tells how </a:t>
            </a:r>
            <a:br>
              <a:rPr lang="en"/>
            </a:br>
            <a:r>
              <a:rPr lang="en"/>
              <a:t>Many contributing sources are present (1-15)</a:t>
            </a:r>
            <a:br>
              <a:rPr lang="en"/>
            </a:br>
            <a:r>
              <a:rPr lang="en"/>
              <a:t>M bit is application specific, Sequence num is</a:t>
            </a:r>
            <a:br>
              <a:rPr lang="en"/>
            </a:br>
            <a:r>
              <a:rPr lang="en"/>
              <a:t>A counter that increments on each rtp packet</a:t>
            </a:r>
            <a:br>
              <a:rPr lang="en"/>
            </a:br>
            <a:r>
              <a:rPr lang="en"/>
              <a:t>Timestamp can help reduce timing variability</a:t>
            </a:r>
            <a:br>
              <a:rPr lang="en"/>
            </a:br>
            <a:r>
              <a:rPr lang="en"/>
              <a:t>SSI tells which stream the packet belongs to</a:t>
            </a:r>
            <a:br>
              <a:rPr lang="en"/>
            </a:br>
            <a:r>
              <a:rPr lang="en"/>
              <a:t>CSI are used when mixers are present</a:t>
            </a:r>
            <a:endParaRPr/>
          </a:p>
        </p:txBody>
      </p:sp>
      <p:pic>
        <p:nvPicPr>
          <p:cNvPr id="164" name="Google Shape;164;p30"/>
          <p:cNvPicPr preferRelativeResize="0"/>
          <p:nvPr/>
        </p:nvPicPr>
        <p:blipFill>
          <a:blip r:embed="rId3">
            <a:alphaModFix/>
          </a:blip>
          <a:stretch>
            <a:fillRect/>
          </a:stretch>
        </p:blipFill>
        <p:spPr>
          <a:xfrm>
            <a:off x="4867263" y="3291225"/>
            <a:ext cx="4276725" cy="20002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Playout with Buffering and Jitter Control</a:t>
            </a:r>
            <a:endParaRPr/>
          </a:p>
        </p:txBody>
      </p:sp>
      <p:sp>
        <p:nvSpPr>
          <p:cNvPr id="170" name="Google Shape;170;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Packets reach the receiver at different times, the variation is called jitter. This will make video jerky at times. </a:t>
            </a:r>
            <a:endParaRPr/>
          </a:p>
          <a:p>
            <a:pPr marL="0" lvl="0" indent="0" algn="l" rtl="0">
              <a:spcBef>
                <a:spcPts val="1600"/>
              </a:spcBef>
              <a:spcAft>
                <a:spcPts val="0"/>
              </a:spcAft>
              <a:buNone/>
            </a:pPr>
            <a:r>
              <a:rPr lang="en"/>
              <a:t>You solve this by introducing buffering; in which you delay the packets at the receiver to reduce the amount of jitter.</a:t>
            </a:r>
            <a:endParaRPr/>
          </a:p>
          <a:p>
            <a:pPr marL="0" lvl="0" indent="0" algn="l" rtl="0">
              <a:spcBef>
                <a:spcPts val="1600"/>
              </a:spcBef>
              <a:spcAft>
                <a:spcPts val="0"/>
              </a:spcAft>
              <a:buNone/>
            </a:pPr>
            <a:r>
              <a:rPr lang="en"/>
              <a:t>Applications can measure the jitter and find a good playback point by looking at the differnece between the RTP Timestamps and the arrival time </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Congestion Control</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Congestion occurs when a machine sends too many packets into the network too quickly </a:t>
            </a:r>
            <a:endParaRPr/>
          </a:p>
          <a:p>
            <a:pPr marL="0" lvl="0" indent="0" algn="l" rtl="0">
              <a:spcBef>
                <a:spcPts val="1600"/>
              </a:spcBef>
              <a:spcAft>
                <a:spcPts val="0"/>
              </a:spcAft>
              <a:buNone/>
            </a:pPr>
            <a:r>
              <a:rPr lang="en"/>
              <a:t>This  can lead to the performance beginning to degrade as the packets are delayed and lost.</a:t>
            </a:r>
            <a:endParaRPr/>
          </a:p>
          <a:p>
            <a:pPr marL="0" lvl="0" indent="0" algn="l" rtl="0">
              <a:spcBef>
                <a:spcPts val="1600"/>
              </a:spcBef>
              <a:spcAft>
                <a:spcPts val="0"/>
              </a:spcAft>
              <a:buNone/>
            </a:pPr>
            <a:r>
              <a:rPr lang="en"/>
              <a:t>Congestion is ultimately cause by traffic sent into the network by the transport layer.</a:t>
            </a:r>
            <a:endParaRPr/>
          </a:p>
          <a:p>
            <a:pPr marL="0" lvl="0" indent="0" algn="l" rtl="0">
              <a:spcBef>
                <a:spcPts val="1600"/>
              </a:spcBef>
              <a:spcAft>
                <a:spcPts val="1600"/>
              </a:spcAft>
              <a:buNone/>
            </a:pPr>
            <a:r>
              <a:rPr lang="en"/>
              <a:t>The most effective way to control congestion is to for the transport protocols to send packets into the network more slowly.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Playout cont.</a:t>
            </a:r>
            <a:endParaRPr/>
          </a:p>
        </p:txBody>
      </p:sp>
      <p:sp>
        <p:nvSpPr>
          <p:cNvPr id="176" name="Google Shape;176;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77" name="Google Shape;177;p32"/>
          <p:cNvPicPr preferRelativeResize="0"/>
          <p:nvPr/>
        </p:nvPicPr>
        <p:blipFill>
          <a:blip r:embed="rId3">
            <a:alphaModFix/>
          </a:blip>
          <a:stretch>
            <a:fillRect/>
          </a:stretch>
        </p:blipFill>
        <p:spPr>
          <a:xfrm>
            <a:off x="2063600" y="2206950"/>
            <a:ext cx="6829475" cy="24287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183" name="Google Shape;183;p33"/>
          <p:cNvSpPr txBox="1">
            <a:spLocks noGrp="1"/>
          </p:cNvSpPr>
          <p:nvPr>
            <p:ph type="body" idx="1"/>
          </p:nvPr>
        </p:nvSpPr>
        <p:spPr>
          <a:xfrm>
            <a:off x="311700" y="11768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Why is a buffer necessary?</a:t>
            </a:r>
            <a:endParaRPr sz="2400"/>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84" name="Google Shape;184;p33"/>
          <p:cNvSpPr txBox="1"/>
          <p:nvPr/>
        </p:nvSpPr>
        <p:spPr>
          <a:xfrm>
            <a:off x="407125" y="2464350"/>
            <a:ext cx="4164900" cy="192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EFEFEF"/>
                </a:solidFill>
              </a:rPr>
              <a:t>To prevent jitter</a:t>
            </a:r>
            <a:endParaRPr sz="1800">
              <a:solidFill>
                <a:srgbClr val="EFEFE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fade">
                                      <p:cBhvr>
                                        <p:cTn id="7" dur="1000"/>
                                        <p:tgtEl>
                                          <p:spTgt spid="1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
                                        </p:tgtEl>
                                        <p:attrNameLst>
                                          <p:attrName>style.visibility</p:attrName>
                                        </p:attrNameLst>
                                      </p:cBhvr>
                                      <p:to>
                                        <p:strVal val="visible"/>
                                      </p:to>
                                    </p:set>
                                    <p:animEffect transition="in" filter="fade">
                                      <p:cBhvr>
                                        <p:cTn id="12"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Desirable Bandwidth Allocation</a:t>
            </a:r>
            <a:endParaRPr/>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used to regulate traffic. The goal of this is to simply avoid congestion as much as possible. </a:t>
            </a:r>
            <a:endParaRPr/>
          </a:p>
          <a:p>
            <a:pPr marL="0" lvl="0" indent="0" algn="l" rtl="0">
              <a:spcBef>
                <a:spcPts val="1600"/>
              </a:spcBef>
              <a:spcAft>
                <a:spcPts val="0"/>
              </a:spcAft>
              <a:buNone/>
            </a:pPr>
            <a:r>
              <a:rPr lang="en"/>
              <a:t>The purpose is to find aa good allocation of bandwidth to the transport entities that are using the network.</a:t>
            </a:r>
            <a:endParaRPr/>
          </a:p>
          <a:p>
            <a:pPr marL="0" lvl="0" indent="0" algn="l" rtl="0">
              <a:spcBef>
                <a:spcPts val="1600"/>
              </a:spcBef>
              <a:spcAft>
                <a:spcPts val="0"/>
              </a:spcAft>
              <a:buNone/>
            </a:pPr>
            <a:r>
              <a:rPr lang="en"/>
              <a:t>A good allocation will deliver good performance because it uses all the available bandwidth but avoids congestion.</a:t>
            </a:r>
            <a:endParaRPr/>
          </a:p>
          <a:p>
            <a:pPr marL="0" lvl="0" indent="0" algn="l" rtl="0">
              <a:spcBef>
                <a:spcPts val="1600"/>
              </a:spcBef>
              <a:spcAft>
                <a:spcPts val="1600"/>
              </a:spcAft>
              <a:buNone/>
            </a:pPr>
            <a:r>
              <a:rPr lang="en"/>
              <a:t>This will create fair competing transport entities and quick track changes in traffic demands.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a:blip r:embed="rId3">
            <a:alphaModFix/>
          </a:blip>
          <a:stretch>
            <a:fillRect/>
          </a:stretch>
        </p:blipFill>
        <p:spPr>
          <a:xfrm>
            <a:off x="674363" y="657938"/>
            <a:ext cx="7795274" cy="3827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What is used to regulate traffic?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Power = load/delay cont. Kyle</a:t>
            </a:r>
            <a:endParaRPr/>
          </a:p>
        </p:txBody>
      </p:sp>
      <p:sp>
        <p:nvSpPr>
          <p:cNvPr id="88" name="Google Shape;88;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1979, Kleinrock proposed the metric of power, where power will initially rise with offered load, as delay remains small and roughly constant, but will reach a max. And fall as delay grows rapidly.</a:t>
            </a:r>
            <a:endParaRPr/>
          </a:p>
          <a:p>
            <a:pPr marL="0" lvl="0" indent="0" algn="l" rtl="0">
              <a:spcBef>
                <a:spcPts val="1600"/>
              </a:spcBef>
              <a:spcAft>
                <a:spcPts val="0"/>
              </a:spcAft>
              <a:buNone/>
            </a:pPr>
            <a:r>
              <a:rPr lang="en"/>
              <a:t>The load with the highest power represents an efficient load for the transport entity to place on the network.</a:t>
            </a:r>
            <a:endParaRPr/>
          </a:p>
          <a:p>
            <a:pPr marL="0" lvl="0" indent="0" algn="l" rtl="0">
              <a:spcBef>
                <a:spcPts val="1600"/>
              </a:spcBef>
              <a:spcAft>
                <a:spcPts val="1600"/>
              </a:spcAft>
              <a:buNone/>
            </a:pPr>
            <a:r>
              <a:rPr lang="en"/>
              <a:t>The delay cannot go to infinity, except in a model with routers have infinite buffers. Instead, packets will be lost after experiencing the maximum buffering delay.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Max/Min Fairness and Convergence cont. Kyle</a:t>
            </a:r>
            <a:endParaRPr/>
          </a:p>
        </p:txBody>
      </p:sp>
      <p:sp>
        <p:nvSpPr>
          <p:cNvPr id="94" name="Google Shape;94;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form of fairness that is often desired for network usage is max-min fairness. Meaning, increasing bandwidth of a flow will make the situation worse for flows that are less well off.</a:t>
            </a:r>
            <a:endParaRPr/>
          </a:p>
          <a:p>
            <a:pPr marL="0" lvl="0" indent="0" algn="l" rtl="0">
              <a:spcBef>
                <a:spcPts val="1600"/>
              </a:spcBef>
              <a:spcAft>
                <a:spcPts val="0"/>
              </a:spcAft>
              <a:buNone/>
            </a:pPr>
            <a:r>
              <a:rPr lang="en"/>
              <a:t>Congestion control algorithm converge quickly to a fair and efficient allocation of bandwidth. A good congestion control algorithm should rapidly converge to the ideal operating point.</a:t>
            </a:r>
            <a:endParaRPr/>
          </a:p>
          <a:p>
            <a:pPr marL="0" lvl="0" indent="0" algn="l" rtl="0">
              <a:spcBef>
                <a:spcPts val="1600"/>
              </a:spcBef>
              <a:spcAft>
                <a:spcPts val="1600"/>
              </a:spcAft>
              <a:buNone/>
            </a:pPr>
            <a:r>
              <a:rPr lang="en"/>
              <a:t>Convergence is too slow, the algorithm will never be close to changing operating point. Algorithm is not stable, it may fail to converge to the right point, or even oscillate around the right point.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2743200" lvl="0" indent="457200" algn="l" rtl="0">
              <a:spcBef>
                <a:spcPts val="0"/>
              </a:spcBef>
              <a:spcAft>
                <a:spcPts val="0"/>
              </a:spcAft>
              <a:buNone/>
            </a:pPr>
            <a:r>
              <a:rPr lang="en"/>
              <a:t>Question?</a:t>
            </a:r>
            <a:endParaRPr/>
          </a:p>
        </p:txBody>
      </p:sp>
      <p:sp>
        <p:nvSpPr>
          <p:cNvPr id="100" name="Google Shape;100;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914400" lvl="0" indent="457200" algn="l" rtl="0">
              <a:spcBef>
                <a:spcPts val="0"/>
              </a:spcBef>
              <a:spcAft>
                <a:spcPts val="0"/>
              </a:spcAft>
              <a:buNone/>
            </a:pPr>
            <a:endParaRPr/>
          </a:p>
          <a:p>
            <a:pPr marL="914400" lvl="0" indent="457200" algn="l" rtl="0">
              <a:spcBef>
                <a:spcPts val="1600"/>
              </a:spcBef>
              <a:spcAft>
                <a:spcPts val="1600"/>
              </a:spcAft>
              <a:buNone/>
            </a:pPr>
            <a:r>
              <a:rPr lang="en"/>
              <a:t>What does the congestion control algorithm do?</a:t>
            </a:r>
            <a:endParaRPr/>
          </a:p>
        </p:txBody>
      </p:sp>
      <p:sp>
        <p:nvSpPr>
          <p:cNvPr id="101" name="Google Shape;101;p20"/>
          <p:cNvSpPr txBox="1"/>
          <p:nvPr/>
        </p:nvSpPr>
        <p:spPr>
          <a:xfrm>
            <a:off x="1733875" y="2904000"/>
            <a:ext cx="5579400" cy="88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a:solidFill>
                  <a:schemeClr val="accent3"/>
                </a:solidFill>
                <a:latin typeface="Average"/>
                <a:ea typeface="Average"/>
                <a:cs typeface="Average"/>
                <a:sym typeface="Average"/>
              </a:rPr>
              <a:t>Congestion control algorithm converge quickly to a fair and efficient allocation of bandwidth.</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Regulating the Sending Rate</a:t>
            </a:r>
            <a:endParaRPr/>
          </a:p>
        </p:txBody>
      </p:sp>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Two Factors can limit the sending rate: flow control and congestion</a:t>
            </a:r>
            <a:endParaRPr/>
          </a:p>
          <a:p>
            <a:pPr marL="0" lvl="0" indent="0" algn="l" rtl="0">
              <a:spcBef>
                <a:spcPts val="1600"/>
              </a:spcBef>
              <a:spcAft>
                <a:spcPts val="0"/>
              </a:spcAft>
              <a:buNone/>
            </a:pPr>
            <a:r>
              <a:rPr lang="en"/>
              <a:t>Flow control: the buffers at the receiving end are not sufficient for the amount of data being delivered.</a:t>
            </a:r>
            <a:endParaRPr/>
          </a:p>
          <a:p>
            <a:pPr marL="0" lvl="0" indent="0" algn="l" rtl="0">
              <a:spcBef>
                <a:spcPts val="1600"/>
              </a:spcBef>
              <a:spcAft>
                <a:spcPts val="0"/>
              </a:spcAft>
              <a:buNone/>
            </a:pPr>
            <a:r>
              <a:rPr lang="en"/>
              <a:t>Congestion: the network does not have enough capacity for the data being transmitted across it</a:t>
            </a:r>
            <a:endParaRPr/>
          </a:p>
          <a:p>
            <a:pPr marL="0" lvl="0" indent="0" algn="l" rtl="0">
              <a:spcBef>
                <a:spcPts val="1600"/>
              </a:spcBef>
              <a:spcAft>
                <a:spcPts val="1600"/>
              </a:spcAft>
              <a:buNone/>
            </a:pPr>
            <a:r>
              <a:rPr lang="en"/>
              <a:t>The transport layer deals with these problems in different ways depending of the feedback it receives from the network</a:t>
            </a: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1125</Words>
  <Application>Microsoft Office PowerPoint</Application>
  <PresentationFormat>On-screen Show (16:9)</PresentationFormat>
  <Paragraphs>85</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Oswald</vt:lpstr>
      <vt:lpstr>Average</vt:lpstr>
      <vt:lpstr>Arial</vt:lpstr>
      <vt:lpstr>Slate</vt:lpstr>
      <vt:lpstr>Congestion Control, Internet Transport Protocols: UDP</vt:lpstr>
      <vt:lpstr>Congestion Control</vt:lpstr>
      <vt:lpstr>Desirable Bandwidth Allocation</vt:lpstr>
      <vt:lpstr>PowerPoint Presentation</vt:lpstr>
      <vt:lpstr>What is used to regulate traffic? </vt:lpstr>
      <vt:lpstr>Power = load/delay cont. Kyle</vt:lpstr>
      <vt:lpstr>Max/Min Fairness and Convergence cont. Kyle</vt:lpstr>
      <vt:lpstr>Question?</vt:lpstr>
      <vt:lpstr>Regulating the Sending Rate</vt:lpstr>
      <vt:lpstr>Regulating the Sending Rate</vt:lpstr>
      <vt:lpstr>Regulating the Sending Rate</vt:lpstr>
      <vt:lpstr>Wireless Issues</vt:lpstr>
      <vt:lpstr>Question?</vt:lpstr>
      <vt:lpstr>UDP (User Datagram Protocol)</vt:lpstr>
      <vt:lpstr>UDP (cont.)</vt:lpstr>
      <vt:lpstr>Question?</vt:lpstr>
      <vt:lpstr>Remote Procedure Control (RPC)</vt:lpstr>
      <vt:lpstr>Real-Time Transport Protocol (RTP)</vt:lpstr>
      <vt:lpstr>Playout with Buffering and Jitter Control</vt:lpstr>
      <vt:lpstr>Playout cont.</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Control, Internet Transport Protocols: UDP</dc:title>
  <cp:lastModifiedBy>Sundara Rajan, Sarath Babu</cp:lastModifiedBy>
  <cp:revision>1</cp:revision>
  <dcterms:modified xsi:type="dcterms:W3CDTF">2018-10-31T20:43:36Z</dcterms:modified>
</cp:coreProperties>
</file>