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Control, Internet transport protocols: </a:t>
            </a:r>
            <a:r>
              <a:rPr lang="en-US" dirty="0" err="1"/>
              <a:t>udp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5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w Cen MT" panose="020B0602020104020603" pitchFamily="34" charset="0"/>
                <a:cs typeface="Times New Roman" panose="02020603050405020304" pitchFamily="18" charset="0"/>
              </a:rPr>
              <a:t>Wireless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With the AIMD control law, high throughput requires very small levels of packet loss.</a:t>
            </a:r>
          </a:p>
          <a:p>
            <a:r>
              <a:rPr lang="en-US" dirty="0"/>
              <a:t>Analyses by </a:t>
            </a:r>
            <a:r>
              <a:rPr lang="en-US" dirty="0" err="1"/>
              <a:t>Padhye</a:t>
            </a:r>
            <a:r>
              <a:rPr lang="en-US" dirty="0"/>
              <a:t> et al. (1998) show that the throughout goes up as the inverse square-root of the packet loss rate.</a:t>
            </a:r>
          </a:p>
          <a:p>
            <a:r>
              <a:rPr lang="en-US" dirty="0"/>
              <a:t>What this means in practice is that the loss rate for fast TCP connections is very small; 1% is a moderate loss rate, and by the time the loss rate reaches 10% the connection has effectively stopped working.</a:t>
            </a:r>
          </a:p>
          <a:p>
            <a:r>
              <a:rPr lang="en-US" dirty="0"/>
              <a:t>However, for wireless networks such as 802.11 LANs, frame loss rates of at least 10% are common. This difference means that, absent protective measures, congestion control schemes that use packet loss as a signal will unnecessarily throttle connections that run over wireless links to very low rates.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35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w Cen MT" panose="020B0602020104020603" pitchFamily="34" charset="0"/>
                <a:cs typeface="Times New Roman" panose="02020603050405020304" pitchFamily="18" charset="0"/>
              </a:rPr>
              <a:t>Wireless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function well, the only packet losses that the congestion control algorithm should observe are losses due to insufficient bandwidth, not losses due to transmission errors. </a:t>
            </a:r>
          </a:p>
          <a:p>
            <a:r>
              <a:rPr lang="en-US" dirty="0"/>
              <a:t>One solution to this problem is to mask the wireless losses by using retransmissions over the wireless link.</a:t>
            </a:r>
          </a:p>
          <a:p>
            <a:r>
              <a:rPr lang="en-US" dirty="0"/>
              <a:t>For example, 802.11 uses a </a:t>
            </a:r>
            <a:r>
              <a:rPr lang="en-US" b="1" dirty="0"/>
              <a:t>stop-and-wait protocol </a:t>
            </a:r>
            <a:r>
              <a:rPr lang="en-US" dirty="0"/>
              <a:t>to deliver each frame, retrying transmissions multiple times if need be before reporting a packet loss to a higher layer.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2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w Cen MT" panose="020B0602020104020603" pitchFamily="34" charset="0"/>
                <a:cs typeface="Times New Roman" panose="02020603050405020304" pitchFamily="18" charset="0"/>
              </a:rPr>
              <a:t>Wireless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Another issue with congestion control over wireless links is variable capacity. That is, the capacity of a wireless link changes over time, sometimes abruptly, as nodes move and the signal-to-noise ratio varies with the changing channel conditions. This is unlike wired links whose capacity is fixed</a:t>
            </a:r>
            <a:r>
              <a:rPr lang="en-US" b="1" dirty="0"/>
              <a:t>.</a:t>
            </a:r>
          </a:p>
          <a:p>
            <a:r>
              <a:rPr lang="en-US" b="1" dirty="0"/>
              <a:t>One solution: don’t worry about it!</a:t>
            </a:r>
          </a:p>
          <a:p>
            <a:r>
              <a:rPr lang="en-US" dirty="0"/>
              <a:t>No need to worry because congestion control algorithms must already handle the case of new users entering the network or existing users changing their sending rates.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1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w Cen MT" panose="020B0602020104020603" pitchFamily="34" charset="0"/>
                <a:cs typeface="Times New Roman" panose="02020603050405020304" pitchFamily="18" charset="0"/>
              </a:rPr>
              <a:t>UDP (User Datagram Protocol)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Connectionless transport layer protocol</a:t>
            </a:r>
          </a:p>
          <a:p>
            <a:r>
              <a:rPr lang="en-US" dirty="0"/>
              <a:t>It provides a way for applications to send encapsulated packets without an established connection.</a:t>
            </a:r>
          </a:p>
          <a:p>
            <a:r>
              <a:rPr lang="en-US" dirty="0"/>
              <a:t>Each segment sent by UDP consists of 4 parts.</a:t>
            </a:r>
          </a:p>
          <a:p>
            <a:pPr lvl="1"/>
            <a:r>
              <a:rPr lang="en-US" dirty="0"/>
              <a:t>Source</a:t>
            </a:r>
          </a:p>
          <a:p>
            <a:pPr lvl="1"/>
            <a:r>
              <a:rPr lang="en-US" dirty="0"/>
              <a:t>Destination</a:t>
            </a:r>
          </a:p>
          <a:p>
            <a:pPr lvl="1"/>
            <a:r>
              <a:rPr lang="en-US" dirty="0"/>
              <a:t>Length</a:t>
            </a:r>
          </a:p>
          <a:p>
            <a:pPr lvl="1"/>
            <a:r>
              <a:rPr lang="en-US" dirty="0"/>
              <a:t>Checksum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Segments are sent without previous connection attempts and missing segments are not re-sent.</a:t>
            </a:r>
          </a:p>
          <a:p>
            <a:endParaRPr lang="en-US" dirty="0"/>
          </a:p>
        </p:txBody>
      </p:sp>
      <p:pic>
        <p:nvPicPr>
          <p:cNvPr id="4" name="Shape 19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88862" y="3454244"/>
            <a:ext cx="7658549" cy="1602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80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Procedure Call (RPC)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76" y="1726271"/>
            <a:ext cx="9905999" cy="3541714"/>
          </a:xfrm>
        </p:spPr>
        <p:txBody>
          <a:bodyPr/>
          <a:lstStyle/>
          <a:p>
            <a:pPr lvl="0"/>
            <a:r>
              <a:rPr lang="en-US" dirty="0"/>
              <a:t>The basis for many networking applications</a:t>
            </a:r>
          </a:p>
          <a:p>
            <a:pPr lvl="0"/>
            <a:r>
              <a:rPr lang="en-US" dirty="0"/>
              <a:t>Allows a computer program to execute procedures in a different address space, such as another computer on a network</a:t>
            </a:r>
          </a:p>
          <a:p>
            <a:pPr lvl="0"/>
            <a:r>
              <a:rPr lang="en-US" dirty="0"/>
              <a:t>All of the actions occur at Runtime and thus, the programmer can write the same code whether the procedure is local to the executing program or remote.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210827" y="4246322"/>
            <a:ext cx="5836584" cy="24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06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RPC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91" y="1748446"/>
            <a:ext cx="9905999" cy="354171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Client calls the Stub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Client Stub packages into a message, system calls to send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OS sends packets from Client to Server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Server OS passes the packets to the Server Stub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Server Stub unpacks the message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Server Stub calls the unpacked procedure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Server reply is carried out in the same way in reverse</a:t>
            </a:r>
          </a:p>
          <a:p>
            <a:pPr marL="0" indent="0">
              <a:buNone/>
            </a:pPr>
            <a:r>
              <a:rPr lang="en-US" dirty="0"/>
              <a:t>       order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623092" y="1748446"/>
            <a:ext cx="5377841" cy="450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48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calls can fail due to unpredictable network issues</a:t>
            </a:r>
          </a:p>
          <a:p>
            <a:endParaRPr lang="en-US" dirty="0"/>
          </a:p>
          <a:p>
            <a:r>
              <a:rPr lang="en-US" dirty="0"/>
              <a:t>Callers have to deal with these failures without knowing if the remote procedure was actually invoked or not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Transport Protocol (RTP)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695" y="1823603"/>
            <a:ext cx="9905999" cy="3541714"/>
          </a:xfrm>
        </p:spPr>
        <p:txBody>
          <a:bodyPr/>
          <a:lstStyle/>
          <a:p>
            <a:r>
              <a:rPr lang="en-US" dirty="0"/>
              <a:t>Transport-layer protocol that is designed for end-to-end transfer of streaming media. (Skype, Discord, Twitch, Google Hangouts, etc.)</a:t>
            </a:r>
          </a:p>
          <a:p>
            <a:r>
              <a:rPr lang="en-US" dirty="0"/>
              <a:t>Provides facilities for jitter compensation and detection of out of sequence arrivals of data. </a:t>
            </a:r>
          </a:p>
          <a:p>
            <a:r>
              <a:rPr lang="en-US" dirty="0"/>
              <a:t>Multiplexes multiple data streams onto a single stream of UDP packets</a:t>
            </a:r>
          </a:p>
          <a:p>
            <a:r>
              <a:rPr lang="en-US" dirty="0"/>
              <a:t>Multicast, sends to a group of hosts on a network</a:t>
            </a:r>
          </a:p>
          <a:p>
            <a:endParaRPr lang="en-US" dirty="0"/>
          </a:p>
        </p:txBody>
      </p:sp>
      <p:pic>
        <p:nvPicPr>
          <p:cNvPr id="4" name="Shape 2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588691" y="4295251"/>
            <a:ext cx="5315788" cy="24562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4001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RTP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2" y="2249487"/>
            <a:ext cx="10796890" cy="35417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RTP placement in protocol stack (Built into OS)             Payload nesting within packets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Shape 2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66749" y="3004044"/>
            <a:ext cx="1038225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7784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Transport Control Protocol (RTCP)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Sister protocol of RTP</a:t>
            </a:r>
          </a:p>
          <a:p>
            <a:endParaRPr lang="en-US" dirty="0"/>
          </a:p>
          <a:p>
            <a:r>
              <a:rPr lang="en-US" dirty="0"/>
              <a:t>RTCP does not send data itself, it only facilitates with the delivery of audio and video data within RTP</a:t>
            </a:r>
          </a:p>
          <a:p>
            <a:endParaRPr lang="en-US" dirty="0"/>
          </a:p>
          <a:p>
            <a:r>
              <a:rPr lang="en-US" dirty="0"/>
              <a:t>Serves to provide useful feedback on the data delivered</a:t>
            </a:r>
          </a:p>
          <a:p>
            <a:pPr lvl="1"/>
            <a:r>
              <a:rPr lang="en-US" dirty="0"/>
              <a:t>Quality of service: packet counts, delay, packet loss,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5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Congestion occurs when machines send too many packets to a network too quickly from the transport layer.  </a:t>
            </a:r>
          </a:p>
          <a:p>
            <a:r>
              <a:rPr lang="en-US" dirty="0"/>
              <a:t>Performance will become degraded as packets are dropped and lost.</a:t>
            </a:r>
          </a:p>
          <a:p>
            <a:r>
              <a:rPr lang="en-US" dirty="0"/>
              <a:t>The only effective way to control congestion is for the transport protocols to send packets into the network more slowly.  </a:t>
            </a:r>
          </a:p>
          <a:p>
            <a:r>
              <a:rPr lang="en-US" dirty="0"/>
              <a:t>How can we regulate traffic?  Bandwidth allocation.  </a:t>
            </a:r>
          </a:p>
        </p:txBody>
      </p:sp>
    </p:spTree>
    <p:extLst>
      <p:ext uri="{BB962C8B-B14F-4D97-AF65-F5344CB8AC3E}">
        <p14:creationId xmlns:p14="http://schemas.microsoft.com/office/powerpoint/2010/main" val="810745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78143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7505" y="951978"/>
            <a:ext cx="7305009" cy="502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1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= load /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1979, </a:t>
            </a:r>
            <a:r>
              <a:rPr lang="en-US" dirty="0" err="1"/>
              <a:t>Kleinrock</a:t>
            </a:r>
            <a:r>
              <a:rPr lang="en-US" dirty="0"/>
              <a:t> proposed a metric of power in which the load with the highest power represents an efficient load for the transport entity to place on the network.  </a:t>
            </a:r>
          </a:p>
          <a:p>
            <a:r>
              <a:rPr lang="en-US" dirty="0"/>
              <a:t>IP routers often have connections competing for the same bandwidth.  </a:t>
            </a:r>
          </a:p>
          <a:p>
            <a:r>
              <a:rPr lang="en-US" dirty="0"/>
              <a:t>Congestion control mechanisms assist in allocation.  </a:t>
            </a:r>
          </a:p>
        </p:txBody>
      </p:sp>
    </p:spTree>
    <p:extLst>
      <p:ext uri="{BB962C8B-B14F-4D97-AF65-F5344CB8AC3E}">
        <p14:creationId xmlns:p14="http://schemas.microsoft.com/office/powerpoint/2010/main" val="98041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Max/min fairness and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 are allocated in order of increasing demand</a:t>
            </a:r>
          </a:p>
          <a:p>
            <a:r>
              <a:rPr lang="en-US" dirty="0"/>
              <a:t>No source gets a resource share larger than its demand</a:t>
            </a:r>
          </a:p>
          <a:p>
            <a:r>
              <a:rPr lang="en-US" dirty="0"/>
              <a:t>Source with unsatisfied demands get an equal share of the resources</a:t>
            </a:r>
          </a:p>
          <a:p>
            <a:r>
              <a:rPr lang="en-US" dirty="0"/>
              <a:t>Congestion control algorithm must converge quickly to a fair and efficient allocation of bandwidth through different types of networks.  </a:t>
            </a:r>
          </a:p>
        </p:txBody>
      </p:sp>
    </p:spTree>
    <p:extLst>
      <p:ext uri="{BB962C8B-B14F-4D97-AF65-F5344CB8AC3E}">
        <p14:creationId xmlns:p14="http://schemas.microsoft.com/office/powerpoint/2010/main" val="286563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Regulating the Sending Rate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41412" y="1849165"/>
            <a:ext cx="9905999" cy="3541714"/>
          </a:xfrm>
        </p:spPr>
        <p:txBody>
          <a:bodyPr/>
          <a:lstStyle/>
          <a:p>
            <a:r>
              <a:rPr lang="en-US" dirty="0"/>
              <a:t>Sending rate is limited by two factors </a:t>
            </a:r>
          </a:p>
          <a:p>
            <a:pPr lvl="1"/>
            <a:r>
              <a:rPr lang="en-US" dirty="0"/>
              <a:t>Flow Control (insufficient buffering at the receiver)</a:t>
            </a:r>
          </a:p>
          <a:p>
            <a:pPr lvl="1"/>
            <a:r>
              <a:rPr lang="en-US" dirty="0"/>
              <a:t>Congestion (insufficient capacity in the network)	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227" y="3327736"/>
            <a:ext cx="4862189" cy="330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728" y="3327734"/>
            <a:ext cx="4613435" cy="329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02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Regulating the Sending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transport protocol regulates the sending rate based on feedback from the network</a:t>
            </a:r>
          </a:p>
          <a:p>
            <a:r>
              <a:rPr lang="en-US" dirty="0"/>
              <a:t>Feedback can be: </a:t>
            </a:r>
          </a:p>
          <a:p>
            <a:r>
              <a:rPr lang="en-US" dirty="0"/>
              <a:t>Explicit, precise would be when routers tell the sources the rate at which they may send</a:t>
            </a:r>
          </a:p>
          <a:p>
            <a:r>
              <a:rPr lang="en-US" dirty="0"/>
              <a:t>An example of explicit, imprecise would be ECN(Explicit Congestion Notification)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6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698341"/>
            <a:ext cx="9905999" cy="3541714"/>
          </a:xfrm>
        </p:spPr>
        <p:txBody>
          <a:bodyPr/>
          <a:lstStyle/>
          <a:p>
            <a:r>
              <a:rPr lang="en-US" dirty="0"/>
              <a:t>Additive Increase Multiplicative Decrease </a:t>
            </a:r>
          </a:p>
          <a:p>
            <a:r>
              <a:rPr lang="en-US" dirty="0"/>
              <a:t>Congestive control law to arrive at the efficient and fair operating point </a:t>
            </a:r>
          </a:p>
          <a:p>
            <a:endParaRPr lang="en-US" dirty="0"/>
          </a:p>
        </p:txBody>
      </p:sp>
      <p:pic>
        <p:nvPicPr>
          <p:cNvPr id="4" name="Shape 16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64589" y="2913416"/>
            <a:ext cx="5642284" cy="3406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114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w Cen MT" panose="020B0602020104020603" pitchFamily="34" charset="0"/>
                <a:cs typeface="Times New Roman" panose="02020603050405020304" pitchFamily="18" charset="0"/>
              </a:rPr>
              <a:t>Wireless Issues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 protocols such as TCP that implement congestion control should be independent of the underlying network and link layer technologies.</a:t>
            </a:r>
          </a:p>
          <a:p>
            <a:r>
              <a:rPr lang="en-US" dirty="0"/>
              <a:t>Good theory, but in practice there are issues with wireless networks.</a:t>
            </a:r>
          </a:p>
          <a:p>
            <a:r>
              <a:rPr lang="en-US" dirty="0"/>
              <a:t>Main issue is that packet loss is often used as a congestion signal. Wireless networks lose packets all the time due to transmission errors.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88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107</TotalTime>
  <Words>982</Words>
  <Application>Microsoft Office PowerPoint</Application>
  <PresentationFormat>Widescreen</PresentationFormat>
  <Paragraphs>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Trebuchet MS</vt:lpstr>
      <vt:lpstr>Tw Cen MT</vt:lpstr>
      <vt:lpstr>Circuit</vt:lpstr>
      <vt:lpstr>Congestion Control, Internet transport protocols: udp</vt:lpstr>
      <vt:lpstr>Congestion control</vt:lpstr>
      <vt:lpstr>PowerPoint Presentation</vt:lpstr>
      <vt:lpstr>Power = load / delay</vt:lpstr>
      <vt:lpstr>Max/min fairness and convergence</vt:lpstr>
      <vt:lpstr>Regulating the Sending Rate</vt:lpstr>
      <vt:lpstr>Regulating the Sending Rate</vt:lpstr>
      <vt:lpstr>AIMD</vt:lpstr>
      <vt:lpstr>Wireless Issues</vt:lpstr>
      <vt:lpstr>Wireless Issues</vt:lpstr>
      <vt:lpstr>Wireless Issues</vt:lpstr>
      <vt:lpstr>Wireless Issues</vt:lpstr>
      <vt:lpstr>UDP (User Datagram Protocol)</vt:lpstr>
      <vt:lpstr>Remote Procedure Call (RPC) </vt:lpstr>
      <vt:lpstr>How RPC Works</vt:lpstr>
      <vt:lpstr>RPC Disadvantages</vt:lpstr>
      <vt:lpstr>Real-time Transport Protocol (RTP)</vt:lpstr>
      <vt:lpstr>RTP Continued</vt:lpstr>
      <vt:lpstr>Real-Time Transport Control Protocol (RTCP)</vt:lpstr>
      <vt:lpstr>The end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Control, Internet transport protocols: udp</dc:title>
  <dc:creator>Kusiak, John</dc:creator>
  <cp:lastModifiedBy>jaishree ranganathan</cp:lastModifiedBy>
  <cp:revision>11</cp:revision>
  <dcterms:created xsi:type="dcterms:W3CDTF">2016-10-22T23:01:23Z</dcterms:created>
  <dcterms:modified xsi:type="dcterms:W3CDTF">2016-10-26T00:12:42Z</dcterms:modified>
</cp:coreProperties>
</file>