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24324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4716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2916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 = bit, indicates that the packet has been padded to a multiple of 4 bytes with the last padding byte telling us how many bytes were added.  The X bit indicates whether an extension header is present.  The CC field tells how many contributing sources are present (0-15).  M is an application specific marker bit.  The payload field tells us how the informations is encoded.  Timestamp helps reduce timing variability also known as jitter.  </a:t>
            </a:r>
          </a:p>
        </p:txBody>
      </p:sp>
    </p:spTree>
    <p:extLst>
      <p:ext uri="{BB962C8B-B14F-4D97-AF65-F5344CB8AC3E}">
        <p14:creationId xmlns:p14="http://schemas.microsoft.com/office/powerpoint/2010/main" val="789237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9079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7560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0323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7823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3355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6346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5620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1283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5638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2834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1923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2790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273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9" name="Shape 19"/>
            <p:cNvSpPr/>
            <p:nvPr/>
          </p:nvSpPr>
          <p:spPr>
            <a:xfrm>
              <a:off x="3367087" y="-4763"/>
              <a:ext cx="1063625" cy="2782887"/>
            </a:xfrm>
            <a:custGeom>
              <a:avLst/>
              <a:gdLst/>
              <a:ahLst/>
              <a:cxnLst/>
              <a:rect l="0" t="0" r="0" b="0"/>
              <a:pathLst>
                <a:path w="670" h="1753" extrusionOk="0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Shape 20"/>
            <p:cNvSpPr/>
            <p:nvPr/>
          </p:nvSpPr>
          <p:spPr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0" b="0"/>
              <a:pathLst>
                <a:path w="652" h="1684" extrusionOk="0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1" name="Shape 21"/>
            <p:cNvSpPr/>
            <p:nvPr/>
          </p:nvSpPr>
          <p:spPr>
            <a:xfrm>
              <a:off x="2928938" y="2582861"/>
              <a:ext cx="2693987" cy="4275137"/>
            </a:xfrm>
            <a:custGeom>
              <a:avLst/>
              <a:gdLst/>
              <a:ahLst/>
              <a:cxnLst/>
              <a:rect l="0" t="0" r="0" b="0"/>
              <a:pathLst>
                <a:path w="1697" h="2693" extrusionOk="0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2" name="Shape 22"/>
            <p:cNvSpPr/>
            <p:nvPr/>
          </p:nvSpPr>
          <p:spPr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0" b="0"/>
              <a:pathLst>
                <a:path w="2099" h="2624" extrusionOk="0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5E0D0E"/>
            </a:solidFill>
            <a:ln>
              <a:noFill/>
            </a:ln>
          </p:spPr>
        </p:sp>
        <p:sp>
          <p:nvSpPr>
            <p:cNvPr id="23" name="Shape 23"/>
            <p:cNvSpPr/>
            <p:nvPr/>
          </p:nvSpPr>
          <p:spPr>
            <a:xfrm>
              <a:off x="3367087" y="2687636"/>
              <a:ext cx="4576762" cy="4170362"/>
            </a:xfrm>
            <a:custGeom>
              <a:avLst/>
              <a:gdLst/>
              <a:ahLst/>
              <a:cxnLst/>
              <a:rect l="0" t="0" r="0" b="0"/>
              <a:pathLst>
                <a:path w="2883" h="2627" extrusionOk="0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1415"/>
            </a:solidFill>
            <a:ln>
              <a:noFill/>
            </a:ln>
          </p:spPr>
        </p:sp>
        <p:sp>
          <p:nvSpPr>
            <p:cNvPr id="24" name="Shape 24"/>
            <p:cNvSpPr/>
            <p:nvPr/>
          </p:nvSpPr>
          <p:spPr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0" b="0"/>
              <a:pathLst>
                <a:path w="2258" h="2696" extrusionOk="0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2928400" y="1380067"/>
            <a:ext cx="8574600" cy="261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6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4515376" y="3996267"/>
            <a:ext cx="6987600" cy="138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420"/>
              </a:spcBef>
              <a:spcAft>
                <a:spcPts val="600"/>
              </a:spcAft>
              <a:buClr>
                <a:srgbClr val="8D1415"/>
              </a:buClr>
              <a:buFont typeface="Arial"/>
              <a:buNone/>
              <a:defRPr sz="21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ctr" rtl="0">
              <a:spcBef>
                <a:spcPts val="400"/>
              </a:spcBef>
              <a:spcAft>
                <a:spcPts val="600"/>
              </a:spcAft>
              <a:buClr>
                <a:srgbClr val="8D1415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ctr" rtl="0">
              <a:spcBef>
                <a:spcPts val="360"/>
              </a:spcBef>
              <a:spcAft>
                <a:spcPts val="600"/>
              </a:spcAft>
              <a:buClr>
                <a:srgbClr val="8D1415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ctr" rtl="0">
              <a:spcBef>
                <a:spcPts val="320"/>
              </a:spcBef>
              <a:spcAft>
                <a:spcPts val="600"/>
              </a:spcAft>
              <a:buClr>
                <a:srgbClr val="8D1415"/>
              </a:buClr>
              <a:buFont typeface="Arial"/>
              <a:buNone/>
              <a:defRPr sz="1600" b="0" i="0" u="none" strike="noStrike" cap="none" baseline="0">
                <a:solidFill>
                  <a:srgbClr val="888888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ctr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ctr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ctr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ctr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ctr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None/>
              <a:defRPr sz="1400" b="0" i="0" u="none" strike="noStrike" cap="none" baseline="0">
                <a:solidFill>
                  <a:srgbClr val="888888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5332412" y="5883275"/>
            <a:ext cx="43239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1484311" y="4732864"/>
            <a:ext cx="10018800" cy="56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 sz="2400" b="0"/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idx="2"/>
          </p:nvPr>
        </p:nvSpPr>
        <p:spPr>
          <a:xfrm>
            <a:off x="2386011" y="932112"/>
            <a:ext cx="8226000" cy="3164999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484311" y="5299603"/>
            <a:ext cx="10018800" cy="49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Font typeface="Cantarell"/>
              <a:buNone/>
              <a:defRPr sz="1400"/>
            </a:lvl1pPr>
            <a:lvl2pPr marL="457200" indent="0" rtl="0">
              <a:spcBef>
                <a:spcPts val="0"/>
              </a:spcBef>
              <a:buFont typeface="Cantarell"/>
              <a:buNone/>
              <a:defRPr sz="1200"/>
            </a:lvl2pPr>
            <a:lvl3pPr marL="914400" indent="0" rtl="0">
              <a:spcBef>
                <a:spcPts val="0"/>
              </a:spcBef>
              <a:buFont typeface="Cantarell"/>
              <a:buNone/>
              <a:defRPr sz="1000"/>
            </a:lvl3pPr>
            <a:lvl4pPr marL="1371600" indent="0" rtl="0">
              <a:spcBef>
                <a:spcPts val="0"/>
              </a:spcBef>
              <a:buFont typeface="Cantarell"/>
              <a:buNone/>
              <a:defRPr sz="900"/>
            </a:lvl4pPr>
            <a:lvl5pPr marL="1828800" indent="0" rtl="0">
              <a:spcBef>
                <a:spcPts val="0"/>
              </a:spcBef>
              <a:buFont typeface="Cantarell"/>
              <a:buNone/>
              <a:defRPr sz="900"/>
            </a:lvl5pPr>
            <a:lvl6pPr marL="2286000" indent="0" rtl="0">
              <a:spcBef>
                <a:spcPts val="0"/>
              </a:spcBef>
              <a:buFont typeface="Cantarell"/>
              <a:buNone/>
              <a:defRPr sz="900"/>
            </a:lvl6pPr>
            <a:lvl7pPr marL="2743200" indent="0" rtl="0">
              <a:spcBef>
                <a:spcPts val="0"/>
              </a:spcBef>
              <a:buFont typeface="Cantarell"/>
              <a:buNone/>
              <a:defRPr sz="900"/>
            </a:lvl7pPr>
            <a:lvl8pPr marL="3200400" indent="0" rtl="0">
              <a:spcBef>
                <a:spcPts val="0"/>
              </a:spcBef>
              <a:buFont typeface="Cantarell"/>
              <a:buNone/>
              <a:defRPr sz="900"/>
            </a:lvl8pPr>
            <a:lvl9pPr marL="3657600" indent="0" rtl="0">
              <a:spcBef>
                <a:spcPts val="0"/>
              </a:spcBef>
              <a:buFont typeface="Cantarell"/>
              <a:buNone/>
              <a:defRPr sz="9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484312" y="685800"/>
            <a:ext cx="10018800" cy="304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 sz="3200" b="0" cap="none"/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484312" y="4343400"/>
            <a:ext cx="100188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2000">
                <a:solidFill>
                  <a:schemeClr val="dk1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1598612" y="863023"/>
            <a:ext cx="609599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ntarell"/>
              <a:buNone/>
            </a:pPr>
            <a:r>
              <a:rPr lang="en-US" sz="8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“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0893425" y="2819399"/>
            <a:ext cx="609599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Cantarell"/>
              <a:buNone/>
            </a:pPr>
            <a:r>
              <a:rPr lang="en-US" sz="8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”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208211" y="685800"/>
            <a:ext cx="8990100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 sz="3200" b="0" cap="none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2436810" y="3428998"/>
            <a:ext cx="85329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Cantarell"/>
              <a:buNone/>
              <a:defRPr sz="1800"/>
            </a:lvl1pPr>
            <a:lvl2pPr marL="457200" indent="0" rtl="0">
              <a:spcBef>
                <a:spcPts val="0"/>
              </a:spcBef>
              <a:buFont typeface="Cantarell"/>
              <a:buNone/>
              <a:defRPr/>
            </a:lvl2pPr>
            <a:lvl3pPr marL="914400" indent="0" rtl="0">
              <a:spcBef>
                <a:spcPts val="0"/>
              </a:spcBef>
              <a:buFont typeface="Cantarell"/>
              <a:buNone/>
              <a:defRPr/>
            </a:lvl3pPr>
            <a:lvl4pPr marL="1371600" indent="0" rtl="0">
              <a:spcBef>
                <a:spcPts val="0"/>
              </a:spcBef>
              <a:buFont typeface="Cantarell"/>
              <a:buNone/>
              <a:defRPr/>
            </a:lvl4pPr>
            <a:lvl5pPr marL="1828800" indent="0" rtl="0">
              <a:spcBef>
                <a:spcPts val="0"/>
              </a:spcBef>
              <a:buFont typeface="Cantarell"/>
              <a:buNone/>
              <a:defRPr/>
            </a:lvl5pPr>
            <a:lvl6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1484311" y="4343400"/>
            <a:ext cx="100188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2000">
                <a:solidFill>
                  <a:schemeClr val="dk1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484312" y="3308580"/>
            <a:ext cx="10018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r" rtl="0">
              <a:spcBef>
                <a:spcPts val="0"/>
              </a:spcBef>
              <a:defRPr sz="3200" b="0" cap="none"/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484312" y="4777380"/>
            <a:ext cx="10018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2000">
                <a:solidFill>
                  <a:schemeClr val="dk1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1598612" y="863023"/>
            <a:ext cx="609599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ntarell"/>
              <a:buNone/>
            </a:pPr>
            <a:r>
              <a:rPr lang="en-US" sz="8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“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0893425" y="2819399"/>
            <a:ext cx="609599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Cantarell"/>
              <a:buNone/>
            </a:pPr>
            <a:r>
              <a:rPr lang="en-US" sz="8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”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2208211" y="685800"/>
            <a:ext cx="8990100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 sz="3200" b="0" cap="none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484312" y="3886200"/>
            <a:ext cx="10018800" cy="88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2400" b="0" cap="none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defRPr sz="20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rtl="0">
              <a:spcBef>
                <a:spcPts val="0"/>
              </a:spcBef>
              <a:defRPr sz="18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rtl="0">
              <a:spcBef>
                <a:spcPts val="0"/>
              </a:spcBef>
              <a:defRPr sz="16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1484312" y="4775200"/>
            <a:ext cx="10018800" cy="101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800">
                <a:solidFill>
                  <a:schemeClr val="dk1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484312" y="685800"/>
            <a:ext cx="10018800" cy="272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 b="0"/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484312" y="3505200"/>
            <a:ext cx="100188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2800" b="0" cap="none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defRPr sz="20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rtl="0">
              <a:spcBef>
                <a:spcPts val="0"/>
              </a:spcBef>
              <a:defRPr sz="18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rtl="0">
              <a:spcBef>
                <a:spcPts val="0"/>
              </a:spcBef>
              <a:defRPr sz="16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rtl="0">
              <a:spcBef>
                <a:spcPts val="0"/>
              </a:spcBef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1484311" y="4343400"/>
            <a:ext cx="100188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800">
                <a:solidFill>
                  <a:schemeClr val="dk1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 rot="5400000">
            <a:off x="4931522" y="-780301"/>
            <a:ext cx="3124199" cy="1001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64770" algn="l" rtl="0">
              <a:spcBef>
                <a:spcPts val="4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2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742950" indent="-101600" algn="l" rtl="0">
              <a:spcBef>
                <a:spcPts val="40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20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1200150" indent="-120014" algn="l" rtl="0">
              <a:spcBef>
                <a:spcPts val="36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8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543050" indent="-24130" algn="l" rtl="0">
              <a:spcBef>
                <a:spcPts val="32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6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2000250" indent="-4254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51460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97180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42900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88620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 rot="5400000">
            <a:off x="8065174" y="2353349"/>
            <a:ext cx="5105399" cy="177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40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 rot="5400000">
            <a:off x="2941554" y="-771299"/>
            <a:ext cx="5105399" cy="80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64770" algn="l" rtl="0">
              <a:spcBef>
                <a:spcPts val="4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2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742950" indent="-101600" algn="l" rtl="0">
              <a:spcBef>
                <a:spcPts val="40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20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1200150" indent="-120014" algn="l" rtl="0">
              <a:spcBef>
                <a:spcPts val="36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8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543050" indent="-24130" algn="l" rtl="0">
              <a:spcBef>
                <a:spcPts val="32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6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2000250" indent="-4254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51460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97180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42900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88620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40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484309" y="2666999"/>
            <a:ext cx="10018800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indent="-64770" algn="l" rtl="0">
              <a:spcBef>
                <a:spcPts val="4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2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742950" indent="-101600" algn="l" rtl="0">
              <a:spcBef>
                <a:spcPts val="40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20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1200150" indent="-120014" algn="l" rtl="0">
              <a:spcBef>
                <a:spcPts val="36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8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543050" indent="-24130" algn="l" rtl="0">
              <a:spcBef>
                <a:spcPts val="32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6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2000250" indent="-4254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51460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97180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42900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88620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951856" y="5867130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572278" y="2666999"/>
            <a:ext cx="8930700" cy="2110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r" rtl="0">
              <a:spcBef>
                <a:spcPts val="0"/>
              </a:spcBef>
              <a:defRPr sz="4000" b="0" cap="none"/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2572277" y="4777380"/>
            <a:ext cx="89307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2000">
                <a:solidFill>
                  <a:schemeClr val="dk1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ntarell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40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484312" y="2666999"/>
            <a:ext cx="4895100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 sz="1800"/>
            </a:lvl1pPr>
            <a:lvl2pPr rtl="0">
              <a:spcBef>
                <a:spcPts val="0"/>
              </a:spcBef>
              <a:defRPr sz="1600"/>
            </a:lvl2pPr>
            <a:lvl3pPr rtl="0">
              <a:spcBef>
                <a:spcPts val="0"/>
              </a:spcBef>
              <a:defRPr sz="1400"/>
            </a:lvl3pPr>
            <a:lvl4pPr rtl="0">
              <a:spcBef>
                <a:spcPts val="0"/>
              </a:spcBef>
              <a:defRPr sz="1200"/>
            </a:lvl4pPr>
            <a:lvl5pPr rtl="0">
              <a:spcBef>
                <a:spcPts val="0"/>
              </a:spcBef>
              <a:defRPr sz="1200"/>
            </a:lvl5pPr>
            <a:lvl6pPr rtl="0">
              <a:spcBef>
                <a:spcPts val="0"/>
              </a:spcBef>
              <a:defRPr sz="1200"/>
            </a:lvl6pPr>
            <a:lvl7pPr rtl="0">
              <a:spcBef>
                <a:spcPts val="0"/>
              </a:spcBef>
              <a:defRPr sz="1200"/>
            </a:lvl7pPr>
            <a:lvl8pPr rtl="0">
              <a:spcBef>
                <a:spcPts val="0"/>
              </a:spcBef>
              <a:defRPr sz="1200"/>
            </a:lvl8pPr>
            <a:lvl9pPr rtl="0">
              <a:spcBef>
                <a:spcPts val="0"/>
              </a:spcBef>
              <a:defRPr sz="12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6607967" y="2667000"/>
            <a:ext cx="4895100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 sz="1800"/>
            </a:lvl1pPr>
            <a:lvl2pPr rtl="0">
              <a:spcBef>
                <a:spcPts val="0"/>
              </a:spcBef>
              <a:defRPr sz="1600"/>
            </a:lvl2pPr>
            <a:lvl3pPr rtl="0">
              <a:spcBef>
                <a:spcPts val="0"/>
              </a:spcBef>
              <a:defRPr sz="1400"/>
            </a:lvl3pPr>
            <a:lvl4pPr rtl="0">
              <a:spcBef>
                <a:spcPts val="0"/>
              </a:spcBef>
              <a:defRPr sz="1200"/>
            </a:lvl4pPr>
            <a:lvl5pPr rtl="0">
              <a:spcBef>
                <a:spcPts val="0"/>
              </a:spcBef>
              <a:defRPr sz="1200"/>
            </a:lvl5pPr>
            <a:lvl6pPr rtl="0">
              <a:spcBef>
                <a:spcPts val="0"/>
              </a:spcBef>
              <a:defRPr sz="1200"/>
            </a:lvl6pPr>
            <a:lvl7pPr rtl="0">
              <a:spcBef>
                <a:spcPts val="0"/>
              </a:spcBef>
              <a:defRPr sz="1200"/>
            </a:lvl7pPr>
            <a:lvl8pPr rtl="0">
              <a:spcBef>
                <a:spcPts val="0"/>
              </a:spcBef>
              <a:defRPr sz="1200"/>
            </a:lvl8pPr>
            <a:lvl9pPr rtl="0">
              <a:spcBef>
                <a:spcPts val="0"/>
              </a:spcBef>
              <a:defRPr sz="12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772178" y="2658533"/>
            <a:ext cx="4607099" cy="57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D1415"/>
              </a:buClr>
              <a:buFont typeface="Cantarell"/>
              <a:buNone/>
              <a:defRPr sz="2800" b="0">
                <a:solidFill>
                  <a:srgbClr val="8D1415"/>
                </a:solidFill>
              </a:defRPr>
            </a:lvl1pPr>
            <a:lvl2pPr marL="457200" indent="0" rtl="0">
              <a:spcBef>
                <a:spcPts val="0"/>
              </a:spcBef>
              <a:buFont typeface="Cantarell"/>
              <a:buNone/>
              <a:defRPr sz="2000" b="1"/>
            </a:lvl2pPr>
            <a:lvl3pPr marL="914400" indent="0" rtl="0">
              <a:spcBef>
                <a:spcPts val="0"/>
              </a:spcBef>
              <a:buFont typeface="Cantarell"/>
              <a:buNone/>
              <a:defRPr sz="1800" b="1"/>
            </a:lvl3pPr>
            <a:lvl4pPr marL="1371600" indent="0" rtl="0">
              <a:spcBef>
                <a:spcPts val="0"/>
              </a:spcBef>
              <a:buFont typeface="Cantarell"/>
              <a:buNone/>
              <a:defRPr sz="1600" b="1"/>
            </a:lvl4pPr>
            <a:lvl5pPr marL="1828800" indent="0" rtl="0">
              <a:spcBef>
                <a:spcPts val="0"/>
              </a:spcBef>
              <a:buFont typeface="Cantarell"/>
              <a:buNone/>
              <a:defRPr sz="1600" b="1"/>
            </a:lvl5pPr>
            <a:lvl6pPr marL="2286000" indent="0" rtl="0">
              <a:spcBef>
                <a:spcPts val="0"/>
              </a:spcBef>
              <a:buFont typeface="Cantarell"/>
              <a:buNone/>
              <a:defRPr sz="1600" b="1"/>
            </a:lvl6pPr>
            <a:lvl7pPr marL="2743200" indent="0" rtl="0">
              <a:spcBef>
                <a:spcPts val="0"/>
              </a:spcBef>
              <a:buFont typeface="Cantarell"/>
              <a:buNone/>
              <a:defRPr sz="1600" b="1"/>
            </a:lvl7pPr>
            <a:lvl8pPr marL="3200400" indent="0" rtl="0">
              <a:spcBef>
                <a:spcPts val="0"/>
              </a:spcBef>
              <a:buFont typeface="Cantarell"/>
              <a:buNone/>
              <a:defRPr sz="1600" b="1"/>
            </a:lvl8pPr>
            <a:lvl9pPr marL="3657600" indent="0" rtl="0">
              <a:spcBef>
                <a:spcPts val="0"/>
              </a:spcBef>
              <a:buFont typeface="Cantarell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1484311" y="3335337"/>
            <a:ext cx="4895100" cy="245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1800"/>
            </a:lvl1pPr>
            <a:lvl2pPr rtl="0">
              <a:spcBef>
                <a:spcPts val="0"/>
              </a:spcBef>
              <a:defRPr sz="1600"/>
            </a:lvl2pPr>
            <a:lvl3pPr rtl="0">
              <a:spcBef>
                <a:spcPts val="0"/>
              </a:spcBef>
              <a:defRPr sz="1400"/>
            </a:lvl3pPr>
            <a:lvl4pPr rtl="0">
              <a:spcBef>
                <a:spcPts val="0"/>
              </a:spcBef>
              <a:defRPr sz="1200"/>
            </a:lvl4pPr>
            <a:lvl5pPr rtl="0">
              <a:spcBef>
                <a:spcPts val="0"/>
              </a:spcBef>
              <a:defRPr sz="1200"/>
            </a:lvl5pPr>
            <a:lvl6pPr rtl="0">
              <a:spcBef>
                <a:spcPts val="0"/>
              </a:spcBef>
              <a:defRPr sz="1200"/>
            </a:lvl6pPr>
            <a:lvl7pPr rtl="0">
              <a:spcBef>
                <a:spcPts val="0"/>
              </a:spcBef>
              <a:defRPr sz="1200"/>
            </a:lvl7pPr>
            <a:lvl8pPr rtl="0">
              <a:spcBef>
                <a:spcPts val="0"/>
              </a:spcBef>
              <a:defRPr sz="1200"/>
            </a:lvl8pPr>
            <a:lvl9pPr rtl="0">
              <a:spcBef>
                <a:spcPts val="0"/>
              </a:spcBef>
              <a:defRPr sz="12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6880486" y="2667000"/>
            <a:ext cx="4622399" cy="57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D1415"/>
              </a:buClr>
              <a:buFont typeface="Cantarell"/>
              <a:buNone/>
              <a:defRPr sz="2800" b="0">
                <a:solidFill>
                  <a:srgbClr val="8D1415"/>
                </a:solidFill>
              </a:defRPr>
            </a:lvl1pPr>
            <a:lvl2pPr marL="457200" indent="0" rtl="0">
              <a:spcBef>
                <a:spcPts val="0"/>
              </a:spcBef>
              <a:buFont typeface="Cantarell"/>
              <a:buNone/>
              <a:defRPr sz="2000" b="1"/>
            </a:lvl2pPr>
            <a:lvl3pPr marL="914400" indent="0" rtl="0">
              <a:spcBef>
                <a:spcPts val="0"/>
              </a:spcBef>
              <a:buFont typeface="Cantarell"/>
              <a:buNone/>
              <a:defRPr sz="1800" b="1"/>
            </a:lvl3pPr>
            <a:lvl4pPr marL="1371600" indent="0" rtl="0">
              <a:spcBef>
                <a:spcPts val="0"/>
              </a:spcBef>
              <a:buFont typeface="Cantarell"/>
              <a:buNone/>
              <a:defRPr sz="1600" b="1"/>
            </a:lvl4pPr>
            <a:lvl5pPr marL="1828800" indent="0" rtl="0">
              <a:spcBef>
                <a:spcPts val="0"/>
              </a:spcBef>
              <a:buFont typeface="Cantarell"/>
              <a:buNone/>
              <a:defRPr sz="1600" b="1"/>
            </a:lvl5pPr>
            <a:lvl6pPr marL="2286000" indent="0" rtl="0">
              <a:spcBef>
                <a:spcPts val="0"/>
              </a:spcBef>
              <a:buFont typeface="Cantarell"/>
              <a:buNone/>
              <a:defRPr sz="1600" b="1"/>
            </a:lvl6pPr>
            <a:lvl7pPr marL="2743200" indent="0" rtl="0">
              <a:spcBef>
                <a:spcPts val="0"/>
              </a:spcBef>
              <a:buFont typeface="Cantarell"/>
              <a:buNone/>
              <a:defRPr sz="1600" b="1"/>
            </a:lvl7pPr>
            <a:lvl8pPr marL="3200400" indent="0" rtl="0">
              <a:spcBef>
                <a:spcPts val="0"/>
              </a:spcBef>
              <a:buFont typeface="Cantarell"/>
              <a:buNone/>
              <a:defRPr sz="1600" b="1"/>
            </a:lvl8pPr>
            <a:lvl9pPr marL="3657600" indent="0" rtl="0">
              <a:spcBef>
                <a:spcPts val="0"/>
              </a:spcBef>
              <a:buFont typeface="Cantarell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6607967" y="3335337"/>
            <a:ext cx="4895100" cy="245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1800"/>
            </a:lvl1pPr>
            <a:lvl2pPr rtl="0">
              <a:spcBef>
                <a:spcPts val="0"/>
              </a:spcBef>
              <a:defRPr sz="1600"/>
            </a:lvl2pPr>
            <a:lvl3pPr rtl="0">
              <a:spcBef>
                <a:spcPts val="0"/>
              </a:spcBef>
              <a:defRPr sz="1400"/>
            </a:lvl3pPr>
            <a:lvl4pPr rtl="0">
              <a:spcBef>
                <a:spcPts val="0"/>
              </a:spcBef>
              <a:defRPr sz="1200"/>
            </a:lvl4pPr>
            <a:lvl5pPr rtl="0">
              <a:spcBef>
                <a:spcPts val="0"/>
              </a:spcBef>
              <a:defRPr sz="1200"/>
            </a:lvl5pPr>
            <a:lvl6pPr rtl="0">
              <a:spcBef>
                <a:spcPts val="0"/>
              </a:spcBef>
              <a:defRPr sz="1200"/>
            </a:lvl6pPr>
            <a:lvl7pPr rtl="0">
              <a:spcBef>
                <a:spcPts val="0"/>
              </a:spcBef>
              <a:defRPr sz="1200"/>
            </a:lvl7pPr>
            <a:lvl8pPr rtl="0">
              <a:spcBef>
                <a:spcPts val="0"/>
              </a:spcBef>
              <a:defRPr sz="1200"/>
            </a:lvl8pPr>
            <a:lvl9pPr rtl="0">
              <a:spcBef>
                <a:spcPts val="0"/>
              </a:spcBef>
              <a:defRPr sz="12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4000" cap="none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484312" y="1600200"/>
            <a:ext cx="35489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 sz="2400" b="0"/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262032" y="685799"/>
            <a:ext cx="62409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600"/>
            </a:lvl3pPr>
            <a:lvl4pPr rtl="0">
              <a:spcBef>
                <a:spcPts val="0"/>
              </a:spcBef>
              <a:defRPr sz="1400"/>
            </a:lvl4pPr>
            <a:lvl5pPr rtl="0">
              <a:spcBef>
                <a:spcPts val="0"/>
              </a:spcBef>
              <a:defRPr sz="1400"/>
            </a:lvl5pPr>
            <a:lvl6pPr rtl="0">
              <a:spcBef>
                <a:spcPts val="0"/>
              </a:spcBef>
              <a:defRPr sz="1400"/>
            </a:lvl6pPr>
            <a:lvl7pPr rtl="0">
              <a:spcBef>
                <a:spcPts val="0"/>
              </a:spcBef>
              <a:defRPr sz="1400"/>
            </a:lvl7pPr>
            <a:lvl8pPr rtl="0">
              <a:spcBef>
                <a:spcPts val="0"/>
              </a:spcBef>
              <a:defRPr sz="1400"/>
            </a:lvl8pPr>
            <a:lvl9pPr rtl="0">
              <a:spcBef>
                <a:spcPts val="0"/>
              </a:spcBef>
              <a:defRPr sz="14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1484312" y="2971800"/>
            <a:ext cx="3548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Font typeface="Cantarell"/>
              <a:buNone/>
              <a:defRPr sz="1600"/>
            </a:lvl1pPr>
            <a:lvl2pPr marL="457200" indent="0" rtl="0">
              <a:spcBef>
                <a:spcPts val="0"/>
              </a:spcBef>
              <a:buFont typeface="Cantarell"/>
              <a:buNone/>
              <a:defRPr sz="1200"/>
            </a:lvl2pPr>
            <a:lvl3pPr marL="914400" indent="0" rtl="0">
              <a:spcBef>
                <a:spcPts val="0"/>
              </a:spcBef>
              <a:buFont typeface="Cantarell"/>
              <a:buNone/>
              <a:defRPr sz="1000"/>
            </a:lvl3pPr>
            <a:lvl4pPr marL="1371600" indent="0" rtl="0">
              <a:spcBef>
                <a:spcPts val="0"/>
              </a:spcBef>
              <a:buFont typeface="Cantarell"/>
              <a:buNone/>
              <a:defRPr sz="900"/>
            </a:lvl4pPr>
            <a:lvl5pPr marL="1828800" indent="0" rtl="0">
              <a:spcBef>
                <a:spcPts val="0"/>
              </a:spcBef>
              <a:buFont typeface="Cantarell"/>
              <a:buNone/>
              <a:defRPr sz="900"/>
            </a:lvl5pPr>
            <a:lvl6pPr marL="2286000" indent="0" rtl="0">
              <a:spcBef>
                <a:spcPts val="0"/>
              </a:spcBef>
              <a:buFont typeface="Cantarell"/>
              <a:buNone/>
              <a:defRPr sz="900"/>
            </a:lvl6pPr>
            <a:lvl7pPr marL="2743200" indent="0" rtl="0">
              <a:spcBef>
                <a:spcPts val="0"/>
              </a:spcBef>
              <a:buFont typeface="Cantarell"/>
              <a:buNone/>
              <a:defRPr sz="900"/>
            </a:lvl7pPr>
            <a:lvl8pPr marL="3200400" indent="0" rtl="0">
              <a:spcBef>
                <a:spcPts val="0"/>
              </a:spcBef>
              <a:buFont typeface="Cantarell"/>
              <a:buNone/>
              <a:defRPr sz="900"/>
            </a:lvl8pPr>
            <a:lvl9pPr marL="3657600" indent="0" rtl="0">
              <a:spcBef>
                <a:spcPts val="0"/>
              </a:spcBef>
              <a:buFont typeface="Cantarell"/>
              <a:buNone/>
              <a:defRPr sz="9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482724" y="1752599"/>
            <a:ext cx="54260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 sz="2800" b="0"/>
            </a:lvl1pPr>
            <a:lvl2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pic" idx="2"/>
          </p:nvPr>
        </p:nvSpPr>
        <p:spPr>
          <a:xfrm>
            <a:off x="7594682" y="914400"/>
            <a:ext cx="3281100" cy="4572000"/>
          </a:xfrm>
          <a:prstGeom prst="roundRect">
            <a:avLst>
              <a:gd name="adj" fmla="val 4280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482724" y="3124199"/>
            <a:ext cx="54260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Font typeface="Cantarell"/>
              <a:buNone/>
              <a:defRPr sz="1800"/>
            </a:lvl1pPr>
            <a:lvl2pPr marL="457200" indent="0" rtl="0">
              <a:spcBef>
                <a:spcPts val="0"/>
              </a:spcBef>
              <a:buFont typeface="Cantarell"/>
              <a:buNone/>
              <a:defRPr sz="1200"/>
            </a:lvl2pPr>
            <a:lvl3pPr marL="914400" indent="0" rtl="0">
              <a:spcBef>
                <a:spcPts val="0"/>
              </a:spcBef>
              <a:buFont typeface="Cantarell"/>
              <a:buNone/>
              <a:defRPr sz="1000"/>
            </a:lvl3pPr>
            <a:lvl4pPr marL="1371600" indent="0" rtl="0">
              <a:spcBef>
                <a:spcPts val="0"/>
              </a:spcBef>
              <a:buFont typeface="Cantarell"/>
              <a:buNone/>
              <a:defRPr sz="900"/>
            </a:lvl4pPr>
            <a:lvl5pPr marL="1828800" indent="0" rtl="0">
              <a:spcBef>
                <a:spcPts val="0"/>
              </a:spcBef>
              <a:buFont typeface="Cantarell"/>
              <a:buNone/>
              <a:defRPr sz="900"/>
            </a:lvl5pPr>
            <a:lvl6pPr marL="2286000" indent="0" rtl="0">
              <a:spcBef>
                <a:spcPts val="0"/>
              </a:spcBef>
              <a:buFont typeface="Cantarell"/>
              <a:buNone/>
              <a:defRPr sz="900"/>
            </a:lvl6pPr>
            <a:lvl7pPr marL="2743200" indent="0" rtl="0">
              <a:spcBef>
                <a:spcPts val="0"/>
              </a:spcBef>
              <a:buFont typeface="Cantarell"/>
              <a:buNone/>
              <a:defRPr sz="900"/>
            </a:lvl7pPr>
            <a:lvl8pPr marL="3200400" indent="0" rtl="0">
              <a:spcBef>
                <a:spcPts val="0"/>
              </a:spcBef>
              <a:buFont typeface="Cantarell"/>
              <a:buNone/>
              <a:defRPr sz="900"/>
            </a:lvl8pPr>
            <a:lvl9pPr marL="3657600" indent="0" rtl="0">
              <a:spcBef>
                <a:spcPts val="0"/>
              </a:spcBef>
              <a:buFont typeface="Cantarell"/>
              <a:buNone/>
              <a:defRPr sz="9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150812" y="0"/>
            <a:ext cx="2436812" cy="6858000"/>
            <a:chOff x="1320800" y="0"/>
            <a:chExt cx="2436812" cy="6858000"/>
          </a:xfrm>
        </p:grpSpPr>
        <p:sp>
          <p:nvSpPr>
            <p:cNvPr id="6" name="Shape 6"/>
            <p:cNvSpPr/>
            <p:nvPr/>
          </p:nvSpPr>
          <p:spPr>
            <a:xfrm>
              <a:off x="1627187" y="0"/>
              <a:ext cx="1122362" cy="5329237"/>
            </a:xfrm>
            <a:custGeom>
              <a:avLst/>
              <a:gdLst/>
              <a:ahLst/>
              <a:cxnLst/>
              <a:rect l="0" t="0" r="0" b="0"/>
              <a:pathLst>
                <a:path w="707" h="3357" extrusionOk="0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" name="Shape 7"/>
            <p:cNvSpPr/>
            <p:nvPr/>
          </p:nvSpPr>
          <p:spPr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0" b="0"/>
              <a:pathLst>
                <a:path w="704" h="3324" extrusionOk="0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8" name="Shape 8"/>
            <p:cNvSpPr/>
            <p:nvPr/>
          </p:nvSpPr>
          <p:spPr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0" b="0"/>
              <a:pathLst>
                <a:path w="774" h="1020" extrusionOk="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9" name="Shape 9"/>
            <p:cNvSpPr/>
            <p:nvPr/>
          </p:nvSpPr>
          <p:spPr>
            <a:xfrm>
              <a:off x="1627187" y="5291137"/>
              <a:ext cx="1495425" cy="1566862"/>
            </a:xfrm>
            <a:custGeom>
              <a:avLst/>
              <a:gdLst/>
              <a:ahLst/>
              <a:cxnLst/>
              <a:rect l="0" t="0" r="0" b="0"/>
              <a:pathLst>
                <a:path w="942" h="987" extrusionOk="0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0D0E"/>
            </a:solidFill>
            <a:ln>
              <a:noFill/>
            </a:ln>
          </p:spPr>
        </p:sp>
        <p:sp>
          <p:nvSpPr>
            <p:cNvPr id="10" name="Shape 10"/>
            <p:cNvSpPr/>
            <p:nvPr/>
          </p:nvSpPr>
          <p:spPr>
            <a:xfrm>
              <a:off x="1627187" y="5286375"/>
              <a:ext cx="2130425" cy="1571625"/>
            </a:xfrm>
            <a:custGeom>
              <a:avLst/>
              <a:gdLst/>
              <a:ahLst/>
              <a:cxnLst/>
              <a:rect l="0" t="0" r="0" b="0"/>
              <a:pathLst>
                <a:path w="1342" h="990" extrusionOk="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8D1415"/>
            </a:solidFill>
            <a:ln>
              <a:noFill/>
            </a:ln>
          </p:spPr>
        </p:sp>
        <p:sp>
          <p:nvSpPr>
            <p:cNvPr id="11" name="Shape 11"/>
            <p:cNvSpPr/>
            <p:nvPr/>
          </p:nvSpPr>
          <p:spPr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0" b="0"/>
              <a:pathLst>
                <a:path w="1068" h="1020" extrusionOk="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ntarell"/>
              <a:buNone/>
              <a:defRPr sz="4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484309" y="2666999"/>
            <a:ext cx="10018800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indent="-64770" algn="l" rtl="0">
              <a:spcBef>
                <a:spcPts val="4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742950" marR="0" indent="-101600" algn="l" rtl="0">
              <a:spcBef>
                <a:spcPts val="40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1200150" marR="0" indent="-120014" algn="l" rtl="0">
              <a:spcBef>
                <a:spcPts val="36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543050" marR="0" indent="-24130" algn="l" rtl="0">
              <a:spcBef>
                <a:spcPts val="32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6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2000250" marR="0" indent="-4254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514600" marR="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971800" marR="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429000" marR="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886200" marR="0" indent="-99695" algn="l" rtl="0">
              <a:spcBef>
                <a:spcPts val="280"/>
              </a:spcBef>
              <a:spcAft>
                <a:spcPts val="600"/>
              </a:spcAft>
              <a:buClr>
                <a:srgbClr val="8D1415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9732656" y="5883275"/>
            <a:ext cx="1143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572278" y="5883275"/>
            <a:ext cx="7084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951856" y="5883275"/>
            <a:ext cx="5510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TKrTnPz7gv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ctrTitle"/>
          </p:nvPr>
        </p:nvSpPr>
        <p:spPr>
          <a:xfrm>
            <a:off x="2435550" y="1355125"/>
            <a:ext cx="9211199" cy="1221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R="0"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ntarell"/>
              <a:buNone/>
            </a:pPr>
            <a:r>
              <a:rPr lang="en-US" sz="54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Congestion Control</a:t>
            </a:r>
            <a:r>
              <a:rPr lang="en-US" sz="5400"/>
              <a:t>:</a:t>
            </a:r>
            <a:r>
              <a:rPr lang="en-US" sz="5400" b="0" i="0" u="none" strike="noStrike" cap="none" baseline="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 UDP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subTitle" idx="1"/>
          </p:nvPr>
        </p:nvSpPr>
        <p:spPr>
          <a:xfrm>
            <a:off x="4515376" y="3163042"/>
            <a:ext cx="6987600" cy="138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600"/>
              </a:spcAft>
              <a:buClr>
                <a:srgbClr val="8D1415"/>
              </a:buClr>
              <a:buSzPct val="25000"/>
              <a:buFont typeface="Arial"/>
              <a:buNone/>
            </a:pPr>
            <a:endParaRPr lang="en-US" sz="2100" b="0" i="0" u="none" strike="noStrike" cap="none" baseline="0" dirty="0">
              <a:solidFill>
                <a:schemeClr val="dk1"/>
              </a:solidFill>
              <a:latin typeface="Cantarell"/>
              <a:ea typeface="Cantarell"/>
              <a:cs typeface="Cantarell"/>
              <a:sym typeface="Cantarel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484300" y="685800"/>
            <a:ext cx="10018800" cy="113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800"/>
              <a:t>RPC Drawbacks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1484300" y="1820100"/>
            <a:ext cx="10018800" cy="3971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Pointers are always required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Data type ID’s are sometimes lost</a:t>
            </a:r>
          </a:p>
          <a:p>
            <a:pPr marL="457200" lvl="0" indent="-22860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Global variables are lost due to procedure operating on non-source machines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800" cy="175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Real-Time Transport Protocol (RTP)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1484300" y="2342225"/>
            <a:ext cx="5045700" cy="364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/>
              <a:t>Multiplex real-time data streams onto single stream of UDP packets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/>
              <a:t>Packets are not specially treated and have no guarantees about delivery</a:t>
            </a:r>
          </a:p>
          <a:p>
            <a:pPr marL="457200" lvl="0" indent="-2286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/>
              <a:t>RTP header consists of three 32-bit words and potentially some extensions</a:t>
            </a:r>
          </a:p>
        </p:txBody>
      </p:sp>
      <p:pic>
        <p:nvPicPr>
          <p:cNvPr id="211" name="Shape 2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0000" y="2871500"/>
            <a:ext cx="5219700" cy="229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800" cy="175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834300" y="4216400"/>
            <a:ext cx="6237299" cy="1013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1800"/>
              <a:t>RTP placement in the protocol stack (left)</a:t>
            </a:r>
          </a:p>
          <a:p>
            <a:pPr>
              <a:spcBef>
                <a:spcPts val="0"/>
              </a:spcBef>
              <a:buNone/>
            </a:pPr>
            <a:r>
              <a:rPr lang="en-US" sz="1800"/>
              <a:t>Method of payload nesting within packets (right)</a:t>
            </a:r>
          </a:p>
        </p:txBody>
      </p:sp>
      <p:pic>
        <p:nvPicPr>
          <p:cNvPr id="218" name="Shape 2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4300" y="950850"/>
            <a:ext cx="10382250" cy="3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800" cy="175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Real Time Transport Control Protocol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1484309" y="2666999"/>
            <a:ext cx="10018800" cy="3124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Handles feedback, synchronization, and the UI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Assesses network to adapt quality for the best performance</a:t>
            </a:r>
          </a:p>
          <a:p>
            <a:pPr marL="457200" lvl="0" indent="-228600">
              <a:spcBef>
                <a:spcPts val="0"/>
              </a:spcBef>
            </a:pPr>
            <a:r>
              <a:rPr lang="en-US"/>
              <a:t>Means of controlling data output through the network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1484311" y="695150"/>
            <a:ext cx="10018800" cy="175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Playout with Buffering and Jitter Control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1124275" y="2407775"/>
            <a:ext cx="5602499" cy="3514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200"/>
              <a:t>Jitter is the difference in relative delivery times among sent packets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200"/>
              <a:t>Buffer stores packets for a given time period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200"/>
              <a:t>Buffer then sends packets to receiver with a brief pause at the start to cover jitter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200"/>
              <a:t>Packets that don’t reach the buffer on time are dropped</a:t>
            </a:r>
          </a:p>
        </p:txBody>
      </p:sp>
      <p:pic>
        <p:nvPicPr>
          <p:cNvPr id="231" name="Shape 2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0500" y="2723487"/>
            <a:ext cx="4973275" cy="2620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2130550" y="2774099"/>
            <a:ext cx="8930700" cy="996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/>
              <a:t>Implementation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1518736" y="2552700"/>
            <a:ext cx="10018800" cy="175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ntarell"/>
              <a:buNone/>
            </a:pPr>
            <a:r>
              <a:rPr lang="en-US"/>
              <a:t>What is Congestion Control?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1484309" y="2666999"/>
            <a:ext cx="10018712" cy="312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Refers to the management of packet loss and signal degradation</a:t>
            </a:r>
          </a:p>
          <a:p>
            <a:pPr marL="457200" marR="0" lvl="0" indent="-228600" algn="l" rtl="0">
              <a:spcBef>
                <a:spcPts val="0"/>
              </a:spcBef>
              <a:spcAft>
                <a:spcPts val="600"/>
              </a:spcAft>
            </a:pPr>
            <a:r>
              <a:rPr lang="en-US"/>
              <a:t>Handled by both Network and Transport layers</a:t>
            </a:r>
          </a:p>
          <a:p>
            <a:pPr marL="457200" marR="0" lvl="0" indent="-228600" algn="l" rtl="0">
              <a:spcBef>
                <a:spcPts val="0"/>
              </a:spcBef>
              <a:spcAft>
                <a:spcPts val="600"/>
              </a:spcAft>
            </a:pPr>
            <a:r>
              <a:rPr lang="en-US"/>
              <a:t>Provide efficiency and power to bandwidth</a:t>
            </a:r>
          </a:p>
          <a:p>
            <a:pPr marL="457200" marR="0" lvl="0" indent="-228600" algn="l" rtl="0">
              <a:spcBef>
                <a:spcPts val="0"/>
              </a:spcBef>
              <a:spcAft>
                <a:spcPts val="600"/>
              </a:spcAft>
            </a:pPr>
            <a:r>
              <a:rPr lang="en-US"/>
              <a:t>Allocates resources based on usage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800" cy="175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Elements of Congestion Control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1042500" y="2667000"/>
            <a:ext cx="3958199" cy="3124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Efficiency and Power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b="1"/>
              <a:t>Power = Load/Delay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Max-Min Fairness</a:t>
            </a:r>
          </a:p>
          <a:p>
            <a:pPr marL="457200" lvl="0" indent="-228600">
              <a:spcBef>
                <a:spcPts val="0"/>
              </a:spcBef>
            </a:pPr>
            <a:r>
              <a:rPr lang="en-US"/>
              <a:t>Convergence</a:t>
            </a:r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0575" y="2993601"/>
            <a:ext cx="6846700" cy="247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800" cy="175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AIMD (Additive Increase Multiplicative Decrease)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1484300" y="2884000"/>
            <a:ext cx="5071200" cy="3124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Congestive control law for appropriate operation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Balance between fairness and efficiency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2450" y="2667000"/>
            <a:ext cx="5221575" cy="355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431311" y="0"/>
            <a:ext cx="10018800" cy="175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Congestion and Wireless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1873025" y="1606800"/>
            <a:ext cx="10018800" cy="175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/>
              <a:t>Higher loss rate than wired connections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/>
              <a:t>leads to unnecessary throttling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/>
              <a:t>Goal: Bridge gap between packet loss and bandwidth errors</a:t>
            </a:r>
          </a:p>
        </p:txBody>
      </p:sp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7425" y="3474250"/>
            <a:ext cx="8258300" cy="287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>
            <a:hlinkClick r:id="rId3"/>
          </p:cNvPr>
          <p:cNvSpPr/>
          <p:nvPr/>
        </p:nvSpPr>
        <p:spPr>
          <a:xfrm>
            <a:off x="2240200" y="537162"/>
            <a:ext cx="7711575" cy="578367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800" cy="175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UDP (User Datagram Protocol)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484309" y="2666999"/>
            <a:ext cx="10018800" cy="3124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Transport layer protocol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-US"/>
              <a:t>Connectionless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en-US"/>
              <a:t>Provides means for sending encapsulated packets without an established connection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1484300" y="685800"/>
            <a:ext cx="10018800" cy="1028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UDP Structure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1203409" y="918774"/>
            <a:ext cx="10018800" cy="3124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8D1415"/>
              </a:buClr>
            </a:pPr>
            <a:r>
              <a:rPr lang="en-US"/>
              <a:t>Each segment sent by UDP consists of 4 parts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8D1415"/>
              </a:buClr>
            </a:pPr>
            <a:r>
              <a:rPr lang="en-US"/>
              <a:t>Source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8D1415"/>
              </a:buClr>
            </a:pPr>
            <a:r>
              <a:rPr lang="en-US"/>
              <a:t>Destination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8D1415"/>
              </a:buClr>
            </a:pPr>
            <a:r>
              <a:rPr lang="en-US"/>
              <a:t>Length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8D1415"/>
              </a:buClr>
            </a:pPr>
            <a:r>
              <a:rPr lang="en-US"/>
              <a:t>Checksum</a:t>
            </a:r>
          </a:p>
        </p:txBody>
      </p:sp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5450" y="2334100"/>
            <a:ext cx="7658549" cy="1602949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 txBox="1"/>
          <p:nvPr/>
        </p:nvSpPr>
        <p:spPr>
          <a:xfrm>
            <a:off x="1203400" y="4240700"/>
            <a:ext cx="10177800" cy="118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8D1415"/>
              </a:buClr>
              <a:buChar char="●"/>
            </a:pPr>
            <a:r>
              <a:rPr lang="en-US" sz="24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Segments are sent without previous connection attempts.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8D1415"/>
              </a:buClr>
              <a:buChar char="●"/>
            </a:pPr>
            <a:r>
              <a:rPr lang="en-US" sz="2400">
                <a:solidFill>
                  <a:schemeClr val="dk1"/>
                </a:solidFill>
                <a:latin typeface="Cantarell"/>
                <a:ea typeface="Cantarell"/>
                <a:cs typeface="Cantarell"/>
                <a:sym typeface="Cantarell"/>
              </a:rPr>
              <a:t>Missing segments are not re-sent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1484311" y="685800"/>
            <a:ext cx="10018800" cy="175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Remote Procedure Call (RPC)</a:t>
            </a:r>
          </a:p>
        </p:txBody>
      </p:sp>
      <p:pic>
        <p:nvPicPr>
          <p:cNvPr id="197" name="Shape 1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3950" y="2926525"/>
            <a:ext cx="6382643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/>
          <p:nvPr/>
        </p:nvSpPr>
        <p:spPr>
          <a:xfrm>
            <a:off x="1448900" y="2367725"/>
            <a:ext cx="3887399" cy="388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980000"/>
              </a:buClr>
              <a:buSzPct val="100000"/>
              <a:buChar char="●"/>
            </a:pPr>
            <a:r>
              <a:rPr lang="en-US" sz="2400"/>
              <a:t>Allows execution on different address spaces from a source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Clr>
                <a:srgbClr val="980000"/>
              </a:buClr>
              <a:buSzPct val="100000"/>
              <a:buChar char="●"/>
            </a:pPr>
            <a:r>
              <a:rPr lang="en-US" sz="2400"/>
              <a:t>Request-Response Execution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Clr>
                <a:srgbClr val="980000"/>
              </a:buClr>
              <a:buSzPct val="100000"/>
              <a:buChar char="●"/>
            </a:pPr>
            <a:r>
              <a:rPr lang="en-US" sz="2400"/>
              <a:t>Used as basis for many network applications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Widescreen</PresentationFormat>
  <Paragraphs>58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Cantarell</vt:lpstr>
      <vt:lpstr>Arial</vt:lpstr>
      <vt:lpstr>Parallax</vt:lpstr>
      <vt:lpstr>Congestion Control: UDP</vt:lpstr>
      <vt:lpstr>What is Congestion Control?</vt:lpstr>
      <vt:lpstr>Elements of Congestion Control</vt:lpstr>
      <vt:lpstr>AIMD (Additive Increase Multiplicative Decrease)</vt:lpstr>
      <vt:lpstr>Congestion and Wireless</vt:lpstr>
      <vt:lpstr>PowerPoint Presentation</vt:lpstr>
      <vt:lpstr>UDP (User Datagram Protocol)</vt:lpstr>
      <vt:lpstr>UDP Structure</vt:lpstr>
      <vt:lpstr>Remote Procedure Call (RPC)</vt:lpstr>
      <vt:lpstr>RPC Drawbacks</vt:lpstr>
      <vt:lpstr>Real-Time Transport Protocol (RTP)</vt:lpstr>
      <vt:lpstr>PowerPoint Presentation</vt:lpstr>
      <vt:lpstr> Real Time Transport Control Protocol</vt:lpstr>
      <vt:lpstr>Playout with Buffering and Jitter Control</vt:lpstr>
      <vt:lpstr>Implementation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Control: UDP</dc:title>
  <cp:lastModifiedBy>Srivathsan</cp:lastModifiedBy>
  <cp:revision>2</cp:revision>
  <dcterms:modified xsi:type="dcterms:W3CDTF">2015-11-02T05:45:11Z</dcterms:modified>
</cp:coreProperties>
</file>