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Roboto"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08146546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17096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64006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96517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90046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8800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26086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42081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94901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08911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37052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01583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84944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59835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28012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59978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69134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27476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598100" y="1775222"/>
            <a:ext cx="8222100" cy="838800"/>
          </a:xfrm>
          <a:prstGeom prst="rect">
            <a:avLst/>
          </a:prstGeom>
        </p:spPr>
        <p:txBody>
          <a:bodyPr lIns="91425" tIns="91425" rIns="91425" bIns="91425" anchor="b"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17" name="Shape 17"/>
          <p:cNvSpPr txBox="1">
            <a:spLocks noGrp="1"/>
          </p:cNvSpPr>
          <p:nvPr>
            <p:ph type="subTitle" idx="1"/>
          </p:nvPr>
        </p:nvSpPr>
        <p:spPr>
          <a:xfrm>
            <a:off x="598088" y="2715912"/>
            <a:ext cx="8222100" cy="4329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18" name="Shape 1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76" name="Shape 76"/>
          <p:cNvSpPr txBox="1">
            <a:spLocks noGrp="1"/>
          </p:cNvSpPr>
          <p:nvPr>
            <p:ph type="title"/>
          </p:nvPr>
        </p:nvSpPr>
        <p:spPr>
          <a:xfrm>
            <a:off x="311700" y="1256050"/>
            <a:ext cx="8520600" cy="20307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77" name="Shape 77"/>
          <p:cNvSpPr txBox="1">
            <a:spLocks noGrp="1"/>
          </p:cNvSpPr>
          <p:nvPr>
            <p:ph type="body" idx="1"/>
          </p:nvPr>
        </p:nvSpPr>
        <p:spPr>
          <a:xfrm>
            <a:off x="311700" y="3369225"/>
            <a:ext cx="8520600" cy="1281900"/>
          </a:xfrm>
          <a:prstGeom prst="rect">
            <a:avLst/>
          </a:prstGeom>
        </p:spPr>
        <p:txBody>
          <a:bodyPr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78" name="Shape 7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9"/>
        <p:cNvGrpSpPr/>
        <p:nvPr/>
      </p:nvGrpSpPr>
      <p:grpSpPr>
        <a:xfrm>
          <a:off x="0" y="0"/>
          <a:ext cx="0" cy="0"/>
          <a:chOff x="0" y="0"/>
          <a:chExt cx="0" cy="0"/>
        </a:xfrm>
      </p:grpSpPr>
      <p:sp>
        <p:nvSpPr>
          <p:cNvPr id="80" name="Shape 80"/>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26" name="Shape 26"/>
          <p:cNvSpPr txBox="1">
            <a:spLocks noGrp="1"/>
          </p:cNvSpPr>
          <p:nvPr>
            <p:ph type="title"/>
          </p:nvPr>
        </p:nvSpPr>
        <p:spPr>
          <a:xfrm>
            <a:off x="598100" y="2152347"/>
            <a:ext cx="8222100" cy="838800"/>
          </a:xfrm>
          <a:prstGeom prst="rect">
            <a:avLst/>
          </a:prstGeom>
        </p:spPr>
        <p:txBody>
          <a:bodyPr lIns="91425" tIns="91425" rIns="91425" bIns="91425" anchor="ctr"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27" name="Shape 2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a:off x="7170274" y="3903669"/>
              <a:ext cx="989100" cy="987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0" y="4891594"/>
              <a:ext cx="9144000" cy="2520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35" name="Shape 35"/>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txBox="1">
            <a:spLocks noGrp="1"/>
          </p:cNvSpPr>
          <p:nvPr>
            <p:ph type="body" idx="1"/>
          </p:nvPr>
        </p:nvSpPr>
        <p:spPr>
          <a:xfrm>
            <a:off x="311700" y="1229875"/>
            <a:ext cx="8520600" cy="3339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body" idx="1"/>
          </p:nvPr>
        </p:nvSpPr>
        <p:spPr>
          <a:xfrm>
            <a:off x="3117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body" idx="2"/>
          </p:nvPr>
        </p:nvSpPr>
        <p:spPr>
          <a:xfrm>
            <a:off x="48324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2" name="Shape 42"/>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8" name="Shape 48"/>
          <p:cNvSpPr txBox="1">
            <a:spLocks noGrp="1"/>
          </p:cNvSpPr>
          <p:nvPr>
            <p:ph type="body" idx="1"/>
          </p:nvPr>
        </p:nvSpPr>
        <p:spPr>
          <a:xfrm>
            <a:off x="311700" y="1465804"/>
            <a:ext cx="2808000" cy="3103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9" name="Shape 49"/>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7113588" y="106"/>
              <a:ext cx="1015200" cy="10152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grpSp>
      <p:sp>
        <p:nvSpPr>
          <p:cNvPr id="57" name="Shape 57"/>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58" name="Shape 5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61" name="Shape 6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2" name="Shape 62"/>
          <p:cNvSpPr txBox="1">
            <a:spLocks noGrp="1"/>
          </p:cNvSpPr>
          <p:nvPr>
            <p:ph type="title"/>
          </p:nvPr>
        </p:nvSpPr>
        <p:spPr>
          <a:xfrm>
            <a:off x="265500" y="1151100"/>
            <a:ext cx="4045200" cy="15645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63" name="Shape 63"/>
          <p:cNvSpPr txBox="1">
            <a:spLocks noGrp="1"/>
          </p:cNvSpPr>
          <p:nvPr>
            <p:ph type="subTitle" idx="1"/>
          </p:nvPr>
        </p:nvSpPr>
        <p:spPr>
          <a:xfrm>
            <a:off x="265500" y="2769001"/>
            <a:ext cx="4045200" cy="12693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64" name="Shape 6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65" name="Shape 6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68" name="Shape 6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10000"/>
            <a:ext cx="8520600" cy="607800"/>
          </a:xfrm>
          <a:prstGeom prst="rect">
            <a:avLst/>
          </a:prstGeom>
          <a:noFill/>
          <a:ln>
            <a:noFill/>
          </a:ln>
        </p:spPr>
        <p:txBody>
          <a:bodyPr lIns="91425" tIns="91425" rIns="91425" bIns="91425" anchor="t" anchorCtr="0"/>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311700" y="1229875"/>
            <a:ext cx="8520600" cy="33390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60431" y="4651190"/>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591300" y="2314498"/>
            <a:ext cx="8222100" cy="514500"/>
          </a:xfrm>
          <a:prstGeom prst="rect">
            <a:avLst/>
          </a:prstGeom>
        </p:spPr>
        <p:txBody>
          <a:bodyPr lIns="91425" tIns="91425" rIns="91425" bIns="91425" anchor="b" anchorCtr="0">
            <a:noAutofit/>
          </a:bodyPr>
          <a:lstStyle/>
          <a:p>
            <a:pPr marL="0" lvl="0" indent="457200">
              <a:spcBef>
                <a:spcPts val="0"/>
              </a:spcBef>
              <a:buNone/>
            </a:pPr>
            <a:r>
              <a:rPr lang="en" sz="3000"/>
              <a:t>Congestion Control, Quality of Service, 			                 and Internetworking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QoS - Integrated Services</a:t>
            </a:r>
          </a:p>
        </p:txBody>
      </p:sp>
      <p:sp>
        <p:nvSpPr>
          <p:cNvPr id="153" name="Shape 153"/>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228600" rtl="0">
              <a:spcBef>
                <a:spcPts val="0"/>
              </a:spcBef>
            </a:pPr>
            <a:r>
              <a:rPr lang="en" dirty="0"/>
              <a:t>Architecture for streaming media</a:t>
            </a:r>
          </a:p>
          <a:p>
            <a:pPr marL="457200" lvl="0" indent="-228600" rtl="0">
              <a:spcBef>
                <a:spcPts val="0"/>
              </a:spcBef>
            </a:pPr>
            <a:r>
              <a:rPr lang="en" dirty="0"/>
              <a:t>Two different methods</a:t>
            </a:r>
          </a:p>
          <a:p>
            <a:pPr marL="914400" lvl="1" indent="-228600" rtl="0">
              <a:spcBef>
                <a:spcPts val="0"/>
              </a:spcBef>
            </a:pPr>
            <a:r>
              <a:rPr lang="en" dirty="0"/>
              <a:t>Unicast - Single user streaming from a single source</a:t>
            </a:r>
          </a:p>
          <a:p>
            <a:pPr marL="914400" lvl="1" indent="-228600" rtl="0">
              <a:spcBef>
                <a:spcPts val="0"/>
              </a:spcBef>
            </a:pPr>
            <a:r>
              <a:rPr lang="en" dirty="0"/>
              <a:t>Multicast - Multiple stations broadcasting to multiple users</a:t>
            </a:r>
          </a:p>
        </p:txBody>
      </p:sp>
      <p:pic>
        <p:nvPicPr>
          <p:cNvPr id="154" name="Shape 154"/>
          <p:cNvPicPr preferRelativeResize="0"/>
          <p:nvPr/>
        </p:nvPicPr>
        <p:blipFill>
          <a:blip r:embed="rId3">
            <a:alphaModFix/>
          </a:blip>
          <a:stretch>
            <a:fillRect/>
          </a:stretch>
        </p:blipFill>
        <p:spPr>
          <a:xfrm>
            <a:off x="5661826" y="1017800"/>
            <a:ext cx="3170474" cy="1706374"/>
          </a:xfrm>
          <a:prstGeom prst="rect">
            <a:avLst/>
          </a:prstGeom>
          <a:noFill/>
          <a:ln>
            <a:noFill/>
          </a:ln>
        </p:spPr>
      </p:pic>
      <p:pic>
        <p:nvPicPr>
          <p:cNvPr id="155" name="Shape 155"/>
          <p:cNvPicPr preferRelativeResize="0"/>
          <p:nvPr/>
        </p:nvPicPr>
        <p:blipFill>
          <a:blip r:embed="rId4">
            <a:alphaModFix/>
          </a:blip>
          <a:stretch>
            <a:fillRect/>
          </a:stretch>
        </p:blipFill>
        <p:spPr>
          <a:xfrm>
            <a:off x="597277" y="3093473"/>
            <a:ext cx="4282948" cy="19614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QoS - Differentiated Services</a:t>
            </a:r>
          </a:p>
        </p:txBody>
      </p:sp>
      <p:sp>
        <p:nvSpPr>
          <p:cNvPr id="161" name="Shape 161"/>
          <p:cNvSpPr txBox="1">
            <a:spLocks noGrp="1"/>
          </p:cNvSpPr>
          <p:nvPr>
            <p:ph type="body" idx="1"/>
          </p:nvPr>
        </p:nvSpPr>
        <p:spPr>
          <a:xfrm>
            <a:off x="311701" y="1229875"/>
            <a:ext cx="5024048" cy="3339000"/>
          </a:xfrm>
          <a:prstGeom prst="rect">
            <a:avLst/>
          </a:prstGeom>
        </p:spPr>
        <p:txBody>
          <a:bodyPr lIns="91425" tIns="91425" rIns="91425" bIns="91425" anchor="t" anchorCtr="0">
            <a:noAutofit/>
          </a:bodyPr>
          <a:lstStyle/>
          <a:p>
            <a:pPr marL="457200" lvl="0" indent="-228600">
              <a:spcBef>
                <a:spcPts val="0"/>
              </a:spcBef>
            </a:pPr>
            <a:r>
              <a:rPr lang="en" sz="1400" dirty="0"/>
              <a:t>Class based method to help QoS</a:t>
            </a:r>
          </a:p>
          <a:p>
            <a:pPr marL="457200" lvl="0" indent="-228600">
              <a:spcBef>
                <a:spcPts val="0"/>
              </a:spcBef>
            </a:pPr>
            <a:r>
              <a:rPr lang="en" sz="1400" dirty="0"/>
              <a:t>Manages traffic on modern IP networks by assigning priorities to packets</a:t>
            </a:r>
          </a:p>
          <a:p>
            <a:pPr marL="457200" lvl="0" indent="-228600" rtl="0">
              <a:spcBef>
                <a:spcPts val="0"/>
              </a:spcBef>
            </a:pPr>
            <a:r>
              <a:rPr lang="en" sz="1400" dirty="0"/>
              <a:t>Two types:</a:t>
            </a:r>
          </a:p>
          <a:p>
            <a:pPr marL="914400" lvl="1" indent="-228600" rtl="0">
              <a:spcBef>
                <a:spcPts val="0"/>
              </a:spcBef>
            </a:pPr>
            <a:r>
              <a:rPr lang="en" dirty="0"/>
              <a:t>Expedited forwarding - simplest method, packets either have a priority of regular or expedited</a:t>
            </a:r>
          </a:p>
          <a:p>
            <a:pPr marL="914400" lvl="1" indent="-228600">
              <a:spcBef>
                <a:spcPts val="0"/>
              </a:spcBef>
            </a:pPr>
            <a:r>
              <a:rPr lang="en" dirty="0"/>
              <a:t>Assured forwarding  - Four priority classes, then four discard classes, each packet gets assigned both to assure the most important packets are sent. </a:t>
            </a:r>
          </a:p>
          <a:p>
            <a:pPr lvl="0">
              <a:spcBef>
                <a:spcPts val="0"/>
              </a:spcBef>
              <a:buNone/>
            </a:pPr>
            <a:endParaRPr sz="1400" dirty="0"/>
          </a:p>
        </p:txBody>
      </p:sp>
      <p:pic>
        <p:nvPicPr>
          <p:cNvPr id="162" name="Shape 162"/>
          <p:cNvPicPr preferRelativeResize="0"/>
          <p:nvPr/>
        </p:nvPicPr>
        <p:blipFill>
          <a:blip r:embed="rId3">
            <a:alphaModFix/>
          </a:blip>
          <a:stretch>
            <a:fillRect/>
          </a:stretch>
        </p:blipFill>
        <p:spPr>
          <a:xfrm>
            <a:off x="5281947" y="1196815"/>
            <a:ext cx="3675200" cy="1550424"/>
          </a:xfrm>
          <a:prstGeom prst="rect">
            <a:avLst/>
          </a:prstGeom>
          <a:noFill/>
          <a:ln>
            <a:noFill/>
          </a:ln>
        </p:spPr>
      </p:pic>
      <p:pic>
        <p:nvPicPr>
          <p:cNvPr id="163" name="Shape 163"/>
          <p:cNvPicPr preferRelativeResize="0"/>
          <p:nvPr/>
        </p:nvPicPr>
        <p:blipFill>
          <a:blip r:embed="rId4">
            <a:alphaModFix/>
          </a:blip>
          <a:stretch>
            <a:fillRect/>
          </a:stretch>
        </p:blipFill>
        <p:spPr>
          <a:xfrm>
            <a:off x="5281947" y="2926254"/>
            <a:ext cx="3798631" cy="142719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28625" y="410000"/>
            <a:ext cx="8403600" cy="607800"/>
          </a:xfrm>
          <a:prstGeom prst="rect">
            <a:avLst/>
          </a:prstGeom>
        </p:spPr>
        <p:txBody>
          <a:bodyPr lIns="91425" tIns="91425" rIns="91425" bIns="91425" anchor="t" anchorCtr="0">
            <a:noAutofit/>
          </a:bodyPr>
          <a:lstStyle/>
          <a:p>
            <a:pPr lvl="0">
              <a:spcBef>
                <a:spcPts val="0"/>
              </a:spcBef>
              <a:buNone/>
            </a:pPr>
            <a:r>
              <a:rPr lang="en"/>
              <a:t>Internetworking - How Network Differ</a:t>
            </a:r>
          </a:p>
        </p:txBody>
      </p:sp>
      <p:pic>
        <p:nvPicPr>
          <p:cNvPr id="169" name="Shape 169"/>
          <p:cNvPicPr preferRelativeResize="0"/>
          <p:nvPr/>
        </p:nvPicPr>
        <p:blipFill>
          <a:blip r:embed="rId3">
            <a:alphaModFix/>
          </a:blip>
          <a:stretch>
            <a:fillRect/>
          </a:stretch>
        </p:blipFill>
        <p:spPr>
          <a:xfrm>
            <a:off x="311700" y="1017800"/>
            <a:ext cx="6919626" cy="28812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0"/>
            <a:ext cx="8520600" cy="607800"/>
          </a:xfrm>
          <a:prstGeom prst="rect">
            <a:avLst/>
          </a:prstGeom>
        </p:spPr>
        <p:txBody>
          <a:bodyPr lIns="91425" tIns="91425" rIns="91425" bIns="91425" anchor="t" anchorCtr="0">
            <a:noAutofit/>
          </a:bodyPr>
          <a:lstStyle/>
          <a:p>
            <a:pPr lvl="0">
              <a:spcBef>
                <a:spcPts val="0"/>
              </a:spcBef>
              <a:buNone/>
            </a:pPr>
            <a:r>
              <a:rPr lang="en"/>
              <a:t>Internetworking - Network Connection</a:t>
            </a:r>
          </a:p>
        </p:txBody>
      </p:sp>
      <p:sp>
        <p:nvSpPr>
          <p:cNvPr id="175" name="Shape 175"/>
          <p:cNvSpPr txBox="1">
            <a:spLocks noGrp="1"/>
          </p:cNvSpPr>
          <p:nvPr>
            <p:ph type="body" idx="1"/>
          </p:nvPr>
        </p:nvSpPr>
        <p:spPr>
          <a:xfrm>
            <a:off x="311700" y="520050"/>
            <a:ext cx="8520600" cy="3339000"/>
          </a:xfrm>
          <a:prstGeom prst="rect">
            <a:avLst/>
          </a:prstGeom>
        </p:spPr>
        <p:txBody>
          <a:bodyPr lIns="91425" tIns="91425" rIns="91425" bIns="91425" anchor="t" anchorCtr="0">
            <a:noAutofit/>
          </a:bodyPr>
          <a:lstStyle/>
          <a:p>
            <a:pPr lvl="0" rtl="0">
              <a:spcBef>
                <a:spcPts val="0"/>
              </a:spcBef>
              <a:spcAft>
                <a:spcPts val="0"/>
              </a:spcAft>
              <a:buNone/>
            </a:pPr>
            <a:r>
              <a:rPr lang="en">
                <a:solidFill>
                  <a:srgbClr val="262626"/>
                </a:solidFill>
                <a:latin typeface="Arial"/>
                <a:ea typeface="Arial"/>
                <a:cs typeface="Arial"/>
                <a:sym typeface="Arial"/>
              </a:rPr>
              <a:t>Two basic choices for connecting different networks</a:t>
            </a:r>
          </a:p>
          <a:p>
            <a:pPr lvl="0" rtl="0">
              <a:spcBef>
                <a:spcPts val="0"/>
              </a:spcBef>
              <a:spcAft>
                <a:spcPts val="0"/>
              </a:spcAft>
              <a:buNone/>
            </a:pPr>
            <a:r>
              <a:rPr lang="en">
                <a:solidFill>
                  <a:srgbClr val="9BAFB5"/>
                </a:solidFill>
                <a:latin typeface="Arial"/>
                <a:ea typeface="Arial"/>
                <a:cs typeface="Arial"/>
                <a:sym typeface="Arial"/>
              </a:rPr>
              <a:t>•</a:t>
            </a:r>
            <a:r>
              <a:rPr lang="en">
                <a:solidFill>
                  <a:srgbClr val="262626"/>
                </a:solidFill>
                <a:latin typeface="Arial"/>
                <a:ea typeface="Arial"/>
                <a:cs typeface="Arial"/>
                <a:sym typeface="Arial"/>
              </a:rPr>
              <a:t>Build devices that translate and convert packet from each kind of network</a:t>
            </a:r>
          </a:p>
          <a:p>
            <a:pPr lvl="0" rtl="0">
              <a:spcBef>
                <a:spcPts val="0"/>
              </a:spcBef>
              <a:spcAft>
                <a:spcPts val="0"/>
              </a:spcAft>
              <a:buNone/>
            </a:pPr>
            <a:r>
              <a:rPr lang="en">
                <a:solidFill>
                  <a:srgbClr val="9BAFB5"/>
                </a:solidFill>
                <a:latin typeface="Arial"/>
                <a:ea typeface="Arial"/>
                <a:cs typeface="Arial"/>
                <a:sym typeface="Arial"/>
              </a:rPr>
              <a:t>•</a:t>
            </a:r>
            <a:r>
              <a:rPr lang="en">
                <a:solidFill>
                  <a:srgbClr val="262626"/>
                </a:solidFill>
                <a:latin typeface="Arial"/>
                <a:ea typeface="Arial"/>
                <a:cs typeface="Arial"/>
                <a:sym typeface="Arial"/>
              </a:rPr>
              <a:t>Adding a layers of indirection and building a common layer on top of the different network </a:t>
            </a:r>
          </a:p>
          <a:p>
            <a:pPr lvl="0" rtl="0">
              <a:spcBef>
                <a:spcPts val="0"/>
              </a:spcBef>
              <a:spcAft>
                <a:spcPts val="0"/>
              </a:spcAft>
              <a:buNone/>
            </a:pPr>
            <a:r>
              <a:rPr lang="en" sz="1400">
                <a:solidFill>
                  <a:srgbClr val="262626"/>
                </a:solidFill>
                <a:latin typeface="Arial"/>
                <a:ea typeface="Arial"/>
                <a:cs typeface="Arial"/>
                <a:sym typeface="Arial"/>
              </a:rPr>
              <a:t>Device that connects networks are Repeaters, Hubs, Switches, Bridges,Routers,Gateways</a:t>
            </a:r>
          </a:p>
        </p:txBody>
      </p:sp>
      <p:pic>
        <p:nvPicPr>
          <p:cNvPr id="176" name="Shape 176"/>
          <p:cNvPicPr preferRelativeResize="0"/>
          <p:nvPr/>
        </p:nvPicPr>
        <p:blipFill>
          <a:blip r:embed="rId3">
            <a:alphaModFix/>
          </a:blip>
          <a:stretch>
            <a:fillRect/>
          </a:stretch>
        </p:blipFill>
        <p:spPr>
          <a:xfrm>
            <a:off x="311700" y="2322874"/>
            <a:ext cx="7715248" cy="25993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Internetworking - Tunneling</a:t>
            </a:r>
          </a:p>
        </p:txBody>
      </p:sp>
      <p:sp>
        <p:nvSpPr>
          <p:cNvPr id="182" name="Shape 182"/>
          <p:cNvSpPr txBox="1">
            <a:spLocks noGrp="1"/>
          </p:cNvSpPr>
          <p:nvPr>
            <p:ph type="body" idx="1"/>
          </p:nvPr>
        </p:nvSpPr>
        <p:spPr>
          <a:xfrm>
            <a:off x="311700" y="1017800"/>
            <a:ext cx="8520600" cy="3339000"/>
          </a:xfrm>
          <a:prstGeom prst="rect">
            <a:avLst/>
          </a:prstGeom>
        </p:spPr>
        <p:txBody>
          <a:bodyPr lIns="91425" tIns="91425" rIns="91425" bIns="91425" anchor="t" anchorCtr="0">
            <a:noAutofit/>
          </a:bodyPr>
          <a:lstStyle/>
          <a:p>
            <a:pPr lvl="0" rtl="0">
              <a:spcBef>
                <a:spcPts val="1000"/>
              </a:spcBef>
              <a:spcAft>
                <a:spcPts val="0"/>
              </a:spcAft>
              <a:buNone/>
            </a:pPr>
            <a:r>
              <a:rPr lang="en" sz="1400">
                <a:solidFill>
                  <a:srgbClr val="9BAFB5"/>
                </a:solidFill>
                <a:latin typeface="Arial"/>
                <a:ea typeface="Arial"/>
                <a:cs typeface="Arial"/>
                <a:sym typeface="Arial"/>
              </a:rPr>
              <a:t>•</a:t>
            </a:r>
            <a:r>
              <a:rPr lang="en" sz="1400">
                <a:solidFill>
                  <a:srgbClr val="262626"/>
                </a:solidFill>
                <a:latin typeface="Arial"/>
                <a:ea typeface="Arial"/>
                <a:cs typeface="Arial"/>
                <a:sym typeface="Arial"/>
              </a:rPr>
              <a:t>Tunneling, also known as "port forwarding," is the transmission of data intended for use only within a private, usually corporate network through a public network in such a way that the routing nodes in the public network are unaware that the transmission is part of a private network.</a:t>
            </a:r>
          </a:p>
          <a:p>
            <a:pPr lvl="0" rtl="0">
              <a:spcBef>
                <a:spcPts val="0"/>
              </a:spcBef>
              <a:spcAft>
                <a:spcPts val="0"/>
              </a:spcAft>
              <a:buNone/>
            </a:pPr>
            <a:endParaRPr>
              <a:solidFill>
                <a:srgbClr val="262626"/>
              </a:solidFill>
              <a:latin typeface="Arial"/>
              <a:ea typeface="Arial"/>
              <a:cs typeface="Arial"/>
              <a:sym typeface="Arial"/>
            </a:endParaRPr>
          </a:p>
          <a:p>
            <a:pPr lvl="0">
              <a:spcBef>
                <a:spcPts val="0"/>
              </a:spcBef>
              <a:buNone/>
            </a:pPr>
            <a:endParaRPr/>
          </a:p>
        </p:txBody>
      </p:sp>
      <p:sp>
        <p:nvSpPr>
          <p:cNvPr id="2" name="Rectangle 1"/>
          <p:cNvSpPr/>
          <p:nvPr/>
        </p:nvSpPr>
        <p:spPr>
          <a:xfrm>
            <a:off x="2286000" y="2202418"/>
            <a:ext cx="4572000" cy="738664"/>
          </a:xfrm>
          <a:prstGeom prst="rect">
            <a:avLst/>
          </a:prstGeom>
        </p:spPr>
        <p:txBody>
          <a:bodyPr>
            <a:spAutoFit/>
          </a:bodyPr>
          <a:lstStyle/>
          <a:p>
            <a:br>
              <a:rPr lang="en-US" dirty="0"/>
            </a:br>
            <a:br>
              <a:rPr lang="en-US" dirty="0"/>
            </a:br>
            <a:endParaRPr lang="en-US" dirty="0"/>
          </a:p>
        </p:txBody>
      </p:sp>
      <p:pic>
        <p:nvPicPr>
          <p:cNvPr id="1026" name="Picture 2" descr="https://lh6.googleusercontent.com/_W4OYKfbQkO-l8hBTEtBh6Jl8WFcBbc8dEpB0Lq4WiT88vKWWjENQGFREpe-RO4UFBt_4eoVg2vuRBNe3ZWTAvgciKaKWmhGgeDYw5c9WaZ0934lbhtClTCyGZYVPDH6BG8F9Z3mqH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170" y="2045731"/>
            <a:ext cx="5793808" cy="2187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252700" y="397000"/>
            <a:ext cx="8520600" cy="607800"/>
          </a:xfrm>
          <a:prstGeom prst="rect">
            <a:avLst/>
          </a:prstGeom>
        </p:spPr>
        <p:txBody>
          <a:bodyPr lIns="91425" tIns="91425" rIns="91425" bIns="91425" anchor="t" anchorCtr="0">
            <a:noAutofit/>
          </a:bodyPr>
          <a:lstStyle/>
          <a:p>
            <a:pPr lvl="0">
              <a:spcBef>
                <a:spcPts val="0"/>
              </a:spcBef>
              <a:buNone/>
            </a:pPr>
            <a:r>
              <a:rPr lang="en"/>
              <a:t>Internetworking - Packet Fragmentation</a:t>
            </a:r>
          </a:p>
        </p:txBody>
      </p:sp>
      <p:sp>
        <p:nvSpPr>
          <p:cNvPr id="189" name="Shape 189"/>
          <p:cNvSpPr txBox="1">
            <a:spLocks noGrp="1"/>
          </p:cNvSpPr>
          <p:nvPr>
            <p:ph type="body" idx="1"/>
          </p:nvPr>
        </p:nvSpPr>
        <p:spPr>
          <a:xfrm>
            <a:off x="252700" y="946750"/>
            <a:ext cx="5583896" cy="1889400"/>
          </a:xfrm>
          <a:prstGeom prst="rect">
            <a:avLst/>
          </a:prstGeom>
        </p:spPr>
        <p:txBody>
          <a:bodyPr lIns="91425" tIns="91425" rIns="91425" bIns="91425" anchor="t" anchorCtr="0">
            <a:noAutofit/>
          </a:bodyPr>
          <a:lstStyle/>
          <a:p>
            <a:pPr lvl="0" rtl="0">
              <a:lnSpc>
                <a:spcPct val="120000"/>
              </a:lnSpc>
              <a:spcBef>
                <a:spcPts val="1000"/>
              </a:spcBef>
              <a:spcAft>
                <a:spcPts val="0"/>
              </a:spcAft>
              <a:buNone/>
            </a:pPr>
            <a:r>
              <a:rPr lang="en" sz="1400" dirty="0">
                <a:solidFill>
                  <a:srgbClr val="000000"/>
                </a:solidFill>
                <a:latin typeface="Arial"/>
                <a:ea typeface="Arial"/>
                <a:cs typeface="Arial"/>
                <a:sym typeface="Arial"/>
              </a:rPr>
              <a:t>How is it possible to receive all the data sent to you reliably?</a:t>
            </a:r>
          </a:p>
          <a:p>
            <a:pPr lvl="0" rtl="0">
              <a:lnSpc>
                <a:spcPct val="120000"/>
              </a:lnSpc>
              <a:spcBef>
                <a:spcPts val="1000"/>
              </a:spcBef>
              <a:spcAft>
                <a:spcPts val="0"/>
              </a:spcAft>
              <a:buNone/>
            </a:pPr>
            <a:r>
              <a:rPr lang="en" sz="1400" dirty="0">
                <a:solidFill>
                  <a:srgbClr val="000000"/>
                </a:solidFill>
                <a:latin typeface="Arial"/>
                <a:ea typeface="Arial"/>
                <a:cs typeface="Arial"/>
                <a:sym typeface="Arial"/>
              </a:rPr>
              <a:t>First the data is broken down into pieces called POCKETS</a:t>
            </a:r>
          </a:p>
          <a:p>
            <a:pPr lvl="0" rtl="0">
              <a:lnSpc>
                <a:spcPct val="120000"/>
              </a:lnSpc>
              <a:spcBef>
                <a:spcPts val="1000"/>
              </a:spcBef>
              <a:spcAft>
                <a:spcPts val="0"/>
              </a:spcAft>
              <a:buNone/>
            </a:pPr>
            <a:r>
              <a:rPr lang="en" sz="1400" dirty="0">
                <a:solidFill>
                  <a:srgbClr val="000000"/>
                </a:solidFill>
                <a:latin typeface="Arial"/>
                <a:ea typeface="Arial"/>
                <a:cs typeface="Arial"/>
                <a:sym typeface="Arial"/>
              </a:rPr>
              <a:t>•If the data is too big it can not be passed in same route at the same time. </a:t>
            </a:r>
          </a:p>
          <a:p>
            <a:pPr lvl="0" rtl="0">
              <a:lnSpc>
                <a:spcPct val="120000"/>
              </a:lnSpc>
              <a:spcBef>
                <a:spcPts val="1000"/>
              </a:spcBef>
              <a:spcAft>
                <a:spcPts val="0"/>
              </a:spcAft>
              <a:buNone/>
            </a:pPr>
            <a:r>
              <a:rPr lang="en" sz="1400" dirty="0">
                <a:solidFill>
                  <a:srgbClr val="000000"/>
                </a:solidFill>
                <a:latin typeface="Arial"/>
                <a:ea typeface="Arial"/>
                <a:cs typeface="Arial"/>
                <a:sym typeface="Arial"/>
              </a:rPr>
              <a:t>(example: cars are assembled in US even if they are built in a different country)</a:t>
            </a:r>
          </a:p>
          <a:p>
            <a:pPr lvl="0">
              <a:spcBef>
                <a:spcPts val="0"/>
              </a:spcBef>
              <a:buNone/>
            </a:pPr>
            <a:endParaRPr sz="1400" dirty="0"/>
          </a:p>
        </p:txBody>
      </p:sp>
      <p:pic>
        <p:nvPicPr>
          <p:cNvPr id="190" name="Shape 190"/>
          <p:cNvPicPr preferRelativeResize="0"/>
          <p:nvPr/>
        </p:nvPicPr>
        <p:blipFill>
          <a:blip r:embed="rId3">
            <a:alphaModFix/>
          </a:blip>
          <a:stretch>
            <a:fillRect/>
          </a:stretch>
        </p:blipFill>
        <p:spPr>
          <a:xfrm>
            <a:off x="5744827" y="913900"/>
            <a:ext cx="3399173" cy="2331675"/>
          </a:xfrm>
          <a:prstGeom prst="rect">
            <a:avLst/>
          </a:prstGeom>
          <a:noFill/>
          <a:ln>
            <a:noFill/>
          </a:ln>
        </p:spPr>
      </p:pic>
      <p:sp>
        <p:nvSpPr>
          <p:cNvPr id="191" name="Shape 191"/>
          <p:cNvSpPr txBox="1">
            <a:spLocks noGrp="1"/>
          </p:cNvSpPr>
          <p:nvPr>
            <p:ph type="body" idx="1"/>
          </p:nvPr>
        </p:nvSpPr>
        <p:spPr>
          <a:xfrm>
            <a:off x="252700" y="3245575"/>
            <a:ext cx="5520300" cy="1802400"/>
          </a:xfrm>
          <a:prstGeom prst="rect">
            <a:avLst/>
          </a:prstGeom>
        </p:spPr>
        <p:txBody>
          <a:bodyPr lIns="91425" tIns="91425" rIns="91425" bIns="91425" anchor="t" anchorCtr="0">
            <a:noAutofit/>
          </a:bodyPr>
          <a:lstStyle/>
          <a:p>
            <a:pPr lvl="0" rtl="0">
              <a:lnSpc>
                <a:spcPct val="120000"/>
              </a:lnSpc>
              <a:spcBef>
                <a:spcPts val="1000"/>
              </a:spcBef>
              <a:spcAft>
                <a:spcPts val="0"/>
              </a:spcAft>
              <a:buNone/>
            </a:pPr>
            <a:r>
              <a:rPr lang="en" sz="1400">
                <a:solidFill>
                  <a:srgbClr val="000000"/>
                </a:solidFill>
                <a:latin typeface="Arial"/>
                <a:ea typeface="Arial"/>
                <a:cs typeface="Arial"/>
                <a:sym typeface="Arial"/>
              </a:rPr>
              <a:t>Each pocket contains two addresses</a:t>
            </a:r>
          </a:p>
          <a:p>
            <a:pPr lvl="0" rtl="0">
              <a:lnSpc>
                <a:spcPct val="120000"/>
              </a:lnSpc>
              <a:spcBef>
                <a:spcPts val="1000"/>
              </a:spcBef>
              <a:spcAft>
                <a:spcPts val="0"/>
              </a:spcAft>
              <a:buNone/>
            </a:pPr>
            <a:r>
              <a:rPr lang="en" sz="1400">
                <a:solidFill>
                  <a:srgbClr val="000000"/>
                </a:solidFill>
                <a:latin typeface="Arial"/>
                <a:ea typeface="Arial"/>
                <a:cs typeface="Arial"/>
                <a:sym typeface="Arial"/>
              </a:rPr>
              <a:t>  where it came from and     </a:t>
            </a:r>
          </a:p>
          <a:p>
            <a:pPr lvl="0" rtl="0">
              <a:lnSpc>
                <a:spcPct val="120000"/>
              </a:lnSpc>
              <a:spcBef>
                <a:spcPts val="1000"/>
              </a:spcBef>
              <a:spcAft>
                <a:spcPts val="0"/>
              </a:spcAft>
              <a:buNone/>
            </a:pPr>
            <a:r>
              <a:rPr lang="en" sz="1400">
                <a:solidFill>
                  <a:srgbClr val="000000"/>
                </a:solidFill>
                <a:latin typeface="Arial"/>
                <a:ea typeface="Arial"/>
                <a:cs typeface="Arial"/>
                <a:sym typeface="Arial"/>
              </a:rPr>
              <a:t>  where it is going. </a:t>
            </a:r>
          </a:p>
          <a:p>
            <a:pPr lvl="0" rtl="0">
              <a:spcBef>
                <a:spcPts val="0"/>
              </a:spcBef>
              <a:buNone/>
            </a:pPr>
            <a:endParaRPr/>
          </a:p>
        </p:txBody>
      </p:sp>
      <p:pic>
        <p:nvPicPr>
          <p:cNvPr id="192" name="Shape 192"/>
          <p:cNvPicPr preferRelativeResize="0"/>
          <p:nvPr/>
        </p:nvPicPr>
        <p:blipFill>
          <a:blip r:embed="rId4">
            <a:alphaModFix/>
          </a:blip>
          <a:stretch>
            <a:fillRect/>
          </a:stretch>
        </p:blipFill>
        <p:spPr>
          <a:xfrm>
            <a:off x="3419451" y="3245575"/>
            <a:ext cx="2702349" cy="1631225"/>
          </a:xfrm>
          <a:prstGeom prst="rect">
            <a:avLst/>
          </a:prstGeom>
          <a:noFill/>
          <a:ln>
            <a:noFill/>
          </a:ln>
        </p:spPr>
      </p:pic>
      <p:sp>
        <p:nvSpPr>
          <p:cNvPr id="193" name="Shape 193"/>
          <p:cNvSpPr txBox="1"/>
          <p:nvPr/>
        </p:nvSpPr>
        <p:spPr>
          <a:xfrm>
            <a:off x="6243225" y="3245575"/>
            <a:ext cx="3022200" cy="732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100" b="0" i="0" u="none" strike="noStrike" cap="none" dirty="0">
                <a:solidFill>
                  <a:srgbClr val="000000"/>
                </a:solidFill>
                <a:latin typeface="Arial"/>
                <a:ea typeface="Arial"/>
                <a:cs typeface="Arial"/>
                <a:sym typeface="Arial"/>
              </a:rPr>
              <a:t>MTU- Maximum transmission unit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Internetworking - Routing</a:t>
            </a:r>
          </a:p>
        </p:txBody>
      </p:sp>
      <p:sp>
        <p:nvSpPr>
          <p:cNvPr id="199" name="Shape 199"/>
          <p:cNvSpPr txBox="1">
            <a:spLocks noGrp="1"/>
          </p:cNvSpPr>
          <p:nvPr>
            <p:ph type="body" idx="1"/>
          </p:nvPr>
        </p:nvSpPr>
        <p:spPr>
          <a:xfrm>
            <a:off x="311700" y="1017800"/>
            <a:ext cx="8520600" cy="3339000"/>
          </a:xfrm>
          <a:prstGeom prst="rect">
            <a:avLst/>
          </a:prstGeom>
        </p:spPr>
        <p:txBody>
          <a:bodyPr lIns="91425" tIns="91425" rIns="91425" bIns="91425" anchor="t" anchorCtr="0">
            <a:noAutofit/>
          </a:bodyPr>
          <a:lstStyle/>
          <a:p>
            <a:pPr lvl="0" rtl="0">
              <a:lnSpc>
                <a:spcPct val="120000"/>
              </a:lnSpc>
              <a:spcBef>
                <a:spcPts val="1000"/>
              </a:spcBef>
              <a:spcAft>
                <a:spcPts val="0"/>
              </a:spcAft>
              <a:buNone/>
            </a:pPr>
            <a:r>
              <a:rPr lang="en" sz="1400">
                <a:solidFill>
                  <a:srgbClr val="000000"/>
                </a:solidFill>
                <a:latin typeface="Arial"/>
                <a:ea typeface="Arial"/>
                <a:cs typeface="Arial"/>
                <a:sym typeface="Arial"/>
              </a:rPr>
              <a:t>Then The pockets are sent through different routes depending on which routes is cheapest. (just like taking different road if there is accident on highway)</a:t>
            </a:r>
          </a:p>
          <a:p>
            <a:pPr lvl="0" rtl="0">
              <a:spcBef>
                <a:spcPts val="0"/>
              </a:spcBef>
              <a:buNone/>
            </a:pPr>
            <a:endParaRPr/>
          </a:p>
        </p:txBody>
      </p:sp>
      <p:pic>
        <p:nvPicPr>
          <p:cNvPr id="200" name="Shape 200"/>
          <p:cNvPicPr preferRelativeResize="0"/>
          <p:nvPr/>
        </p:nvPicPr>
        <p:blipFill>
          <a:blip r:embed="rId3">
            <a:alphaModFix/>
          </a:blip>
          <a:stretch>
            <a:fillRect/>
          </a:stretch>
        </p:blipFill>
        <p:spPr>
          <a:xfrm>
            <a:off x="457649" y="1860425"/>
            <a:ext cx="4374124" cy="2774825"/>
          </a:xfrm>
          <a:prstGeom prst="rect">
            <a:avLst/>
          </a:prstGeom>
          <a:noFill/>
          <a:ln>
            <a:noFill/>
          </a:ln>
        </p:spPr>
      </p:pic>
      <p:pic>
        <p:nvPicPr>
          <p:cNvPr id="201" name="Shape 201"/>
          <p:cNvPicPr preferRelativeResize="0"/>
          <p:nvPr/>
        </p:nvPicPr>
        <p:blipFill>
          <a:blip r:embed="rId4">
            <a:alphaModFix/>
          </a:blip>
          <a:stretch>
            <a:fillRect/>
          </a:stretch>
        </p:blipFill>
        <p:spPr>
          <a:xfrm>
            <a:off x="4922699" y="2985225"/>
            <a:ext cx="4221300" cy="1225249"/>
          </a:xfrm>
          <a:prstGeom prst="rect">
            <a:avLst/>
          </a:prstGeom>
          <a:noFill/>
          <a:ln>
            <a:noFill/>
          </a:ln>
        </p:spPr>
      </p:pic>
      <p:pic>
        <p:nvPicPr>
          <p:cNvPr id="202" name="Shape 202"/>
          <p:cNvPicPr preferRelativeResize="0"/>
          <p:nvPr/>
        </p:nvPicPr>
        <p:blipFill>
          <a:blip r:embed="rId5">
            <a:alphaModFix/>
          </a:blip>
          <a:stretch>
            <a:fillRect/>
          </a:stretch>
        </p:blipFill>
        <p:spPr>
          <a:xfrm>
            <a:off x="4922700" y="1976300"/>
            <a:ext cx="4101750" cy="87761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Internetworking - Routing</a:t>
            </a:r>
          </a:p>
        </p:txBody>
      </p:sp>
      <p:pic>
        <p:nvPicPr>
          <p:cNvPr id="208" name="Shape 208"/>
          <p:cNvPicPr preferRelativeResize="0"/>
          <p:nvPr/>
        </p:nvPicPr>
        <p:blipFill>
          <a:blip r:embed="rId3">
            <a:alphaModFix/>
          </a:blip>
          <a:stretch>
            <a:fillRect/>
          </a:stretch>
        </p:blipFill>
        <p:spPr>
          <a:xfrm>
            <a:off x="178375" y="1131250"/>
            <a:ext cx="4809250" cy="2661425"/>
          </a:xfrm>
          <a:prstGeom prst="rect">
            <a:avLst/>
          </a:prstGeom>
          <a:noFill/>
          <a:ln>
            <a:noFill/>
          </a:ln>
        </p:spPr>
      </p:pic>
      <p:pic>
        <p:nvPicPr>
          <p:cNvPr id="209" name="Shape 209"/>
          <p:cNvPicPr preferRelativeResize="0"/>
          <p:nvPr/>
        </p:nvPicPr>
        <p:blipFill>
          <a:blip r:embed="rId4">
            <a:alphaModFix/>
          </a:blip>
          <a:stretch>
            <a:fillRect/>
          </a:stretch>
        </p:blipFill>
        <p:spPr>
          <a:xfrm>
            <a:off x="141587" y="3792675"/>
            <a:ext cx="6191250" cy="485775"/>
          </a:xfrm>
          <a:prstGeom prst="rect">
            <a:avLst/>
          </a:prstGeom>
          <a:noFill/>
          <a:ln>
            <a:noFill/>
          </a:ln>
        </p:spPr>
      </p:pic>
      <p:pic>
        <p:nvPicPr>
          <p:cNvPr id="210" name="Shape 210"/>
          <p:cNvPicPr preferRelativeResize="0"/>
          <p:nvPr/>
        </p:nvPicPr>
        <p:blipFill>
          <a:blip r:embed="rId5">
            <a:alphaModFix/>
          </a:blip>
          <a:stretch>
            <a:fillRect/>
          </a:stretch>
        </p:blipFill>
        <p:spPr>
          <a:xfrm>
            <a:off x="178399" y="4135600"/>
            <a:ext cx="6117674" cy="752950"/>
          </a:xfrm>
          <a:prstGeom prst="rect">
            <a:avLst/>
          </a:prstGeom>
          <a:noFill/>
          <a:ln>
            <a:noFill/>
          </a:ln>
        </p:spPr>
      </p:pic>
      <p:pic>
        <p:nvPicPr>
          <p:cNvPr id="211" name="Shape 211"/>
          <p:cNvPicPr preferRelativeResize="0"/>
          <p:nvPr/>
        </p:nvPicPr>
        <p:blipFill>
          <a:blip r:embed="rId6">
            <a:alphaModFix/>
          </a:blip>
          <a:stretch>
            <a:fillRect/>
          </a:stretch>
        </p:blipFill>
        <p:spPr>
          <a:xfrm>
            <a:off x="5108450" y="1450899"/>
            <a:ext cx="4035550" cy="607800"/>
          </a:xfrm>
          <a:prstGeom prst="rect">
            <a:avLst/>
          </a:prstGeom>
          <a:noFill/>
          <a:ln>
            <a:noFill/>
          </a:ln>
        </p:spPr>
      </p:pic>
      <p:pic>
        <p:nvPicPr>
          <p:cNvPr id="212" name="Shape 212"/>
          <p:cNvPicPr preferRelativeResize="0"/>
          <p:nvPr/>
        </p:nvPicPr>
        <p:blipFill>
          <a:blip r:embed="rId7">
            <a:alphaModFix/>
          </a:blip>
          <a:stretch>
            <a:fillRect/>
          </a:stretch>
        </p:blipFill>
        <p:spPr>
          <a:xfrm>
            <a:off x="5108450" y="1967775"/>
            <a:ext cx="3305175" cy="495300"/>
          </a:xfrm>
          <a:prstGeom prst="rect">
            <a:avLst/>
          </a:prstGeom>
          <a:noFill/>
          <a:ln>
            <a:noFill/>
          </a:ln>
        </p:spPr>
      </p:pic>
      <p:pic>
        <p:nvPicPr>
          <p:cNvPr id="213" name="Shape 213"/>
          <p:cNvPicPr preferRelativeResize="0"/>
          <p:nvPr/>
        </p:nvPicPr>
        <p:blipFill>
          <a:blip r:embed="rId8">
            <a:alphaModFix/>
          </a:blip>
          <a:stretch>
            <a:fillRect/>
          </a:stretch>
        </p:blipFill>
        <p:spPr>
          <a:xfrm>
            <a:off x="4987624" y="2899800"/>
            <a:ext cx="4180100" cy="4561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Congestion Control - Network Provisioning</a:t>
            </a:r>
          </a:p>
        </p:txBody>
      </p:sp>
      <p:sp>
        <p:nvSpPr>
          <p:cNvPr id="93" name="Shape 93"/>
          <p:cNvSpPr txBox="1">
            <a:spLocks noGrp="1"/>
          </p:cNvSpPr>
          <p:nvPr>
            <p:ph type="body" idx="1"/>
          </p:nvPr>
        </p:nvSpPr>
        <p:spPr>
          <a:xfrm>
            <a:off x="311700" y="970471"/>
            <a:ext cx="8520600" cy="3339000"/>
          </a:xfrm>
          <a:prstGeom prst="rect">
            <a:avLst/>
          </a:prstGeom>
        </p:spPr>
        <p:txBody>
          <a:bodyPr lIns="91425" tIns="91425" rIns="91425" bIns="91425" anchor="t" anchorCtr="0">
            <a:noAutofit/>
          </a:bodyPr>
          <a:lstStyle/>
          <a:p>
            <a:pPr marL="457200" lvl="0" indent="-228600" rtl="0">
              <a:spcBef>
                <a:spcPts val="0"/>
              </a:spcBef>
            </a:pPr>
            <a:r>
              <a:rPr lang="en" dirty="0"/>
              <a:t>Networks have a lot of traffic so there must be a controller that controls the congestion</a:t>
            </a:r>
          </a:p>
          <a:p>
            <a:pPr marL="457200" lvl="0" indent="-228600" rtl="0">
              <a:spcBef>
                <a:spcPts val="0"/>
              </a:spcBef>
            </a:pPr>
            <a:r>
              <a:rPr lang="en" dirty="0"/>
              <a:t>Take preventative action in case of emergencies or failures</a:t>
            </a:r>
          </a:p>
          <a:p>
            <a:pPr marL="914400" lvl="1" indent="-228600" rtl="0">
              <a:spcBef>
                <a:spcPts val="0"/>
              </a:spcBef>
            </a:pPr>
            <a:r>
              <a:rPr lang="en" dirty="0"/>
              <a:t>Spare router</a:t>
            </a:r>
          </a:p>
          <a:p>
            <a:pPr marL="914400" lvl="1" indent="-228600" rtl="0">
              <a:spcBef>
                <a:spcPts val="0"/>
              </a:spcBef>
            </a:pPr>
            <a:r>
              <a:rPr lang="en" dirty="0"/>
              <a:t>Purchasing more bandwidth</a:t>
            </a:r>
          </a:p>
          <a:p>
            <a:pPr marL="457200" lvl="0" indent="-228600" rtl="0">
              <a:spcBef>
                <a:spcPts val="0"/>
              </a:spcBef>
            </a:pPr>
            <a:r>
              <a:rPr lang="en" dirty="0"/>
              <a:t>Mostly used as a backup</a:t>
            </a:r>
          </a:p>
          <a:p>
            <a:pPr marL="914400" lvl="1" indent="-228600" rtl="0">
              <a:spcBef>
                <a:spcPts val="0"/>
              </a:spcBef>
            </a:pPr>
            <a:r>
              <a:rPr lang="en" dirty="0"/>
              <a:t>Not necessary in immediate emergencies</a:t>
            </a:r>
          </a:p>
        </p:txBody>
      </p:sp>
      <p:pic>
        <p:nvPicPr>
          <p:cNvPr id="94" name="Shape 94" descr="Screen Shot 2017-02-24 at 1.22.46 PM.png"/>
          <p:cNvPicPr preferRelativeResize="0"/>
          <p:nvPr/>
        </p:nvPicPr>
        <p:blipFill rotWithShape="1">
          <a:blip r:embed="rId3">
            <a:alphaModFix/>
          </a:blip>
          <a:srcRect l="7331" r="8873" b="9239"/>
          <a:stretch/>
        </p:blipFill>
        <p:spPr>
          <a:xfrm>
            <a:off x="3669100" y="2241012"/>
            <a:ext cx="5474900" cy="14497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Congestion Control - Traffic Aware Routing</a:t>
            </a:r>
          </a:p>
        </p:txBody>
      </p:sp>
      <p:sp>
        <p:nvSpPr>
          <p:cNvPr id="100" name="Shape 100"/>
          <p:cNvSpPr txBox="1">
            <a:spLocks noGrp="1"/>
          </p:cNvSpPr>
          <p:nvPr>
            <p:ph type="body" idx="1"/>
          </p:nvPr>
        </p:nvSpPr>
        <p:spPr>
          <a:xfrm>
            <a:off x="311700" y="1229875"/>
            <a:ext cx="5510558" cy="3339000"/>
          </a:xfrm>
          <a:prstGeom prst="rect">
            <a:avLst/>
          </a:prstGeom>
        </p:spPr>
        <p:txBody>
          <a:bodyPr lIns="91425" tIns="91425" rIns="91425" bIns="91425" anchor="t" anchorCtr="0">
            <a:noAutofit/>
          </a:bodyPr>
          <a:lstStyle/>
          <a:p>
            <a:pPr marL="457200" lvl="0" indent="-228600" rtl="0">
              <a:spcBef>
                <a:spcPts val="0"/>
              </a:spcBef>
            </a:pPr>
            <a:r>
              <a:rPr lang="en" sz="1600" dirty="0"/>
              <a:t>Force the traffic to go in a specific route</a:t>
            </a:r>
          </a:p>
          <a:p>
            <a:pPr marL="457200" lvl="0" indent="-228600" rtl="0">
              <a:spcBef>
                <a:spcPts val="0"/>
              </a:spcBef>
            </a:pPr>
            <a:r>
              <a:rPr lang="en" sz="1600" dirty="0"/>
              <a:t>Main goal is to shift the traffic away from the “hotspot”</a:t>
            </a:r>
          </a:p>
          <a:p>
            <a:pPr marL="457200" lvl="0" indent="-228600" rtl="0">
              <a:spcBef>
                <a:spcPts val="0"/>
              </a:spcBef>
            </a:pPr>
            <a:r>
              <a:rPr lang="en" sz="1600" dirty="0"/>
              <a:t>Example: radio station</a:t>
            </a:r>
          </a:p>
          <a:p>
            <a:pPr marL="914400" lvl="1" indent="-228600" rtl="0">
              <a:spcBef>
                <a:spcPts val="0"/>
              </a:spcBef>
            </a:pPr>
            <a:r>
              <a:rPr lang="en" sz="1600" dirty="0"/>
              <a:t>Use helicopters to scan the area in a city to determine the amount of traffic on the roads and send messages through the radio to tell drivers which locations to avoid</a:t>
            </a:r>
          </a:p>
          <a:p>
            <a:pPr marL="457200" lvl="0" indent="-228600" rtl="0">
              <a:spcBef>
                <a:spcPts val="0"/>
              </a:spcBef>
            </a:pPr>
            <a:r>
              <a:rPr lang="en" sz="1600" dirty="0"/>
              <a:t>It is also helpful to split traffic into multiple paths</a:t>
            </a:r>
          </a:p>
        </p:txBody>
      </p:sp>
      <p:pic>
        <p:nvPicPr>
          <p:cNvPr id="101" name="Shape 101" descr="Screen Shot 2017-02-24 at 1.28.53 PM.png"/>
          <p:cNvPicPr preferRelativeResize="0"/>
          <p:nvPr/>
        </p:nvPicPr>
        <p:blipFill>
          <a:blip r:embed="rId3">
            <a:alphaModFix/>
          </a:blip>
          <a:stretch>
            <a:fillRect/>
          </a:stretch>
        </p:blipFill>
        <p:spPr>
          <a:xfrm>
            <a:off x="5822258" y="1017800"/>
            <a:ext cx="3452550" cy="1799900"/>
          </a:xfrm>
          <a:prstGeom prst="rect">
            <a:avLst/>
          </a:prstGeom>
          <a:noFill/>
          <a:ln>
            <a:noFill/>
          </a:ln>
        </p:spPr>
      </p:pic>
      <p:sp>
        <p:nvSpPr>
          <p:cNvPr id="102" name="Shape 102"/>
          <p:cNvSpPr txBox="1"/>
          <p:nvPr/>
        </p:nvSpPr>
        <p:spPr>
          <a:xfrm>
            <a:off x="6154883" y="3154279"/>
            <a:ext cx="2787300" cy="1544100"/>
          </a:xfrm>
          <a:prstGeom prst="rect">
            <a:avLst/>
          </a:prstGeom>
          <a:noFill/>
          <a:ln>
            <a:noFill/>
          </a:ln>
        </p:spPr>
        <p:txBody>
          <a:bodyPr lIns="91425" tIns="91425" rIns="91425" bIns="91425" anchor="t" anchorCtr="0">
            <a:noAutofit/>
          </a:bodyPr>
          <a:lstStyle/>
          <a:p>
            <a:pPr lvl="0">
              <a:spcBef>
                <a:spcPts val="0"/>
              </a:spcBef>
              <a:buNone/>
            </a:pPr>
            <a:r>
              <a:rPr lang="en" dirty="0"/>
              <a:t>Figure: If route CF has too much traffic, then traffic is directed to route EI. If route EI has too much traffic, then traffic is directed to route CF</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Congestion Control - Admission Control</a:t>
            </a:r>
          </a:p>
        </p:txBody>
      </p:sp>
      <p:sp>
        <p:nvSpPr>
          <p:cNvPr id="108" name="Shape 108"/>
          <p:cNvSpPr txBox="1">
            <a:spLocks noGrp="1"/>
          </p:cNvSpPr>
          <p:nvPr>
            <p:ph type="body" idx="1"/>
          </p:nvPr>
        </p:nvSpPr>
        <p:spPr>
          <a:xfrm>
            <a:off x="311700" y="1153675"/>
            <a:ext cx="5390700" cy="1746600"/>
          </a:xfrm>
          <a:prstGeom prst="rect">
            <a:avLst/>
          </a:prstGeom>
        </p:spPr>
        <p:txBody>
          <a:bodyPr lIns="91425" tIns="91425" rIns="91425" bIns="91425" anchor="t" anchorCtr="0">
            <a:noAutofit/>
          </a:bodyPr>
          <a:lstStyle/>
          <a:p>
            <a:pPr marL="457200" lvl="0" indent="-228600" rtl="0">
              <a:spcBef>
                <a:spcPts val="0"/>
              </a:spcBef>
            </a:pPr>
            <a:r>
              <a:rPr lang="en" sz="1400" dirty="0"/>
              <a:t>Rejecting certain traffic from entering because there is too much congestion at the time</a:t>
            </a:r>
          </a:p>
          <a:p>
            <a:pPr marL="457200" lvl="0" indent="-228600" rtl="0">
              <a:spcBef>
                <a:spcPts val="0"/>
              </a:spcBef>
            </a:pPr>
            <a:r>
              <a:rPr lang="en" sz="1400" dirty="0"/>
              <a:t>It’s better to reject people/objects from entering a network than to have a network that is too congested and inefficient</a:t>
            </a:r>
          </a:p>
        </p:txBody>
      </p:sp>
      <p:pic>
        <p:nvPicPr>
          <p:cNvPr id="109" name="Shape 109" descr="Screen Shot 2017-02-24 at 1.29.07 PM.png"/>
          <p:cNvPicPr preferRelativeResize="0"/>
          <p:nvPr/>
        </p:nvPicPr>
        <p:blipFill>
          <a:blip r:embed="rId3">
            <a:alphaModFix/>
          </a:blip>
          <a:stretch>
            <a:fillRect/>
          </a:stretch>
        </p:blipFill>
        <p:spPr>
          <a:xfrm>
            <a:off x="350449" y="2900269"/>
            <a:ext cx="4734901" cy="1963700"/>
          </a:xfrm>
          <a:prstGeom prst="rect">
            <a:avLst/>
          </a:prstGeom>
          <a:noFill/>
          <a:ln>
            <a:noFill/>
          </a:ln>
        </p:spPr>
      </p:pic>
      <p:sp>
        <p:nvSpPr>
          <p:cNvPr id="110" name="Shape 110"/>
          <p:cNvSpPr txBox="1"/>
          <p:nvPr/>
        </p:nvSpPr>
        <p:spPr>
          <a:xfrm>
            <a:off x="5741149" y="1153675"/>
            <a:ext cx="3128100" cy="1963800"/>
          </a:xfrm>
          <a:prstGeom prst="rect">
            <a:avLst/>
          </a:prstGeom>
          <a:noFill/>
          <a:ln>
            <a:noFill/>
          </a:ln>
        </p:spPr>
        <p:txBody>
          <a:bodyPr lIns="91425" tIns="91425" rIns="91425" bIns="91425" anchor="t" anchorCtr="0">
            <a:noAutofit/>
          </a:bodyPr>
          <a:lstStyle/>
          <a:p>
            <a:pPr marL="457200" lvl="0" indent="-342900" rtl="0">
              <a:lnSpc>
                <a:spcPct val="115000"/>
              </a:lnSpc>
              <a:spcBef>
                <a:spcPts val="0"/>
              </a:spcBef>
              <a:spcAft>
                <a:spcPts val="1600"/>
              </a:spcAft>
              <a:buClr>
                <a:schemeClr val="dk2"/>
              </a:buClr>
              <a:buSzPct val="100000"/>
              <a:buFont typeface="Roboto"/>
              <a:buChar char="●"/>
            </a:pPr>
            <a:r>
              <a:rPr lang="en" sz="1800" dirty="0">
                <a:solidFill>
                  <a:schemeClr val="dk2"/>
                </a:solidFill>
                <a:latin typeface="Roboto"/>
                <a:ea typeface="Roboto"/>
                <a:cs typeface="Roboto"/>
                <a:sym typeface="Roboto"/>
              </a:rPr>
              <a:t>Example: phone calls</a:t>
            </a:r>
          </a:p>
          <a:p>
            <a:pPr marL="457200" lvl="0" indent="-228600" rtl="0">
              <a:lnSpc>
                <a:spcPct val="115000"/>
              </a:lnSpc>
              <a:spcBef>
                <a:spcPts val="0"/>
              </a:spcBef>
              <a:spcAft>
                <a:spcPts val="1600"/>
              </a:spcAft>
              <a:buClr>
                <a:schemeClr val="dk2"/>
              </a:buClr>
              <a:buFont typeface="Roboto"/>
              <a:buChar char="●"/>
            </a:pPr>
            <a:r>
              <a:rPr lang="en" sz="1200" dirty="0">
                <a:solidFill>
                  <a:schemeClr val="dk2"/>
                </a:solidFill>
                <a:latin typeface="Roboto"/>
                <a:ea typeface="Roboto"/>
                <a:cs typeface="Roboto"/>
                <a:sym typeface="Roboto"/>
              </a:rPr>
              <a:t>If you have ever experienced a delay from the moment you hit the call button on your phone to the moment you hear the first ring on your end of the call, then there was too much traffic on the network and your call was slightly delayed (even if it was only for a second)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Congestion Control - Traffic Throttling</a:t>
            </a:r>
          </a:p>
        </p:txBody>
      </p:sp>
      <p:sp>
        <p:nvSpPr>
          <p:cNvPr id="116" name="Shape 116"/>
          <p:cNvSpPr txBox="1">
            <a:spLocks noGrp="1"/>
          </p:cNvSpPr>
          <p:nvPr>
            <p:ph type="body" idx="1"/>
          </p:nvPr>
        </p:nvSpPr>
        <p:spPr>
          <a:xfrm>
            <a:off x="311700" y="1229875"/>
            <a:ext cx="4465200" cy="3339000"/>
          </a:xfrm>
          <a:prstGeom prst="rect">
            <a:avLst/>
          </a:prstGeom>
        </p:spPr>
        <p:txBody>
          <a:bodyPr lIns="91425" tIns="91425" rIns="91425" bIns="91425" anchor="t" anchorCtr="0">
            <a:noAutofit/>
          </a:bodyPr>
          <a:lstStyle/>
          <a:p>
            <a:pPr lvl="0">
              <a:spcBef>
                <a:spcPts val="0"/>
              </a:spcBef>
              <a:buNone/>
            </a:pPr>
            <a:r>
              <a:rPr lang="en" sz="1400"/>
              <a:t>Traffic throttling is implemented through rules.</a:t>
            </a:r>
          </a:p>
          <a:p>
            <a:pPr marL="457200" lvl="0" indent="-317500" rtl="0">
              <a:spcBef>
                <a:spcPts val="0"/>
              </a:spcBef>
              <a:buSzPct val="100000"/>
            </a:pPr>
            <a:r>
              <a:rPr lang="en" sz="1400"/>
              <a:t>It checks the network traffic throttling rules against a pair of components which are assigned for a job.  Next it checks if the source and target IP addresses are in the same IP range and if so, the rule is applied. </a:t>
            </a:r>
          </a:p>
          <a:p>
            <a:pPr marL="457200" lvl="0" indent="-317500" rtl="0">
              <a:spcBef>
                <a:spcPts val="0"/>
              </a:spcBef>
              <a:buSzPct val="100000"/>
            </a:pPr>
            <a:r>
              <a:rPr lang="en" sz="1400"/>
              <a:t>You can have several network throttling rules</a:t>
            </a:r>
          </a:p>
          <a:p>
            <a:pPr marL="457200" lvl="0" indent="-317500" rtl="0">
              <a:spcBef>
                <a:spcPts val="0"/>
              </a:spcBef>
              <a:buSzPct val="100000"/>
            </a:pPr>
            <a:r>
              <a:rPr lang="en" sz="1400"/>
              <a:t>If they have the same target IP addresses range but have different speed limits, it will take the lowest transfer speed instead</a:t>
            </a:r>
          </a:p>
        </p:txBody>
      </p:sp>
      <p:pic>
        <p:nvPicPr>
          <p:cNvPr id="117" name="Shape 117" descr="network_throttling_hyperv.png"/>
          <p:cNvPicPr preferRelativeResize="0"/>
          <p:nvPr/>
        </p:nvPicPr>
        <p:blipFill>
          <a:blip r:embed="rId3">
            <a:alphaModFix/>
          </a:blip>
          <a:stretch>
            <a:fillRect/>
          </a:stretch>
        </p:blipFill>
        <p:spPr>
          <a:xfrm>
            <a:off x="4878675" y="1229880"/>
            <a:ext cx="4183849" cy="2405269"/>
          </a:xfrm>
          <a:prstGeom prst="rect">
            <a:avLst/>
          </a:prstGeom>
          <a:noFill/>
          <a:ln>
            <a:noFill/>
          </a:ln>
        </p:spPr>
      </p:pic>
      <p:sp>
        <p:nvSpPr>
          <p:cNvPr id="118" name="Shape 118"/>
          <p:cNvSpPr txBox="1"/>
          <p:nvPr/>
        </p:nvSpPr>
        <p:spPr>
          <a:xfrm>
            <a:off x="4949975" y="3490450"/>
            <a:ext cx="1232400" cy="899400"/>
          </a:xfrm>
          <a:prstGeom prst="rect">
            <a:avLst/>
          </a:prstGeom>
          <a:noFill/>
          <a:ln>
            <a:noFill/>
          </a:ln>
        </p:spPr>
        <p:txBody>
          <a:bodyPr lIns="91425" tIns="91425" rIns="91425" bIns="91425" anchor="t" anchorCtr="0">
            <a:noAutofit/>
          </a:bodyPr>
          <a:lstStyle/>
          <a:p>
            <a:pPr lvl="0">
              <a:spcBef>
                <a:spcPts val="0"/>
              </a:spcBef>
              <a:buNone/>
            </a:pPr>
            <a:r>
              <a:rPr lang="en" sz="1000"/>
              <a:t>192.168.0.1-</a:t>
            </a:r>
          </a:p>
          <a:p>
            <a:pPr lvl="0">
              <a:spcBef>
                <a:spcPts val="0"/>
              </a:spcBef>
              <a:buNone/>
            </a:pPr>
            <a:r>
              <a:rPr lang="en" sz="1000"/>
              <a:t>192.168.0.225 </a:t>
            </a:r>
          </a:p>
          <a:p>
            <a:pPr lvl="0">
              <a:spcBef>
                <a:spcPts val="0"/>
              </a:spcBef>
              <a:buNone/>
            </a:pPr>
            <a:r>
              <a:rPr lang="en" sz="1000"/>
              <a:t>source component 192.168.0.12</a:t>
            </a:r>
          </a:p>
        </p:txBody>
      </p:sp>
      <p:sp>
        <p:nvSpPr>
          <p:cNvPr id="119" name="Shape 119"/>
          <p:cNvSpPr txBox="1"/>
          <p:nvPr/>
        </p:nvSpPr>
        <p:spPr>
          <a:xfrm>
            <a:off x="7964700" y="3490450"/>
            <a:ext cx="1179300" cy="1253700"/>
          </a:xfrm>
          <a:prstGeom prst="rect">
            <a:avLst/>
          </a:prstGeom>
          <a:noFill/>
          <a:ln>
            <a:noFill/>
          </a:ln>
        </p:spPr>
        <p:txBody>
          <a:bodyPr lIns="91425" tIns="91425" rIns="91425" bIns="91425" anchor="t" anchorCtr="0">
            <a:noAutofit/>
          </a:bodyPr>
          <a:lstStyle/>
          <a:p>
            <a:pPr lvl="0">
              <a:spcBef>
                <a:spcPts val="0"/>
              </a:spcBef>
              <a:buNone/>
            </a:pPr>
            <a:r>
              <a:rPr lang="en" sz="1000"/>
              <a:t>172.16.0.1-</a:t>
            </a:r>
          </a:p>
          <a:p>
            <a:pPr lvl="0">
              <a:spcBef>
                <a:spcPts val="0"/>
              </a:spcBef>
              <a:buNone/>
            </a:pPr>
            <a:r>
              <a:rPr lang="en" sz="1000"/>
              <a:t>172.16.0.255 </a:t>
            </a:r>
            <a:r>
              <a:rPr lang="en" sz="1000">
                <a:solidFill>
                  <a:schemeClr val="lt1"/>
                </a:solidFill>
              </a:rPr>
              <a:t>target component 172.16.0.15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Congestion Control - Load Shedding</a:t>
            </a:r>
          </a:p>
        </p:txBody>
      </p:sp>
      <p:sp>
        <p:nvSpPr>
          <p:cNvPr id="125" name="Shape 125"/>
          <p:cNvSpPr txBox="1">
            <a:spLocks noGrp="1"/>
          </p:cNvSpPr>
          <p:nvPr>
            <p:ph type="body" idx="1"/>
          </p:nvPr>
        </p:nvSpPr>
        <p:spPr>
          <a:xfrm>
            <a:off x="311700" y="1097400"/>
            <a:ext cx="8520600" cy="2948700"/>
          </a:xfrm>
          <a:prstGeom prst="rect">
            <a:avLst/>
          </a:prstGeom>
        </p:spPr>
        <p:txBody>
          <a:bodyPr lIns="91425" tIns="91425" rIns="91425" bIns="91425" anchor="t" anchorCtr="0">
            <a:noAutofit/>
          </a:bodyPr>
          <a:lstStyle/>
          <a:p>
            <a:pPr lvl="0">
              <a:spcBef>
                <a:spcPts val="0"/>
              </a:spcBef>
              <a:buNone/>
            </a:pPr>
            <a:r>
              <a:rPr lang="en" sz="1400" dirty="0"/>
              <a:t>What routers  do when they run out of buffers is that they simply discard packets.</a:t>
            </a:r>
          </a:p>
          <a:p>
            <a:pPr lvl="0">
              <a:spcBef>
                <a:spcPts val="0"/>
              </a:spcBef>
              <a:buNone/>
            </a:pPr>
            <a:r>
              <a:rPr lang="en" sz="1400" dirty="0"/>
              <a:t>Determining which packet is chosen to get discarded is highly dependent on the application itself and on the error strategy which is used in the data link layer. </a:t>
            </a:r>
          </a:p>
          <a:p>
            <a:pPr lvl="0">
              <a:spcBef>
                <a:spcPts val="0"/>
              </a:spcBef>
              <a:buNone/>
            </a:pPr>
            <a:r>
              <a:rPr lang="en" sz="1400" dirty="0"/>
              <a:t>Two types</a:t>
            </a:r>
          </a:p>
          <a:p>
            <a:pPr marL="457200" lvl="0" indent="-330200" rtl="0">
              <a:spcBef>
                <a:spcPts val="0"/>
              </a:spcBef>
              <a:buSzPct val="100000"/>
            </a:pPr>
            <a:r>
              <a:rPr lang="en" sz="1400" dirty="0"/>
              <a:t>File transfer→ cannot discard older packets because it will cause a gap in the received data </a:t>
            </a:r>
          </a:p>
          <a:p>
            <a:pPr marL="457200" lvl="0" indent="-330200" rtl="0">
              <a:spcBef>
                <a:spcPts val="0"/>
              </a:spcBef>
              <a:buSzPct val="100000"/>
            </a:pPr>
            <a:r>
              <a:rPr lang="en" sz="1400" dirty="0"/>
              <a:t>Real-time voice and video→ better to discard or throw away old data and keep the new packets</a:t>
            </a:r>
          </a:p>
        </p:txBody>
      </p:sp>
      <p:sp>
        <p:nvSpPr>
          <p:cNvPr id="126" name="Shape 126"/>
          <p:cNvSpPr txBox="1"/>
          <p:nvPr/>
        </p:nvSpPr>
        <p:spPr>
          <a:xfrm>
            <a:off x="311700" y="3947775"/>
            <a:ext cx="5727300" cy="607800"/>
          </a:xfrm>
          <a:prstGeom prst="rect">
            <a:avLst/>
          </a:prstGeom>
          <a:noFill/>
          <a:ln>
            <a:noFill/>
          </a:ln>
        </p:spPr>
        <p:txBody>
          <a:bodyPr lIns="91425" tIns="91425" rIns="91425" bIns="91425" anchor="t" anchorCtr="0">
            <a:noAutofit/>
          </a:bodyPr>
          <a:lstStyle/>
          <a:p>
            <a:pPr lvl="0">
              <a:spcBef>
                <a:spcPts val="0"/>
              </a:spcBef>
              <a:buNone/>
            </a:pPr>
            <a:r>
              <a:rPr lang="en" sz="1600" dirty="0"/>
              <a:t>Ideally you want the application to mark packets with priority and it is better for the router to drop packets as soon as it seems like there is congestion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Quality of Service - Application Requirement</a:t>
            </a:r>
          </a:p>
        </p:txBody>
      </p:sp>
      <p:sp>
        <p:nvSpPr>
          <p:cNvPr id="132" name="Shape 132"/>
          <p:cNvSpPr txBox="1">
            <a:spLocks noGrp="1"/>
          </p:cNvSpPr>
          <p:nvPr>
            <p:ph type="body" idx="1"/>
          </p:nvPr>
        </p:nvSpPr>
        <p:spPr>
          <a:xfrm>
            <a:off x="311700" y="1123825"/>
            <a:ext cx="8520600" cy="3339000"/>
          </a:xfrm>
          <a:prstGeom prst="rect">
            <a:avLst/>
          </a:prstGeom>
        </p:spPr>
        <p:txBody>
          <a:bodyPr lIns="91425" tIns="91425" rIns="91425" bIns="91425" anchor="t" anchorCtr="0">
            <a:noAutofit/>
          </a:bodyPr>
          <a:lstStyle/>
          <a:p>
            <a:pPr lvl="0" rtl="0">
              <a:spcBef>
                <a:spcPts val="0"/>
              </a:spcBef>
              <a:buNone/>
            </a:pPr>
            <a:r>
              <a:rPr lang="en" dirty="0"/>
              <a:t>A stream of packets from a source to a destination is called a </a:t>
            </a:r>
            <a:r>
              <a:rPr lang="en" u="sng" dirty="0"/>
              <a:t>flow</a:t>
            </a:r>
            <a:r>
              <a:rPr lang="en" dirty="0"/>
              <a:t>. </a:t>
            </a:r>
            <a:br>
              <a:rPr lang="en" dirty="0"/>
            </a:br>
            <a:r>
              <a:rPr lang="en" dirty="0"/>
              <a:t>For example, all the packets of a connection in a connection-oriented network, or all the packets sent from one process to another process in a connectionless network. </a:t>
            </a:r>
            <a:br>
              <a:rPr lang="en" dirty="0"/>
            </a:br>
            <a:r>
              <a:rPr lang="en" dirty="0"/>
              <a:t>A flow has parameters which determine QoS (Quality of Service):</a:t>
            </a:r>
            <a:br>
              <a:rPr lang="en" dirty="0"/>
            </a:br>
            <a:endParaRPr lang="en" dirty="0"/>
          </a:p>
          <a:p>
            <a:pPr marL="457200" lvl="0" indent="-228600" rtl="0">
              <a:spcBef>
                <a:spcPts val="0"/>
              </a:spcBef>
              <a:buAutoNum type="arabicPeriod"/>
            </a:pPr>
            <a:r>
              <a:rPr lang="en" dirty="0"/>
              <a:t>Bandwidth      3. Jitter</a:t>
            </a:r>
          </a:p>
          <a:p>
            <a:pPr marL="457200" lvl="0" indent="-228600" rtl="0">
              <a:spcBef>
                <a:spcPts val="0"/>
              </a:spcBef>
              <a:buAutoNum type="arabicPeriod"/>
            </a:pPr>
            <a:r>
              <a:rPr lang="en" dirty="0"/>
              <a:t>Delay               4.Loss </a:t>
            </a:r>
            <a:r>
              <a:rPr lang="en" sz="1400" dirty="0"/>
              <a:t>  </a:t>
            </a:r>
            <a:r>
              <a:rPr lang="en" dirty="0"/>
              <a:t>    </a:t>
            </a:r>
          </a:p>
          <a:p>
            <a:pPr lvl="0">
              <a:spcBef>
                <a:spcPts val="0"/>
              </a:spcBef>
              <a:buNone/>
            </a:pPr>
            <a:endParaRPr dirty="0"/>
          </a:p>
          <a:p>
            <a:pPr lvl="0">
              <a:spcBef>
                <a:spcPts val="0"/>
              </a:spcBef>
              <a:buNone/>
            </a:pPr>
            <a:endParaRPr dirty="0"/>
          </a:p>
        </p:txBody>
      </p:sp>
      <p:pic>
        <p:nvPicPr>
          <p:cNvPr id="133" name="Shape 133"/>
          <p:cNvPicPr preferRelativeResize="0"/>
          <p:nvPr/>
        </p:nvPicPr>
        <p:blipFill>
          <a:blip r:embed="rId3">
            <a:alphaModFix/>
          </a:blip>
          <a:stretch>
            <a:fillRect/>
          </a:stretch>
        </p:blipFill>
        <p:spPr>
          <a:xfrm>
            <a:off x="3884225" y="2797425"/>
            <a:ext cx="5010925" cy="22059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QoS - Traffic Shaping</a:t>
            </a:r>
          </a:p>
        </p:txBody>
      </p:sp>
      <p:sp>
        <p:nvSpPr>
          <p:cNvPr id="139" name="Shape 139"/>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228600">
              <a:spcBef>
                <a:spcPts val="0"/>
              </a:spcBef>
            </a:pPr>
            <a:r>
              <a:rPr lang="en" sz="1600" dirty="0"/>
              <a:t>Traffic shaping is a way to help increase and network performance by controlling the amount of data that flows into and out of the network. Traffic is categorized, queued, and directed according to network policies.</a:t>
            </a:r>
          </a:p>
          <a:p>
            <a:pPr marL="457200" lvl="0" indent="-228600" rtl="0">
              <a:spcBef>
                <a:spcPts val="0"/>
              </a:spcBef>
            </a:pPr>
            <a:r>
              <a:rPr lang="en" sz="1600" dirty="0"/>
              <a:t>Sometimes this technique is called an SLA (Service Level Agreement), especially when it is made over aggregate flows and long periods of time, such as all of the traffic for a given customer.</a:t>
            </a:r>
          </a:p>
          <a:p>
            <a:pPr marL="457200" lvl="0" indent="-228600" rtl="0">
              <a:spcBef>
                <a:spcPts val="0"/>
              </a:spcBef>
            </a:pPr>
            <a:r>
              <a:rPr lang="en" sz="1600" dirty="0"/>
              <a:t>Traffic shaping reduces congestion and thus helps the network live up to its promise.</a:t>
            </a:r>
          </a:p>
          <a:p>
            <a:pPr marL="457200" lvl="0" indent="-228600" rtl="0">
              <a:spcBef>
                <a:spcPts val="0"/>
              </a:spcBef>
            </a:pPr>
            <a:r>
              <a:rPr lang="en" sz="1600" dirty="0"/>
              <a:t>Monitoring a traffic flow is called traffic policing.</a:t>
            </a:r>
          </a:p>
          <a:p>
            <a:pPr lvl="0">
              <a:spcBef>
                <a:spcPts val="0"/>
              </a:spcBef>
              <a:buNone/>
            </a:pPr>
            <a:endParaRPr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QoS - Packet Scheduling Algorithms</a:t>
            </a:r>
          </a:p>
        </p:txBody>
      </p:sp>
      <p:sp>
        <p:nvSpPr>
          <p:cNvPr id="145" name="Shape 145"/>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317500">
              <a:spcBef>
                <a:spcPts val="0"/>
              </a:spcBef>
              <a:buSzPct val="100000"/>
            </a:pPr>
            <a:r>
              <a:rPr lang="en" sz="1100" dirty="0"/>
              <a:t>Packet scheduling algorithms allocate bandwidth and other router resources by determining which of the buffered packets to send on the output line next.</a:t>
            </a:r>
          </a:p>
          <a:p>
            <a:pPr marL="457200" lvl="0" indent="-317500">
              <a:spcBef>
                <a:spcPts val="0"/>
              </a:spcBef>
              <a:buSzPct val="100000"/>
            </a:pPr>
            <a:r>
              <a:rPr lang="en" sz="1100" dirty="0"/>
              <a:t>Three different kinds of resources can potentially be reserved for different flows:</a:t>
            </a:r>
          </a:p>
          <a:p>
            <a:pPr lvl="0" rtl="0">
              <a:spcBef>
                <a:spcPts val="0"/>
              </a:spcBef>
              <a:buNone/>
            </a:pPr>
            <a:r>
              <a:rPr lang="en" sz="1100" dirty="0"/>
              <a:t>       1. Bandwidth.                                                        </a:t>
            </a:r>
            <a:br>
              <a:rPr lang="en" sz="1100" dirty="0"/>
            </a:br>
            <a:r>
              <a:rPr lang="en" sz="1100" dirty="0"/>
              <a:t>       2. Buffer space.                             </a:t>
            </a:r>
            <a:br>
              <a:rPr lang="en" sz="1100" dirty="0"/>
            </a:br>
            <a:r>
              <a:rPr lang="en" sz="1100" dirty="0"/>
              <a:t>       3. CPU cycles.</a:t>
            </a:r>
          </a:p>
          <a:p>
            <a:pPr marL="457200" lvl="0" indent="-317500" rtl="0">
              <a:spcBef>
                <a:spcPts val="0"/>
              </a:spcBef>
              <a:buSzPct val="100000"/>
            </a:pPr>
            <a:r>
              <a:rPr lang="en" sz="1100" dirty="0"/>
              <a:t>Packet scheduling algorithms allocate bandwidth and other </a:t>
            </a:r>
            <a:br>
              <a:rPr lang="en" sz="1100" dirty="0"/>
            </a:br>
            <a:r>
              <a:rPr lang="en" sz="1100" dirty="0"/>
              <a:t>router resources by determining which of the buffered packets </a:t>
            </a:r>
            <a:br>
              <a:rPr lang="en" sz="1100" dirty="0"/>
            </a:br>
            <a:r>
              <a:rPr lang="en" sz="1100" dirty="0"/>
              <a:t>to send on the output line next.</a:t>
            </a:r>
          </a:p>
          <a:p>
            <a:pPr marL="457200" lvl="0" indent="-317500" rtl="0">
              <a:spcBef>
                <a:spcPts val="0"/>
              </a:spcBef>
              <a:buSzPct val="100000"/>
            </a:pPr>
            <a:r>
              <a:rPr lang="en" sz="1100" dirty="0"/>
              <a:t>Some of the Algorithms used in QoS: FIFO (First-In First-Out),</a:t>
            </a:r>
            <a:br>
              <a:rPr lang="en" sz="1100" dirty="0"/>
            </a:br>
            <a:r>
              <a:rPr lang="en" sz="1100" dirty="0"/>
              <a:t>FCFS (First-Come First-Serve) and Round-robin and WFQ (Weighted Fair Qu</a:t>
            </a:r>
            <a:r>
              <a:rPr lang="en" sz="1100" b="1" dirty="0"/>
              <a:t>eueing).</a:t>
            </a:r>
          </a:p>
          <a:p>
            <a:pPr lvl="0">
              <a:spcBef>
                <a:spcPts val="0"/>
              </a:spcBef>
              <a:buNone/>
            </a:pPr>
            <a:endParaRPr sz="1100" dirty="0"/>
          </a:p>
          <a:p>
            <a:pPr lvl="0">
              <a:spcBef>
                <a:spcPts val="0"/>
              </a:spcBef>
              <a:buNone/>
            </a:pPr>
            <a:endParaRPr sz="1100" dirty="0"/>
          </a:p>
          <a:p>
            <a:pPr lvl="0">
              <a:spcBef>
                <a:spcPts val="0"/>
              </a:spcBef>
              <a:buNone/>
            </a:pPr>
            <a:endParaRPr sz="1100" dirty="0"/>
          </a:p>
          <a:p>
            <a:pPr lvl="0">
              <a:spcBef>
                <a:spcPts val="0"/>
              </a:spcBef>
              <a:buNone/>
            </a:pPr>
            <a:endParaRPr sz="1100" dirty="0"/>
          </a:p>
        </p:txBody>
      </p:sp>
      <p:pic>
        <p:nvPicPr>
          <p:cNvPr id="146" name="Shape 146"/>
          <p:cNvPicPr preferRelativeResize="0"/>
          <p:nvPr/>
        </p:nvPicPr>
        <p:blipFill>
          <a:blip r:embed="rId3">
            <a:alphaModFix/>
          </a:blip>
          <a:stretch>
            <a:fillRect/>
          </a:stretch>
        </p:blipFill>
        <p:spPr>
          <a:xfrm>
            <a:off x="5599490" y="1559089"/>
            <a:ext cx="3473174" cy="1028400"/>
          </a:xfrm>
          <a:prstGeom prst="rect">
            <a:avLst/>
          </a:prstGeom>
          <a:noFill/>
          <a:ln>
            <a:noFill/>
          </a:ln>
        </p:spPr>
      </p:pic>
      <p:pic>
        <p:nvPicPr>
          <p:cNvPr id="147" name="Shape 147"/>
          <p:cNvPicPr preferRelativeResize="0"/>
          <p:nvPr/>
        </p:nvPicPr>
        <p:blipFill>
          <a:blip r:embed="rId4">
            <a:alphaModFix/>
          </a:blip>
          <a:stretch>
            <a:fillRect/>
          </a:stretch>
        </p:blipFill>
        <p:spPr>
          <a:xfrm>
            <a:off x="5878650" y="2693526"/>
            <a:ext cx="3057525" cy="1057275"/>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978</Words>
  <Application>Microsoft Office PowerPoint</Application>
  <PresentationFormat>On-screen Show (16:9)</PresentationFormat>
  <Paragraphs>86</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Roboto</vt:lpstr>
      <vt:lpstr>Arial</vt:lpstr>
      <vt:lpstr>geometric</vt:lpstr>
      <vt:lpstr>Congestion Control, Quality of Service,                     and Internetworking</vt:lpstr>
      <vt:lpstr>Congestion Control - Network Provisioning</vt:lpstr>
      <vt:lpstr>Congestion Control - Traffic Aware Routing</vt:lpstr>
      <vt:lpstr>Congestion Control - Admission Control</vt:lpstr>
      <vt:lpstr>Congestion Control - Traffic Throttling</vt:lpstr>
      <vt:lpstr>Congestion Control - Load Shedding</vt:lpstr>
      <vt:lpstr>Quality of Service - Application Requirement</vt:lpstr>
      <vt:lpstr>QoS - Traffic Shaping</vt:lpstr>
      <vt:lpstr>QoS - Packet Scheduling Algorithms</vt:lpstr>
      <vt:lpstr>QoS - Integrated Services</vt:lpstr>
      <vt:lpstr>QoS - Differentiated Services</vt:lpstr>
      <vt:lpstr>Internetworking - How Network Differ</vt:lpstr>
      <vt:lpstr>Internetworking - Network Connection</vt:lpstr>
      <vt:lpstr>Internetworking - Tunneling</vt:lpstr>
      <vt:lpstr>Internetworking - Packet Fragmentation</vt:lpstr>
      <vt:lpstr>Internetworking - Routing</vt:lpstr>
      <vt:lpstr>Internetworking - Routing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Congestion Control, Quality of Service,                     and Internetworking</dc:title>
  <dc:creator>Ian</dc:creator>
  <cp:lastModifiedBy>jaishree ranganathan</cp:lastModifiedBy>
  <cp:revision>8</cp:revision>
  <dcterms:modified xsi:type="dcterms:W3CDTF">2017-03-07T14:46:22Z</dcterms:modified>
</cp:coreProperties>
</file>