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2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56" r:id="rId26"/>
    <p:sldId id="257" r:id="rId27"/>
    <p:sldId id="258" r:id="rId28"/>
    <p:sldId id="259" r:id="rId29"/>
    <p:sldId id="260" r:id="rId30"/>
    <p:sldId id="26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1544A-31D7-43A0-9322-527A1F69C2D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56D5C-C701-40AD-A1CE-E71B495C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133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Operate in the Data link Layer</a:t>
            </a:r>
          </a:p>
        </p:txBody>
      </p:sp>
    </p:spTree>
    <p:extLst>
      <p:ext uri="{BB962C8B-B14F-4D97-AF65-F5344CB8AC3E}">
        <p14:creationId xmlns:p14="http://schemas.microsoft.com/office/powerpoint/2010/main" val="213136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641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5035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2612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53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12192000" cy="1533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6" name="Shape 16"/>
          <p:cNvCxnSpPr/>
          <p:nvPr/>
        </p:nvCxnSpPr>
        <p:spPr>
          <a:xfrm>
            <a:off x="0" y="1503833"/>
            <a:ext cx="12192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409055" y="6333133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7160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Bluetooth 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1998- Ericsson, IBM, Intel, Nokia, and Toshiba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Goal: develop a wireless standard for connecting mobile phones to other devices using short range, low-power, inexpensive wireless radios.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1999- Bluetooth 1.0 released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Allows devices to securely transfer data through pairing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Bluetooth 2.0, 3.0, and 4.0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588" y="4346576"/>
            <a:ext cx="2054225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863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72390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Turns the bit stream into frames and defines some key formats </a:t>
            </a:r>
          </a:p>
          <a:p>
            <a:r>
              <a:rPr lang="en-US" dirty="0" smtClean="0"/>
              <a:t>The link manager protocol sets up logical channels to carry frames between master and slave</a:t>
            </a:r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Bluetooth Link Layer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7239000" cy="4846320"/>
          </a:xfrm>
        </p:spPr>
        <p:txBody>
          <a:bodyPr/>
          <a:lstStyle/>
          <a:p>
            <a:r>
              <a:rPr lang="en-US" dirty="0" smtClean="0"/>
              <a:t>Secure simple pairing </a:t>
            </a:r>
          </a:p>
          <a:p>
            <a:r>
              <a:rPr lang="en-US" dirty="0" smtClean="0"/>
              <a:t>Synchronous Connection Oriented (SCO) link </a:t>
            </a:r>
          </a:p>
          <a:p>
            <a:r>
              <a:rPr lang="en-US" dirty="0" smtClean="0"/>
              <a:t>Asynchronous </a:t>
            </a:r>
            <a:r>
              <a:rPr lang="en-US" dirty="0" err="1" smtClean="0"/>
              <a:t>ConnectionLess</a:t>
            </a:r>
            <a:r>
              <a:rPr lang="en-US" dirty="0" smtClean="0"/>
              <a:t> (ACL) link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The </a:t>
            </a:r>
            <a:r>
              <a:rPr lang="en-US" sz="2000" dirty="0"/>
              <a:t>Bluetooth Link Layer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"/>
            <a:ext cx="662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4.6.6 The Bluetooth Frame Structure</a:t>
            </a:r>
            <a:endParaRPr lang="en-US" sz="1200" dirty="0"/>
          </a:p>
        </p:txBody>
      </p:sp>
      <p:pic>
        <p:nvPicPr>
          <p:cNvPr id="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09600"/>
            <a:ext cx="7315200" cy="54102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57600" y="5867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4-36. </a:t>
            </a:r>
            <a:r>
              <a:rPr lang="en-US" sz="1400" dirty="0"/>
              <a:t>Typical Bluetooth data frame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RFID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Radio Frequency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09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EPC--What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type of RFID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Short-range (10m)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“Electronic Product Code” (High-tech barcode)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9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components: “readers” and “tags”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Commands given through reader; tags obey the reader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Readers “power” the tags wirelessly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Tags either absorb signals or bounce them back to the reader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98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Reader first broadcasts a request for tag IDs within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Responses slotted like ALOHA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Tags respond at a random slot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Check connection first before transmitting 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If reader sends the OK, respond with ID</a:t>
            </a:r>
          </a:p>
          <a:p>
            <a:pPr marL="0" lvl="2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Slot number can be changed dynamically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455" y="2410243"/>
            <a:ext cx="3762900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7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on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Once IDs are known, the reader can act on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IDs can read and write to tags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Tags respond only with </a:t>
            </a:r>
            <a:r>
              <a:rPr lang="en-US" smtClean="0"/>
              <a:t>data—no headers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290" y="2011680"/>
            <a:ext cx="3762900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57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Formats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Physical layers: set properties such as transfer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Tag Selection layers: chooses which tags to connect and allows multiple connections.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Q: Defines how many slots the tag will respond 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CRC: Error detection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975" y="4100183"/>
            <a:ext cx="5163271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04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4000"/>
              <a:t>Data Link Layer Switching, What it Does</a:t>
            </a:r>
            <a:r>
              <a:rPr lang="en" sz="400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 sz="3200"/>
          </a:p>
          <a:p>
            <a:pPr marL="609585" indent="-507987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/>
              <a:t>Data Link Layer: Transforms raw transmission facilities into lines that appear to be free of undetected transmission errors.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Masks the real errors so that the network does not see them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Use of data and acknowledgement frames</a:t>
            </a:r>
          </a:p>
          <a:p>
            <a:pPr>
              <a:buNone/>
            </a:pPr>
            <a:endParaRPr sz="2667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500"/>
              <a:t>Bluetooth Architecture</a:t>
            </a:r>
            <a:endParaRPr lang="en-US" altLang="en-US" sz="4500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2057400" y="2438401"/>
            <a:ext cx="80010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Basic unit of a Bluetooth system is a piconet</a:t>
            </a:r>
          </a:p>
          <a:p>
            <a:r>
              <a:rPr lang="en-US" altLang="en-US" dirty="0"/>
              <a:t> 1 master node- controls the clock and determines which device gets to communicate during which time slot</a:t>
            </a:r>
          </a:p>
          <a:p>
            <a:r>
              <a:rPr lang="en-US" altLang="en-US" dirty="0"/>
              <a:t>U</a:t>
            </a:r>
            <a:r>
              <a:rPr lang="en-US" altLang="en-US" dirty="0"/>
              <a:t>p to 7 active slave nodes</a:t>
            </a:r>
          </a:p>
          <a:p>
            <a:r>
              <a:rPr lang="en-US" altLang="en-US" dirty="0"/>
              <a:t>Up to 255 parked nodes</a:t>
            </a:r>
          </a:p>
          <a:p>
            <a:r>
              <a:rPr lang="en-US" altLang="en-US" dirty="0"/>
              <a:t>Multiple piconets connected via bridge node- scatternet</a:t>
            </a:r>
          </a:p>
          <a:p>
            <a:endParaRPr lang="en-US" altLang="en-US" dirty="0"/>
          </a:p>
        </p:txBody>
      </p:sp>
      <p:pic>
        <p:nvPicPr>
          <p:cNvPr id="6" name="Picture 8" descr="420px-Bluetooth_piconet_diagra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1"/>
            <a:ext cx="2476500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10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Learning Bridge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07987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/>
              <a:t>Learning Bridge - Bridges “Learn as they go”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Backward Learning</a:t>
            </a:r>
          </a:p>
          <a:p>
            <a:pPr marL="609585" indent="0">
              <a:buNone/>
            </a:pPr>
            <a:endParaRPr/>
          </a:p>
          <a:p>
            <a:pPr marL="609585" indent="-507987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/>
              <a:t>Routing Procedure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If destination port == Source port, discard frame.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If destination port != Source port, send frame to destination port.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If destination port not known, use flooding to send frame to all except source.</a:t>
            </a:r>
          </a:p>
          <a:p>
            <a:pPr marL="0" indent="0">
              <a:buNone/>
            </a:pPr>
            <a:r>
              <a:rPr lang="en" sz="2667"/>
              <a:t>	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</a:pPr>
            <a:endParaRPr/>
          </a:p>
          <a:p>
            <a:pPr marL="609585" indent="0">
              <a:buNone/>
            </a:pPr>
            <a:endParaRPr/>
          </a:p>
          <a:p>
            <a:pPr>
              <a:buNone/>
            </a:pPr>
            <a:endParaRPr sz="3200"/>
          </a:p>
          <a:p>
            <a:pPr>
              <a:buNone/>
            </a:pPr>
            <a:endParaRPr/>
          </a:p>
          <a:p>
            <a:pPr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/>
              <a:t>Learning Bridge Diagram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90633" y="5900067"/>
            <a:ext cx="4371200" cy="4611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1067"/>
              <a:t>Learning Bridge Connecting multiple LANs : Fig 4-41 (a)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233" y="1785867"/>
            <a:ext cx="4800600" cy="416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7934" y="2286001"/>
            <a:ext cx="5964468" cy="337326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>
            <a:spLocks noGrp="1"/>
          </p:cNvSpPr>
          <p:nvPr>
            <p:ph type="body" idx="4294967295"/>
          </p:nvPr>
        </p:nvSpPr>
        <p:spPr>
          <a:xfrm>
            <a:off x="6414567" y="5900067"/>
            <a:ext cx="4371200" cy="4611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67"/>
              <a:t>Learning Bridge Connecting 7 Point-to-Point Stations : Fig 4-41 (b)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b="0"/>
              <a:t>Spanning Tree Bridge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507987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/>
              <a:t>Spanning Tree Bridge - Spanning Trees laid over topology.</a:t>
            </a:r>
          </a:p>
          <a:p>
            <a:pPr>
              <a:buNone/>
            </a:pPr>
            <a:endParaRPr sz="3200"/>
          </a:p>
          <a:p>
            <a:pPr marL="609585" indent="-507987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/>
              <a:t>“Loops in the Topology”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overcome by ignoring some potential connections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valid connections for a Spanning tree.</a:t>
            </a:r>
          </a:p>
          <a:p>
            <a:pPr marL="1219170" lvl="1" indent="-474121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667"/>
              <a:t>Spanning Tree built using a distributed algo</a:t>
            </a:r>
          </a:p>
          <a:p>
            <a:pPr marL="0" indent="0">
              <a:buNone/>
            </a:pPr>
            <a:endParaRPr sz="2667"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b="0"/>
              <a:t>Spanning Tree Bridge Diagram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8567" y="2434067"/>
            <a:ext cx="5279533" cy="3029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200" y="2378701"/>
            <a:ext cx="5129565" cy="321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589985" y="5852300"/>
            <a:ext cx="3497999" cy="414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1067"/>
              <a:t>Spanning Tree Bridge with parallel Links : Fig 4-43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180533" y="5852300"/>
            <a:ext cx="3635600" cy="414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1067"/>
              <a:t>Spanning Tree Bridge connecting 5 bridges: Fig 4-44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70401" y="441567"/>
            <a:ext cx="11251199" cy="700399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r>
              <a:rPr lang="en" sz="3200"/>
              <a:t>Repeaters, Hubs, Bridges, Switches, Routers, and Gateways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r="55496" b="9041"/>
          <a:stretch/>
        </p:blipFill>
        <p:spPr>
          <a:xfrm>
            <a:off x="609600" y="1980534"/>
            <a:ext cx="4622565" cy="3304399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5519534" y="1890433"/>
            <a:ext cx="5864399" cy="41672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endParaRPr sz="2400"/>
          </a:p>
          <a:p>
            <a:pPr marL="609585" indent="-457189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Switches - Modern bridges by another name</a:t>
            </a:r>
          </a:p>
          <a:p>
            <a:endParaRPr sz="2400">
              <a:solidFill>
                <a:schemeClr val="dk1"/>
              </a:solidFill>
            </a:endParaRPr>
          </a:p>
          <a:p>
            <a:pPr marL="609585" indent="-457189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Bridges connect a few LANs</a:t>
            </a:r>
          </a:p>
          <a:p>
            <a:endParaRPr sz="2400">
              <a:solidFill>
                <a:schemeClr val="dk1"/>
              </a:solidFill>
            </a:endParaRPr>
          </a:p>
          <a:p>
            <a:pPr marL="609585" indent="-457189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Modern installations tend to have point-to-point links meaning switched tend to have many ports</a:t>
            </a:r>
          </a:p>
          <a:p>
            <a:endParaRPr sz="2400">
              <a:solidFill>
                <a:schemeClr val="dk1"/>
              </a:solidFill>
            </a:endParaRPr>
          </a:p>
          <a:p>
            <a:endParaRPr sz="2400"/>
          </a:p>
        </p:txBody>
      </p:sp>
      <p:sp>
        <p:nvSpPr>
          <p:cNvPr id="79" name="Shape 79"/>
          <p:cNvSpPr txBox="1"/>
          <p:nvPr/>
        </p:nvSpPr>
        <p:spPr>
          <a:xfrm>
            <a:off x="1285683" y="5643633"/>
            <a:ext cx="3270400" cy="4140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r>
              <a:rPr lang="en" sz="1067"/>
              <a:t>Which devices go in which layer : Figure 4-45 (a)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Super dry stuff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43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LANs are broken up departmental 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computers in a LAN connect to the same switches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Cannot easily span across long distances (buildings, cities, planets,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Physical labor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very 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50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make LANs 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LANs no longer based on direct connection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computer can be connected to any LAN on the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Smoother transitions for employees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Much easier to expand/modify LANs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84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VLANs have a “color”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Bridge/Switch ports know which colors are on the other end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120" y="3669878"/>
            <a:ext cx="6401693" cy="21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97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IEEE’s brilliance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Backwards compatibility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Frame headers needed to include VLAN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Only bridges and switches need use VLAN headers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Switches assign VLAN colors to each of their ports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1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Architecture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master/slave design was chosen because the designers intended to design the Bluetooth chips for under $5.</a:t>
            </a:r>
          </a:p>
          <a:p>
            <a:r>
              <a:rPr lang="en-US" dirty="0" smtClean="0"/>
              <a:t>The slave nodes are dumb; they do whatever the master node tells them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86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Slight addition to Ethernet headers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119" y="3669878"/>
            <a:ext cx="6763694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2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Scatternet Example</a:t>
            </a:r>
            <a:endParaRPr lang="en-US" dirty="0"/>
          </a:p>
        </p:txBody>
      </p:sp>
      <p:pic>
        <p:nvPicPr>
          <p:cNvPr id="4" name="Picture 10" descr="http://upload.wikimedia.org/wikipedia/commons/thumb/d/d9/Bluetooth_piconet_diagram.svg/420px-Bluetooth_piconet_diagram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600200"/>
            <a:ext cx="7710054" cy="4038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7131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network protocols are generic</a:t>
            </a:r>
          </a:p>
          <a:p>
            <a:r>
              <a:rPr lang="en-US" dirty="0" smtClean="0"/>
              <a:t>Bluetooth differs.  It specifies particular profiles to handle different things.</a:t>
            </a:r>
          </a:p>
          <a:p>
            <a:pPr lvl="1"/>
            <a:r>
              <a:rPr lang="en-US" dirty="0" smtClean="0"/>
              <a:t>25 different applications/profiles (6 for audio and video, connecting keyboard to computer, sending images from camera to printer, mobile phone used as a remote,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9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Applications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would have been possible to get away with 2 applications/profiles</a:t>
            </a:r>
          </a:p>
          <a:p>
            <a:pPr lvl="1"/>
            <a:r>
              <a:rPr lang="en-US" dirty="0" smtClean="0"/>
              <a:t>One for file transfer and the one for streaming real-time communication</a:t>
            </a:r>
          </a:p>
          <a:p>
            <a:r>
              <a:rPr lang="en-US" dirty="0" smtClean="0"/>
              <a:t>Different working groups- each had their own applications/profiles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3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066800"/>
            <a:ext cx="6934200" cy="4495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29000" y="56388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4-35</a:t>
            </a:r>
            <a:r>
              <a:rPr lang="en-US" dirty="0"/>
              <a:t>. </a:t>
            </a:r>
            <a:r>
              <a:rPr lang="en-US" sz="1400" dirty="0"/>
              <a:t>The Bluetooth protocol architecture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Bluetooth Protocol Stack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11680"/>
            <a:ext cx="72390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The radio layer is the lowest defined layer of the Bluetooth specification </a:t>
            </a:r>
          </a:p>
          <a:p>
            <a:r>
              <a:rPr lang="en-US" dirty="0" smtClean="0"/>
              <a:t>Moves bits from master to slave, or vice versa</a:t>
            </a:r>
          </a:p>
          <a:p>
            <a:r>
              <a:rPr lang="en-US" dirty="0" smtClean="0"/>
              <a:t>Low power system</a:t>
            </a:r>
          </a:p>
          <a:p>
            <a:pPr lvl="6">
              <a:buNone/>
            </a:pPr>
            <a:endParaRPr lang="en-US" sz="1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0"/>
            <a:ext cx="632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Bluetooth Radio Layer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7239000" cy="4846320"/>
          </a:xfrm>
        </p:spPr>
        <p:txBody>
          <a:bodyPr/>
          <a:lstStyle/>
          <a:p>
            <a:r>
              <a:rPr lang="en-US" dirty="0" smtClean="0"/>
              <a:t>Earlier versions of Bluetooth interfered and ruined each other’s transmissions. Solution was adaptive frequency hopping  </a:t>
            </a:r>
          </a:p>
          <a:p>
            <a:r>
              <a:rPr lang="en-US" dirty="0" smtClean="0"/>
              <a:t>Three forms of modulation are used to send bits on a channel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0"/>
            <a:ext cx="632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Bluetooth Radio Layer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1865</TotalTime>
  <Words>916</Words>
  <Application>Microsoft Office PowerPoint</Application>
  <PresentationFormat>Widescreen</PresentationFormat>
  <Paragraphs>132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Metropolitan</vt:lpstr>
      <vt:lpstr>Bluetooth Background </vt:lpstr>
      <vt:lpstr>PowerPoint Presentation</vt:lpstr>
      <vt:lpstr>Bluetooth Architecture (cont.)</vt:lpstr>
      <vt:lpstr>Scatternet Example</vt:lpstr>
      <vt:lpstr>Bluetooth Applications</vt:lpstr>
      <vt:lpstr>Bluetooth Applications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RFID</vt:lpstr>
      <vt:lpstr>EPC--What it is</vt:lpstr>
      <vt:lpstr>How it works</vt:lpstr>
      <vt:lpstr>Establishing a connection</vt:lpstr>
      <vt:lpstr>Operating on Tags</vt:lpstr>
      <vt:lpstr>Message Formats</vt:lpstr>
      <vt:lpstr>Data Link Layer Switching, What it Does </vt:lpstr>
      <vt:lpstr>Learning Bridge</vt:lpstr>
      <vt:lpstr>Learning Bridge Diagram</vt:lpstr>
      <vt:lpstr>Spanning Tree Bridge</vt:lpstr>
      <vt:lpstr>Spanning Tree Bridge Diagram</vt:lpstr>
      <vt:lpstr>Repeaters, Hubs, Bridges, Switches, Routers, and Gateways</vt:lpstr>
      <vt:lpstr>VLANs</vt:lpstr>
      <vt:lpstr>Typical LANs</vt:lpstr>
      <vt:lpstr>Solution: make LANs logical</vt:lpstr>
      <vt:lpstr>How it works</vt:lpstr>
      <vt:lpstr>IEEE’s brilliance</vt:lpstr>
      <vt:lpstr>Modified headers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Standard</dc:title>
  <dc:creator>Jacob Cooney</dc:creator>
  <cp:lastModifiedBy>Jacob Cooney</cp:lastModifiedBy>
  <cp:revision>11</cp:revision>
  <dcterms:created xsi:type="dcterms:W3CDTF">2015-02-15T22:16:12Z</dcterms:created>
  <dcterms:modified xsi:type="dcterms:W3CDTF">2015-02-17T23:17:33Z</dcterms:modified>
</cp:coreProperties>
</file>