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Corbel"/>
      <p:regular r:id="rId22"/>
      <p:bold r:id="rId23"/>
      <p:italic r:id="rId24"/>
      <p:boldItalic r:id="rId25"/>
    </p:embeddedFont>
    <p:embeddedFont>
      <p:font typeface="Droid Serif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Corbel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roidSerif-regular.fntdata"/><Relationship Id="rId25" Type="http://schemas.openxmlformats.org/officeDocument/2006/relationships/font" Target="fonts/Corbel-boldItalic.fntdata"/><Relationship Id="rId28" Type="http://schemas.openxmlformats.org/officeDocument/2006/relationships/font" Target="fonts/DroidSerif-italic.fntdata"/><Relationship Id="rId27" Type="http://schemas.openxmlformats.org/officeDocument/2006/relationships/font" Target="fonts/DroidSerif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roidSerif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Treat stations as the leaf of a binary tree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First slot all stations can try to get the slot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If no conflict, fine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If conflict then only nodes under a subtree get to try for the next one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nyYr3cR5BT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243176"/>
            <a:ext cx="8222100" cy="1371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The Medium Access Control </a:t>
            </a: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Sublayer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62237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Presentation By: Group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Collision-free Protocols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Token Passing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Each station passes a token from one to the next station in a predefined order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This token represents permission to send a frame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If a station does not need to send any frames, it can just pass the token along to the next station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Token ring protocol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Each station passes the token and frames in a cyclical direction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Untitled.png"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887" y="3281562"/>
            <a:ext cx="305752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Limited Contention Protocols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Font typeface="Times New Roman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Takes the best of contention and collision-free protocols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Collision based protocols are best when the network load = low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Collision-free based protocols are best when the network load = high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Adaptive Tree Walk Protocol</a:t>
            </a:r>
          </a:p>
          <a:p>
            <a:pPr indent="-330200" lvl="1" marL="914400">
              <a:spcBef>
                <a:spcPts val="0"/>
              </a:spcBef>
              <a:buSzPct val="100000"/>
              <a:buFont typeface="Times New Roman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Partitions the groups of the station and then limits convention for each slot </a:t>
            </a:r>
          </a:p>
        </p:txBody>
      </p:sp>
      <p:pic>
        <p:nvPicPr>
          <p:cNvPr descr="333.png" id="153" name="Shape 153"/>
          <p:cNvPicPr preferRelativeResize="0"/>
          <p:nvPr/>
        </p:nvPicPr>
        <p:blipFill rotWithShape="1">
          <a:blip r:embed="rId3">
            <a:alphaModFix/>
          </a:blip>
          <a:srcRect b="149" l="0" r="0" t="139"/>
          <a:stretch/>
        </p:blipFill>
        <p:spPr>
          <a:xfrm>
            <a:off x="789703" y="2732873"/>
            <a:ext cx="4905600" cy="20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Wireless LAN Protocols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Font typeface="Times New Roman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Wireless has complications that wired does not. 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Collision detection is different than for wired, not nearly as easy. 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Multiple Access with Collision Avoidance (MACA) helps reduce number of collisions 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Sender sends Request to Send (RTS)</a:t>
            </a:r>
          </a:p>
          <a:p>
            <a:pPr indent="-330200" lvl="1" marL="914400">
              <a:spcBef>
                <a:spcPts val="0"/>
              </a:spcBef>
              <a:buSzPct val="100000"/>
              <a:buFont typeface="Times New Roman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Receiver sends Clear to Send (CTS) which clears the station for the incoming transmission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6600" y="2875891"/>
            <a:ext cx="4150800" cy="18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 </a:t>
            </a:r>
            <a:r>
              <a:rPr lang="en" sz="1200" u="sng">
                <a:solidFill>
                  <a:schemeClr val="accent5"/>
                </a:solidFill>
                <a:hlinkClick r:id="rId3"/>
              </a:rPr>
              <a:t>https://www.youtube.com/watch?v=nyYr3cR5BTw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Medium Access Control Sublayer?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84375" y="90225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>
              <a:spcBef>
                <a:spcPts val="0"/>
              </a:spcBef>
              <a:buSzPct val="100000"/>
            </a:pPr>
            <a:r>
              <a:rPr lang="en" sz="1600"/>
              <a:t>Can divide networks into point-to-point and broadcast. Look at broadcast networks and their protocols.</a:t>
            </a:r>
          </a:p>
          <a:p>
            <a:pPr indent="-330200" lvl="0" marL="457200">
              <a:spcBef>
                <a:spcPts val="0"/>
              </a:spcBef>
              <a:buSzPct val="100000"/>
            </a:pPr>
            <a:r>
              <a:rPr lang="en" sz="1600"/>
              <a:t>When many stations compete for a channel (e.g., broadcast channel such as an Ethernet), an algorithm must arbitrate access to the shared channel.</a:t>
            </a:r>
          </a:p>
          <a:p>
            <a:pPr indent="-330200" lvl="0" marL="457200">
              <a:spcBef>
                <a:spcPts val="0"/>
              </a:spcBef>
              <a:buSzPct val="100000"/>
            </a:pPr>
            <a:r>
              <a:rPr lang="en" sz="1600"/>
              <a:t>Need a way of insuring that when two or more stations wish to transmit, they all wait until doing so won't interfere with other transmitters. Broadcast links include LANs, satellites (WAN), etc.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Channel Allocation Problem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Static Channel Allocation</a:t>
            </a:r>
          </a:p>
          <a:p>
            <a:pPr indent="-330200" lvl="1" marL="9144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600"/>
              <a:t>For N users, the bandwidth is divided into N equal-sized portions.</a:t>
            </a:r>
          </a:p>
          <a:p>
            <a:pPr indent="-330200" lvl="1" marL="9144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600"/>
              <a:t>Works well with small, constant number of users with steady or heavy traffic.</a:t>
            </a:r>
          </a:p>
          <a:p>
            <a:pPr indent="-330200" lvl="1" marL="9144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600"/>
              <a:t>Doesn't work well with large and varied number of users with bursty traffic.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Channel Allocation Problem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284375" y="97000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600"/>
              <a:t>Dynamic Channel Allocation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600"/>
              <a:t>Stations will generate a frame and will do nothing else until that frame has been transmitted.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600"/>
              <a:t>All stations/terminals are equal and thus all communication travels across a single channel.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600"/>
              <a:t>Each station keeps track of collision and will retransmit the frame.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600"/>
              <a:t>Frame transmission can occur instantly or on set intervals.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600"/>
              <a:t>A station can sense if a channel is busy before sending the frame or it can transmit the frame and find out if it is busy or idle.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CSMA Protocol 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190500" lvl="0" marL="2286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736"/>
              <a:buFont typeface="Times New Roman"/>
              <a:buChar char="•"/>
            </a:pPr>
            <a:r>
              <a:rPr lang="en" sz="18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CSMA (Carrier Sense Multiple Access)?</a:t>
            </a:r>
          </a:p>
          <a:p>
            <a:pPr indent="-190500" lvl="1" marL="457200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Times New Roman"/>
              <a:buChar char="•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Protocols in which stations listen for the carrier and act accordingly.</a:t>
            </a:r>
          </a:p>
          <a:p>
            <a:pPr indent="-7620" lvl="0" marL="27432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Protocols:</a:t>
            </a:r>
          </a:p>
          <a:p>
            <a:pPr indent="-190500" lvl="1" marL="45720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0666"/>
              <a:buFont typeface="Corbel"/>
              <a:buChar char="•"/>
            </a:pPr>
            <a:r>
              <a:rPr b="1" i="1" lang="en" sz="153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1-Persistent</a:t>
            </a:r>
            <a:r>
              <a:rPr lang="en" sz="153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" sz="1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Station listens to channel activity, if channel is idle the station transmits, and if a collision is detected the station waits a random time before retransmitting.</a:t>
            </a:r>
          </a:p>
          <a:p>
            <a:pPr indent="-190500" lvl="1" marL="45720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b="1" i="1" lang="en" sz="1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Non-Persistent</a:t>
            </a:r>
            <a:r>
              <a:rPr lang="en" sz="1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- Station senses for channel activity, if channel is free station sends a frame. If the known channel is in use the station stops sensing and waits a random time before re-sensing.</a:t>
            </a:r>
          </a:p>
          <a:p>
            <a:pPr indent="-190500" lvl="1" marL="45720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/>
              <a:buChar char="•"/>
            </a:pPr>
            <a:r>
              <a:rPr b="1" i="1" lang="en" sz="1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P-Persistent (Slotted channels) - </a:t>
            </a:r>
            <a:r>
              <a:rPr lang="en" sz="1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Station senses if channel is free, if channel is idle the station transmits with a probability of q = 1 - p.</a:t>
            </a:r>
          </a:p>
          <a:p>
            <a:pPr indent="0" lvl="0" marL="0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CSMA Protocol cont.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1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ct val="25000"/>
              <a:buFont typeface="Corbel"/>
              <a:buNone/>
            </a:pPr>
            <a:r>
              <a:rPr b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CSMA/CD</a:t>
            </a:r>
          </a:p>
          <a:p>
            <a:pPr indent="-193039" lvl="2" marL="73152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basis of Ethernet LAN.</a:t>
            </a:r>
          </a:p>
          <a:p>
            <a:pPr indent="-193039" lvl="2" marL="73152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 to other protocols but with built in CD (Collision Detection).</a:t>
            </a:r>
          </a:p>
          <a:p>
            <a:pPr indent="-193039" lvl="2" marL="73152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collisions occurs when a device or node tries to send data at the same time another device does.</a:t>
            </a:r>
          </a:p>
          <a:p>
            <a:pPr indent="-193039" lvl="2" marL="73152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 3 States: transmission, contention, or idle state.</a:t>
            </a:r>
          </a:p>
          <a:p>
            <a:pPr indent="457200" lvl="2" mar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6B727"/>
              </a:buClr>
              <a:buSzPct val="25000"/>
              <a:buFont typeface="Corbel"/>
              <a:buNone/>
            </a:pPr>
            <a:r>
              <a:rPr b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Functionality:</a:t>
            </a:r>
          </a:p>
          <a:p>
            <a:pPr indent="-193039" lvl="2" marL="73152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device or node can try to send data to the channel at any time.</a:t>
            </a:r>
          </a:p>
          <a:p>
            <a:pPr indent="-185419" lvl="2" marL="73152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2500"/>
              <a:buFont typeface="Corbel"/>
              <a:buChar char="•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 collision is detected the frame is discarded and the device then waits a random amount of time then resends the data</a:t>
            </a:r>
            <a:r>
              <a:rPr lang="en" sz="185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25287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ALOHA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744900"/>
            <a:ext cx="8520600" cy="41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i="1" lang="en"/>
              <a:t>What is ALOHA?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400"/>
              <a:t>A system for coordinating and arbitrating access to a shared communication network channel.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400"/>
              <a:t>First Medium Access Control that was created in the early 1970s in Hawaii.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400"/>
              <a:t>Created by Norman Abramson, a researcher at the University of Hawaii.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400"/>
              <a:t>Uses short-ranged radios, with each user terminal sharing an upstream frequency to send frames to a central computer.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400"/>
              <a:t>Two versions of ALOHA: pure and slotted.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400" y="2657124"/>
            <a:ext cx="1901625" cy="22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385300" y="3770525"/>
            <a:ext cx="19671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     Norman Abramson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ALOHA continued...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949475"/>
            <a:ext cx="5350800" cy="392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Pure (Unslotted) ALOHA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Can transmit whenever something must be sent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User must listen for a repeated message, try again if not heard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Must wait a random amount of time before resending a transmission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As soon as a frame arrives in the channel, it is transmitted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Transmission time is continuous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Slotted ALOHA</a:t>
            </a:r>
          </a:p>
          <a:p>
            <a:pPr indent="-3048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○"/>
            </a:pPr>
            <a:r>
              <a:rPr lang="en" sz="1200"/>
              <a:t>Transmission time divided into discrete intervals called slots, each corresponding to a single frame</a:t>
            </a:r>
          </a:p>
          <a:p>
            <a:pPr indent="-304800" lvl="0" marL="914400" rtl="0">
              <a:spcBef>
                <a:spcPts val="0"/>
              </a:spcBef>
              <a:buSzPct val="100000"/>
              <a:buChar char="○"/>
            </a:pPr>
            <a:r>
              <a:rPr lang="en" sz="1200"/>
              <a:t>Users must wait to send a transmission if another user has taken that particular time slot, they must wait for the next slot</a:t>
            </a:r>
          </a:p>
          <a:p>
            <a:pPr indent="-304800" lvl="0" marL="914400" rtl="0">
              <a:spcBef>
                <a:spcPts val="0"/>
              </a:spcBef>
              <a:buSzPct val="100000"/>
              <a:buChar char="○"/>
            </a:pPr>
            <a:r>
              <a:rPr lang="en" sz="1200"/>
              <a:t>Halves the amount of collisions occurring </a:t>
            </a:r>
          </a:p>
          <a:p>
            <a:pPr indent="-304800" lvl="0" marL="914400" rtl="0">
              <a:spcBef>
                <a:spcPts val="0"/>
              </a:spcBef>
              <a:buSzPct val="100000"/>
              <a:buChar char="○"/>
            </a:pPr>
            <a:r>
              <a:rPr lang="en" sz="1200"/>
              <a:t>Used for cable and RFIDs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975" y="382400"/>
            <a:ext cx="3474850" cy="22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1675" y="2718600"/>
            <a:ext cx="3422325" cy="21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Collision-free Protocols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Bit-map protocol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Transmission protocol with N slots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During the contention period, each station announces whether they have data to send during the Nth slot by sending a 1 bit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After this, each station that sent a 1 bit sends their frame</a:t>
            </a:r>
          </a:p>
          <a:p>
            <a:pPr indent="-228600" lvl="2" marL="1371600">
              <a:spcBef>
                <a:spcPts val="0"/>
              </a:spcBef>
            </a:pPr>
            <a:r>
              <a:rPr lang="en"/>
              <a:t>This is done in numerical order</a:t>
            </a:r>
          </a:p>
        </p:txBody>
      </p:sp>
      <p:pic>
        <p:nvPicPr>
          <p:cNvPr descr="Untitled.png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200" y="3221612"/>
            <a:ext cx="501015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