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6" r:id="rId2"/>
    <p:sldId id="257" r:id="rId3"/>
    <p:sldId id="268" r:id="rId4"/>
    <p:sldId id="258" r:id="rId5"/>
    <p:sldId id="286" r:id="rId6"/>
    <p:sldId id="267" r:id="rId7"/>
    <p:sldId id="259" r:id="rId8"/>
    <p:sldId id="260" r:id="rId9"/>
    <p:sldId id="261" r:id="rId10"/>
    <p:sldId id="262" r:id="rId11"/>
    <p:sldId id="263" r:id="rId12"/>
    <p:sldId id="264" r:id="rId13"/>
    <p:sldId id="265" r:id="rId14"/>
    <p:sldId id="284" r:id="rId15"/>
    <p:sldId id="285" r:id="rId16"/>
    <p:sldId id="266"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1" d="100"/>
          <a:sy n="91" d="100"/>
        </p:scale>
        <p:origin x="-114" y="-4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EDA98165-891A-0C42-907D-8E3330AEBDA3}" type="datetimeFigureOut">
              <a:rPr lang="en-US" smtClean="0"/>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7FBF0D-97D8-6D48-BACE-B2ED2FAB169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EDA98165-891A-0C42-907D-8E3330AEBDA3}" type="datetimeFigureOut">
              <a:rPr lang="en-US" smtClean="0"/>
              <a:t>4/29/2015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7FBF0D-97D8-6D48-BACE-B2ED2FAB169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EDA98165-891A-0C42-907D-8E3330AEBDA3}" type="datetimeFigureOut">
              <a:rPr lang="en-US" smtClean="0"/>
              <a:t>4/29/2015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EDA98165-891A-0C42-907D-8E3330AEBDA3}" type="datetimeFigureOut">
              <a:rPr lang="en-US" smtClean="0"/>
              <a:t>4/29/2015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EDA98165-891A-0C42-907D-8E3330AEBDA3}" type="datetimeFigureOut">
              <a:rPr lang="en-US" smtClean="0"/>
              <a:t>4/29/2015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DA98165-891A-0C42-907D-8E3330AEBDA3}" type="datetimeFigureOut">
              <a:rPr lang="en-US" smtClean="0"/>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7FBF0D-97D8-6D48-BACE-B2ED2FAB169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DA98165-891A-0C42-907D-8E3330AEBDA3}" type="datetimeFigureOut">
              <a:rPr lang="en-US" smtClean="0"/>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7FBF0D-97D8-6D48-BACE-B2ED2FAB169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DA98165-891A-0C42-907D-8E3330AEBDA3}" type="datetimeFigureOut">
              <a:rPr lang="en-US" smtClean="0"/>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7FBF0D-97D8-6D48-BACE-B2ED2FAB169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EDA98165-891A-0C42-907D-8E3330AEBDA3}" type="datetimeFigureOut">
              <a:rPr lang="en-US" smtClean="0"/>
              <a:t>4/29/2015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A98165-891A-0C42-907D-8E3330AEBDA3}" type="datetimeFigureOut">
              <a:rPr lang="en-US" smtClean="0"/>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7FBF0D-97D8-6D48-BACE-B2ED2FAB169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a:xfrm>
            <a:off x="6580094" y="188259"/>
            <a:ext cx="2133600" cy="365125"/>
          </a:xfrm>
        </p:spPr>
        <p:txBody>
          <a:bodyPr/>
          <a:lstStyle/>
          <a:p>
            <a:fld id="{EDA98165-891A-0C42-907D-8E3330AEBDA3}" type="datetimeFigureOut">
              <a:rPr lang="en-US" smtClean="0"/>
              <a:t>4/29/2015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7FBF0D-97D8-6D48-BACE-B2ED2FAB169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a:xfrm>
            <a:off x="6580094" y="188259"/>
            <a:ext cx="2133600" cy="365125"/>
          </a:xfrm>
        </p:spPr>
        <p:txBody>
          <a:bodyPr/>
          <a:lstStyle/>
          <a:p>
            <a:fld id="{EDA98165-891A-0C42-907D-8E3330AEBDA3}" type="datetimeFigureOut">
              <a:rPr lang="en-US" smtClean="0"/>
              <a:t>4/29/2015</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C47FBF0D-97D8-6D48-BACE-B2ED2FAB169D}" type="slidenum">
              <a:rPr lang="en-US" smtClean="0"/>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EDA98165-891A-0C42-907D-8E3330AEBDA3}" type="datetimeFigureOut">
              <a:rPr lang="en-US" smtClean="0"/>
              <a:t>4/29/2015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7FBF0D-97D8-6D48-BACE-B2ED2FAB169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A98165-891A-0C42-907D-8E3330AEBDA3}" type="datetimeFigureOut">
              <a:rPr lang="en-US" smtClean="0"/>
              <a:t>4/29/2015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7FBF0D-97D8-6D48-BACE-B2ED2FAB169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EDA98165-891A-0C42-907D-8E3330AEBDA3}" type="datetimeFigureOut">
              <a:rPr lang="en-US" smtClean="0"/>
              <a:t>4/29/2015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7FBF0D-97D8-6D48-BACE-B2ED2FAB169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EDA98165-891A-0C42-907D-8E3330AEBDA3}" type="datetimeFigureOut">
              <a:rPr lang="en-US" smtClean="0"/>
              <a:t>4/29/2015</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C47FBF0D-97D8-6D48-BACE-B2ED2FAB169D}" type="slidenum">
              <a:rPr lang="en-US" smtClean="0"/>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42883"/>
            <a:ext cx="8915400" cy="1391670"/>
          </a:xfrm>
        </p:spPr>
        <p:txBody>
          <a:bodyPr>
            <a:normAutofit/>
          </a:bodyPr>
          <a:lstStyle/>
          <a:p>
            <a:r>
              <a:rPr lang="en-US" sz="3200" dirty="0" smtClean="0"/>
              <a:t>CHAPTER 4: </a:t>
            </a:r>
            <a:br>
              <a:rPr lang="en-US" sz="3200" dirty="0" smtClean="0"/>
            </a:br>
            <a:r>
              <a:rPr lang="en-US" sz="3200" dirty="0" smtClean="0"/>
              <a:t>THE MEDIUM ACCESS SUBLAYER</a:t>
            </a:r>
            <a:endParaRPr lang="en-US" sz="3200" dirty="0"/>
          </a:p>
        </p:txBody>
      </p:sp>
      <p:sp>
        <p:nvSpPr>
          <p:cNvPr id="3" name="Subtitle 2"/>
          <p:cNvSpPr>
            <a:spLocks noGrp="1"/>
          </p:cNvSpPr>
          <p:nvPr>
            <p:ph type="subTitle" idx="1"/>
          </p:nvPr>
        </p:nvSpPr>
        <p:spPr>
          <a:xfrm>
            <a:off x="914400" y="3034554"/>
            <a:ext cx="8001000" cy="1453363"/>
          </a:xfrm>
        </p:spPr>
        <p:txBody>
          <a:bodyPr/>
          <a:lstStyle/>
          <a:p>
            <a:r>
              <a:rPr lang="en-US" b="1" dirty="0" smtClean="0"/>
              <a:t>4.1: </a:t>
            </a:r>
            <a:r>
              <a:rPr lang="en-US" dirty="0"/>
              <a:t>The Channel Allocation Problem </a:t>
            </a:r>
            <a:endParaRPr lang="en-US" dirty="0" smtClean="0"/>
          </a:p>
          <a:p>
            <a:r>
              <a:rPr lang="en-US" b="1" dirty="0" smtClean="0"/>
              <a:t>4.2: </a:t>
            </a:r>
            <a:r>
              <a:rPr lang="en-US" dirty="0"/>
              <a:t>Multiple Access Protocols </a:t>
            </a:r>
            <a:endParaRPr lang="en-US" dirty="0" smtClean="0"/>
          </a:p>
        </p:txBody>
      </p:sp>
    </p:spTree>
    <p:extLst>
      <p:ext uri="{BB962C8B-B14F-4D97-AF65-F5344CB8AC3E}">
        <p14:creationId xmlns:p14="http://schemas.microsoft.com/office/powerpoint/2010/main" val="1323310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Pure ALOHA VS. Slotted ALOHA</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72439032"/>
              </p:ext>
            </p:extLst>
          </p:nvPr>
        </p:nvGraphicFramePr>
        <p:xfrm>
          <a:off x="1114425" y="2595563"/>
          <a:ext cx="7282092" cy="3561200"/>
        </p:xfrm>
        <a:graphic>
          <a:graphicData uri="http://schemas.openxmlformats.org/drawingml/2006/table">
            <a:tbl>
              <a:tblPr firstRow="1" bandRow="1">
                <a:tableStyleId>{5C22544A-7EE6-4342-B048-85BDC9FD1C3A}</a:tableStyleId>
              </a:tblPr>
              <a:tblGrid>
                <a:gridCol w="2427364"/>
                <a:gridCol w="2427364"/>
                <a:gridCol w="2427364"/>
              </a:tblGrid>
              <a:tr h="890300">
                <a:tc>
                  <a:txBody>
                    <a:bodyPr/>
                    <a:lstStyle/>
                    <a:p>
                      <a:pPr algn="ctr"/>
                      <a:r>
                        <a:rPr lang="en-US" b="1" dirty="0" smtClean="0"/>
                        <a:t>TYPE</a:t>
                      </a:r>
                      <a:endParaRPr lang="en-US" b="1" dirty="0"/>
                    </a:p>
                  </a:txBody>
                  <a:tcPr/>
                </a:tc>
                <a:tc>
                  <a:txBody>
                    <a:bodyPr/>
                    <a:lstStyle/>
                    <a:p>
                      <a:pPr algn="ctr"/>
                      <a:r>
                        <a:rPr lang="en-US" b="1" dirty="0" smtClean="0"/>
                        <a:t>PURE</a:t>
                      </a:r>
                      <a:endParaRPr lang="en-US" b="1" dirty="0"/>
                    </a:p>
                  </a:txBody>
                  <a:tcPr/>
                </a:tc>
                <a:tc>
                  <a:txBody>
                    <a:bodyPr/>
                    <a:lstStyle/>
                    <a:p>
                      <a:pPr algn="ctr"/>
                      <a:r>
                        <a:rPr lang="en-US" b="1" dirty="0" smtClean="0"/>
                        <a:t>SLOTTED</a:t>
                      </a:r>
                      <a:endParaRPr lang="en-US" b="1" dirty="0"/>
                    </a:p>
                  </a:txBody>
                  <a:tcPr/>
                </a:tc>
              </a:tr>
              <a:tr h="890300">
                <a:tc>
                  <a:txBody>
                    <a:bodyPr/>
                    <a:lstStyle/>
                    <a:p>
                      <a:pPr algn="ctr"/>
                      <a:r>
                        <a:rPr lang="en-US" b="1" dirty="0" smtClean="0">
                          <a:solidFill>
                            <a:srgbClr val="595959"/>
                          </a:solidFill>
                        </a:rPr>
                        <a:t>TIME</a:t>
                      </a:r>
                      <a:endParaRPr lang="en-US" b="1" dirty="0">
                        <a:solidFill>
                          <a:srgbClr val="595959"/>
                        </a:solidFill>
                      </a:endParaRPr>
                    </a:p>
                  </a:txBody>
                  <a:tcPr/>
                </a:tc>
                <a:tc>
                  <a:txBody>
                    <a:bodyPr/>
                    <a:lstStyle/>
                    <a:p>
                      <a:pPr algn="ctr"/>
                      <a:r>
                        <a:rPr lang="en-US" b="0" dirty="0" smtClean="0">
                          <a:solidFill>
                            <a:srgbClr val="595959"/>
                          </a:solidFill>
                        </a:rPr>
                        <a:t>Continuous</a:t>
                      </a:r>
                      <a:endParaRPr lang="en-US" b="0" dirty="0">
                        <a:solidFill>
                          <a:srgbClr val="595959"/>
                        </a:solidFill>
                      </a:endParaRPr>
                    </a:p>
                  </a:txBody>
                  <a:tcPr/>
                </a:tc>
                <a:tc>
                  <a:txBody>
                    <a:bodyPr/>
                    <a:lstStyle/>
                    <a:p>
                      <a:pPr algn="ctr"/>
                      <a:r>
                        <a:rPr lang="en-US" b="0" dirty="0" smtClean="0">
                          <a:solidFill>
                            <a:srgbClr val="595959"/>
                          </a:solidFill>
                        </a:rPr>
                        <a:t>Intervals</a:t>
                      </a:r>
                      <a:endParaRPr lang="en-US" b="0" dirty="0">
                        <a:solidFill>
                          <a:srgbClr val="595959"/>
                        </a:solidFill>
                      </a:endParaRPr>
                    </a:p>
                  </a:txBody>
                  <a:tcPr/>
                </a:tc>
              </a:tr>
              <a:tr h="890300">
                <a:tc>
                  <a:txBody>
                    <a:bodyPr/>
                    <a:lstStyle/>
                    <a:p>
                      <a:pPr algn="ctr"/>
                      <a:r>
                        <a:rPr lang="en-US" b="1" dirty="0" smtClean="0">
                          <a:solidFill>
                            <a:srgbClr val="595959"/>
                          </a:solidFill>
                        </a:rPr>
                        <a:t>BROADCASTING</a:t>
                      </a:r>
                      <a:endParaRPr lang="en-US" b="1" dirty="0">
                        <a:solidFill>
                          <a:srgbClr val="595959"/>
                        </a:solidFill>
                      </a:endParaRPr>
                    </a:p>
                  </a:txBody>
                  <a:tcPr/>
                </a:tc>
                <a:tc>
                  <a:txBody>
                    <a:bodyPr/>
                    <a:lstStyle/>
                    <a:p>
                      <a:pPr algn="ctr"/>
                      <a:r>
                        <a:rPr lang="en-US" b="0" dirty="0" smtClean="0">
                          <a:solidFill>
                            <a:srgbClr val="595959"/>
                          </a:solidFill>
                        </a:rPr>
                        <a:t>At any time</a:t>
                      </a:r>
                      <a:endParaRPr lang="en-US" b="0" dirty="0">
                        <a:solidFill>
                          <a:srgbClr val="595959"/>
                        </a:solidFill>
                      </a:endParaRPr>
                    </a:p>
                  </a:txBody>
                  <a:tcPr/>
                </a:tc>
                <a:tc>
                  <a:txBody>
                    <a:bodyPr/>
                    <a:lstStyle/>
                    <a:p>
                      <a:pPr algn="ctr"/>
                      <a:r>
                        <a:rPr lang="en-US" b="0" dirty="0" smtClean="0">
                          <a:solidFill>
                            <a:srgbClr val="595959"/>
                          </a:solidFill>
                        </a:rPr>
                        <a:t>Beginning of slot</a:t>
                      </a:r>
                      <a:endParaRPr lang="en-US" b="0" dirty="0">
                        <a:solidFill>
                          <a:srgbClr val="595959"/>
                        </a:solidFill>
                      </a:endParaRPr>
                    </a:p>
                  </a:txBody>
                  <a:tcPr/>
                </a:tc>
              </a:tr>
              <a:tr h="890300">
                <a:tc>
                  <a:txBody>
                    <a:bodyPr/>
                    <a:lstStyle/>
                    <a:p>
                      <a:pPr algn="ctr"/>
                      <a:r>
                        <a:rPr lang="en-US" b="1" dirty="0" smtClean="0">
                          <a:solidFill>
                            <a:srgbClr val="595959"/>
                          </a:solidFill>
                        </a:rPr>
                        <a:t>MAX</a:t>
                      </a:r>
                      <a:r>
                        <a:rPr lang="en-US" b="1" baseline="0" dirty="0" smtClean="0">
                          <a:solidFill>
                            <a:srgbClr val="595959"/>
                          </a:solidFill>
                        </a:rPr>
                        <a:t> THROUGHPUT</a:t>
                      </a:r>
                      <a:endParaRPr lang="en-US" b="1" dirty="0">
                        <a:solidFill>
                          <a:srgbClr val="595959"/>
                        </a:solidFill>
                      </a:endParaRPr>
                    </a:p>
                  </a:txBody>
                  <a:tcPr/>
                </a:tc>
                <a:tc>
                  <a:txBody>
                    <a:bodyPr/>
                    <a:lstStyle/>
                    <a:p>
                      <a:pPr algn="ctr"/>
                      <a:r>
                        <a:rPr lang="en-US" b="0" dirty="0" smtClean="0">
                          <a:solidFill>
                            <a:srgbClr val="595959"/>
                          </a:solidFill>
                        </a:rPr>
                        <a:t>18.3 %</a:t>
                      </a:r>
                      <a:endParaRPr lang="en-US" b="0" dirty="0">
                        <a:solidFill>
                          <a:srgbClr val="595959"/>
                        </a:solidFill>
                      </a:endParaRPr>
                    </a:p>
                  </a:txBody>
                  <a:tcPr/>
                </a:tc>
                <a:tc>
                  <a:txBody>
                    <a:bodyPr/>
                    <a:lstStyle/>
                    <a:p>
                      <a:pPr algn="ctr"/>
                      <a:r>
                        <a:rPr lang="en-US" b="0" dirty="0" smtClean="0">
                          <a:solidFill>
                            <a:srgbClr val="595959"/>
                          </a:solidFill>
                        </a:rPr>
                        <a:t>36.8 %</a:t>
                      </a:r>
                      <a:endParaRPr lang="en-US" b="0" dirty="0">
                        <a:solidFill>
                          <a:srgbClr val="595959"/>
                        </a:solidFill>
                      </a:endParaRPr>
                    </a:p>
                  </a:txBody>
                  <a:tcPr/>
                </a:tc>
              </a:tr>
            </a:tbl>
          </a:graphicData>
        </a:graphic>
      </p:graphicFrame>
    </p:spTree>
    <p:extLst>
      <p:ext uri="{BB962C8B-B14F-4D97-AF65-F5344CB8AC3E}">
        <p14:creationId xmlns:p14="http://schemas.microsoft.com/office/powerpoint/2010/main" val="3089037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2. Carrier Sense Multiple Access Protocols</a:t>
            </a:r>
            <a:endParaRPr lang="en-US" sz="2800" dirty="0"/>
          </a:p>
        </p:txBody>
      </p:sp>
      <p:sp>
        <p:nvSpPr>
          <p:cNvPr id="3" name="Content Placeholder 2"/>
          <p:cNvSpPr>
            <a:spLocks noGrp="1"/>
          </p:cNvSpPr>
          <p:nvPr>
            <p:ph idx="1"/>
          </p:nvPr>
        </p:nvSpPr>
        <p:spPr>
          <a:xfrm>
            <a:off x="1114424" y="2093491"/>
            <a:ext cx="7610476" cy="3670767"/>
          </a:xfrm>
        </p:spPr>
        <p:txBody>
          <a:bodyPr>
            <a:noAutofit/>
          </a:bodyPr>
          <a:lstStyle/>
          <a:p>
            <a:endParaRPr lang="en-US" dirty="0"/>
          </a:p>
          <a:p>
            <a:r>
              <a:rPr lang="en-US" dirty="0"/>
              <a:t>ALOHA simply means goodbye… in this case</a:t>
            </a:r>
            <a:r>
              <a:rPr lang="en-US" dirty="0" smtClean="0"/>
              <a:t>.</a:t>
            </a:r>
          </a:p>
          <a:p>
            <a:endParaRPr lang="en-US" dirty="0"/>
          </a:p>
          <a:p>
            <a:r>
              <a:rPr lang="en-US" dirty="0"/>
              <a:t>Allows LANs achieve a much better utilization than ALOHA</a:t>
            </a:r>
            <a:r>
              <a:rPr lang="en-US" dirty="0" smtClean="0"/>
              <a:t>.</a:t>
            </a:r>
          </a:p>
          <a:p>
            <a:endParaRPr lang="en-US" dirty="0"/>
          </a:p>
          <a:p>
            <a:r>
              <a:rPr lang="en-US" dirty="0"/>
              <a:t>Carrier Sense Protocols.</a:t>
            </a:r>
          </a:p>
        </p:txBody>
      </p:sp>
    </p:spTree>
    <p:extLst>
      <p:ext uri="{BB962C8B-B14F-4D97-AF65-F5344CB8AC3E}">
        <p14:creationId xmlns:p14="http://schemas.microsoft.com/office/powerpoint/2010/main" val="2627174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of Carrier Sense Multiple Access </a:t>
            </a:r>
            <a:br>
              <a:rPr lang="en-US" dirty="0" smtClean="0"/>
            </a:br>
            <a:r>
              <a:rPr lang="en-US" dirty="0" smtClean="0"/>
              <a:t>(CSMA)</a:t>
            </a:r>
            <a:endParaRPr lang="en-US" dirty="0"/>
          </a:p>
        </p:txBody>
      </p:sp>
      <p:sp>
        <p:nvSpPr>
          <p:cNvPr id="3" name="Content Placeholder 2"/>
          <p:cNvSpPr>
            <a:spLocks noGrp="1"/>
          </p:cNvSpPr>
          <p:nvPr>
            <p:ph idx="1"/>
          </p:nvPr>
        </p:nvSpPr>
        <p:spPr/>
        <p:txBody>
          <a:bodyPr>
            <a:normAutofit/>
          </a:bodyPr>
          <a:lstStyle/>
          <a:p>
            <a:pPr marL="0" indent="0">
              <a:buNone/>
            </a:pPr>
            <a:r>
              <a:rPr lang="en-US" sz="2400" b="1" u="sng" dirty="0" smtClean="0"/>
              <a:t>Persistent </a:t>
            </a:r>
            <a:r>
              <a:rPr lang="en-US" sz="2400" b="1" u="sng" dirty="0"/>
              <a:t>CSMA</a:t>
            </a:r>
            <a:r>
              <a:rPr lang="en-US" sz="2400" dirty="0"/>
              <a:t>- Station listens to channel first, then transmits only if the channel is “idle”.</a:t>
            </a:r>
          </a:p>
          <a:p>
            <a:r>
              <a:rPr lang="en-US" dirty="0"/>
              <a:t>Collisions still an issue</a:t>
            </a:r>
            <a:r>
              <a:rPr lang="en-US" dirty="0" smtClean="0"/>
              <a:t>!</a:t>
            </a:r>
            <a:endParaRPr lang="en-US" dirty="0"/>
          </a:p>
          <a:p>
            <a:r>
              <a:rPr lang="en-US" b="1" u="sng" dirty="0"/>
              <a:t>Bandwidth-Delay Product</a:t>
            </a:r>
            <a:r>
              <a:rPr lang="en-US" b="1" dirty="0"/>
              <a:t>- </a:t>
            </a:r>
            <a:r>
              <a:rPr lang="en-US" dirty="0"/>
              <a:t>The number of frames that fit on a channel</a:t>
            </a:r>
            <a:r>
              <a:rPr lang="en-US" dirty="0" smtClean="0"/>
              <a:t>.</a:t>
            </a:r>
            <a:endParaRPr lang="en-US" dirty="0"/>
          </a:p>
          <a:p>
            <a:r>
              <a:rPr lang="en-US" dirty="0"/>
              <a:t>Outperforms pure ALOHA.</a:t>
            </a:r>
          </a:p>
        </p:txBody>
      </p:sp>
    </p:spTree>
    <p:extLst>
      <p:ext uri="{BB962C8B-B14F-4D97-AF65-F5344CB8AC3E}">
        <p14:creationId xmlns:p14="http://schemas.microsoft.com/office/powerpoint/2010/main" val="1106854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Types of Carrier Sense Multiple Access </a:t>
            </a:r>
            <a:br>
              <a:rPr lang="en-US" dirty="0"/>
            </a:br>
            <a:r>
              <a:rPr lang="en-US" dirty="0"/>
              <a:t>(CSMA)</a:t>
            </a:r>
          </a:p>
        </p:txBody>
      </p:sp>
      <p:sp>
        <p:nvSpPr>
          <p:cNvPr id="3" name="Content Placeholder 2"/>
          <p:cNvSpPr>
            <a:spLocks noGrp="1"/>
          </p:cNvSpPr>
          <p:nvPr>
            <p:ph idx="1"/>
          </p:nvPr>
        </p:nvSpPr>
        <p:spPr/>
        <p:txBody>
          <a:bodyPr>
            <a:normAutofit fontScale="62500" lnSpcReduction="20000"/>
          </a:bodyPr>
          <a:lstStyle/>
          <a:p>
            <a:pPr marL="0" indent="0">
              <a:buNone/>
            </a:pPr>
            <a:r>
              <a:rPr lang="en-US" sz="2900" b="1" u="sng" dirty="0" err="1" smtClean="0"/>
              <a:t>Nonpersistent</a:t>
            </a:r>
            <a:r>
              <a:rPr lang="en-US" sz="2900" b="1" u="sng" dirty="0" smtClean="0"/>
              <a:t> </a:t>
            </a:r>
            <a:r>
              <a:rPr lang="en-US" sz="2900" b="1" u="sng" dirty="0"/>
              <a:t>CSMA</a:t>
            </a:r>
            <a:r>
              <a:rPr lang="en-US" sz="2900" dirty="0"/>
              <a:t>- Similar to 1-persistent CSMA, but less greedy</a:t>
            </a:r>
            <a:r>
              <a:rPr lang="en-US" sz="2900" dirty="0" smtClean="0"/>
              <a:t>.</a:t>
            </a:r>
            <a:endParaRPr lang="en-US" sz="2900" dirty="0"/>
          </a:p>
          <a:p>
            <a:r>
              <a:rPr lang="en-US" sz="2600" dirty="0"/>
              <a:t>Sends a packet only when channel is idle</a:t>
            </a:r>
            <a:r>
              <a:rPr lang="en-US" sz="2600" dirty="0" smtClean="0"/>
              <a:t>.</a:t>
            </a:r>
            <a:endParaRPr lang="en-US" sz="2600" dirty="0"/>
          </a:p>
          <a:p>
            <a:r>
              <a:rPr lang="en-US" sz="2600" dirty="0"/>
              <a:t>If the channel is busy, then the station will check back later</a:t>
            </a:r>
            <a:r>
              <a:rPr lang="en-US" sz="2600" dirty="0" smtClean="0"/>
              <a:t>.</a:t>
            </a:r>
            <a:endParaRPr lang="en-US" sz="2600" dirty="0"/>
          </a:p>
          <a:p>
            <a:r>
              <a:rPr lang="en-US" sz="2600" dirty="0"/>
              <a:t>Higher channel utilization, but longer delays than 1-persistent </a:t>
            </a:r>
            <a:r>
              <a:rPr lang="en-US" sz="2600" dirty="0" smtClean="0"/>
              <a:t>CSMA</a:t>
            </a:r>
            <a:endParaRPr lang="en-US" sz="2600" dirty="0"/>
          </a:p>
          <a:p>
            <a:pPr marL="0" indent="0">
              <a:buNone/>
            </a:pPr>
            <a:r>
              <a:rPr lang="en-US" sz="2900" b="1" u="sng" dirty="0"/>
              <a:t>P-persistent CSMA</a:t>
            </a:r>
            <a:r>
              <a:rPr lang="en-US" sz="2900" dirty="0"/>
              <a:t>- A little bit of both</a:t>
            </a:r>
            <a:r>
              <a:rPr lang="en-US" sz="2900" dirty="0" smtClean="0"/>
              <a:t>.</a:t>
            </a:r>
            <a:endParaRPr lang="en-US" sz="2900" dirty="0"/>
          </a:p>
          <a:p>
            <a:r>
              <a:rPr lang="en-US" sz="2900" dirty="0" smtClean="0"/>
              <a:t>Slotted channels.</a:t>
            </a:r>
            <a:endParaRPr lang="en-US" sz="2900" dirty="0"/>
          </a:p>
          <a:p>
            <a:r>
              <a:rPr lang="en-US" sz="2900" dirty="0"/>
              <a:t>If channel is idle, may or may not transmit immediately</a:t>
            </a:r>
            <a:r>
              <a:rPr lang="en-US" sz="2900" dirty="0" smtClean="0"/>
              <a:t>.</a:t>
            </a:r>
            <a:endParaRPr lang="en-US" sz="2900" dirty="0"/>
          </a:p>
          <a:p>
            <a:r>
              <a:rPr lang="en-US" sz="2900" dirty="0"/>
              <a:t>Repeats until transmission or another station transmits.</a:t>
            </a:r>
          </a:p>
          <a:p>
            <a:endParaRPr lang="en-US" dirty="0"/>
          </a:p>
        </p:txBody>
      </p:sp>
    </p:spTree>
    <p:extLst>
      <p:ext uri="{BB962C8B-B14F-4D97-AF65-F5344CB8AC3E}">
        <p14:creationId xmlns:p14="http://schemas.microsoft.com/office/powerpoint/2010/main" val="3511954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3 CSMA’s Vs. The ALOHA’s</a:t>
            </a:r>
            <a:endParaRPr lang="en-US" dirty="0"/>
          </a:p>
        </p:txBody>
      </p:sp>
      <p:pic>
        <p:nvPicPr>
          <p:cNvPr id="4" name="Content Placeholder 3"/>
          <p:cNvPicPr>
            <a:picLocks noGrp="1" noChangeAspect="1"/>
          </p:cNvPicPr>
          <p:nvPr>
            <p:ph idx="1"/>
          </p:nvPr>
        </p:nvPicPr>
        <p:blipFill>
          <a:blip r:embed="rId2"/>
          <a:srcRect l="3641" r="3641"/>
          <a:stretch>
            <a:fillRect/>
          </a:stretch>
        </p:blipFill>
        <p:spPr/>
      </p:pic>
    </p:spTree>
    <p:extLst>
      <p:ext uri="{BB962C8B-B14F-4D97-AF65-F5344CB8AC3E}">
        <p14:creationId xmlns:p14="http://schemas.microsoft.com/office/powerpoint/2010/main" val="3422285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CSMA with Collision Detection</a:t>
            </a:r>
            <a:endParaRPr lang="en-US" dirty="0"/>
          </a:p>
        </p:txBody>
      </p:sp>
      <p:sp>
        <p:nvSpPr>
          <p:cNvPr id="3" name="Content Placeholder 2"/>
          <p:cNvSpPr>
            <a:spLocks noGrp="1"/>
          </p:cNvSpPr>
          <p:nvPr>
            <p:ph idx="1"/>
          </p:nvPr>
        </p:nvSpPr>
        <p:spPr/>
        <p:txBody>
          <a:bodyPr>
            <a:normAutofit/>
          </a:bodyPr>
          <a:lstStyle/>
          <a:p>
            <a:pPr marL="0" indent="0">
              <a:buNone/>
            </a:pPr>
            <a:r>
              <a:rPr lang="en-US" b="1" u="sng" dirty="0"/>
              <a:t>CSMA/CD</a:t>
            </a:r>
            <a:r>
              <a:rPr lang="en-US" b="1" dirty="0"/>
              <a:t>- </a:t>
            </a:r>
            <a:r>
              <a:rPr lang="en-US" dirty="0"/>
              <a:t>Like other CSMA’s “listens” to signal, if it is different than the signal it is putting out, it knows a collision is occurring.</a:t>
            </a:r>
          </a:p>
          <a:p>
            <a:pPr lvl="1"/>
            <a:r>
              <a:rPr lang="en-US" dirty="0"/>
              <a:t>Is the basis of the classic Ethernet </a:t>
            </a:r>
            <a:r>
              <a:rPr lang="en-US" dirty="0" smtClean="0"/>
              <a:t>LAN.</a:t>
            </a:r>
            <a:endParaRPr lang="en-US" dirty="0"/>
          </a:p>
          <a:p>
            <a:pPr lvl="1"/>
            <a:r>
              <a:rPr lang="en-US" dirty="0"/>
              <a:t>Collision detection is an analog </a:t>
            </a:r>
            <a:r>
              <a:rPr lang="en-US" dirty="0" smtClean="0"/>
              <a:t>process.</a:t>
            </a:r>
            <a:endParaRPr lang="en-US" dirty="0"/>
          </a:p>
          <a:p>
            <a:pPr lvl="1"/>
            <a:r>
              <a:rPr lang="en-US" dirty="0"/>
              <a:t>If a collision is detected, transmission is aborted.</a:t>
            </a:r>
          </a:p>
          <a:p>
            <a:endParaRPr lang="en-US" dirty="0"/>
          </a:p>
        </p:txBody>
      </p:sp>
      <p:pic>
        <p:nvPicPr>
          <p:cNvPr id="4" name="Picture 3"/>
          <p:cNvPicPr>
            <a:picLocks noChangeAspect="1"/>
          </p:cNvPicPr>
          <p:nvPr/>
        </p:nvPicPr>
        <p:blipFill>
          <a:blip r:embed="rId2"/>
          <a:stretch>
            <a:fillRect/>
          </a:stretch>
        </p:blipFill>
        <p:spPr>
          <a:xfrm>
            <a:off x="1122951" y="4696799"/>
            <a:ext cx="6854658" cy="1867646"/>
          </a:xfrm>
          <a:prstGeom prst="rect">
            <a:avLst/>
          </a:prstGeom>
        </p:spPr>
      </p:pic>
    </p:spTree>
    <p:extLst>
      <p:ext uri="{BB962C8B-B14F-4D97-AF65-F5344CB8AC3E}">
        <p14:creationId xmlns:p14="http://schemas.microsoft.com/office/powerpoint/2010/main" val="845776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Collision Free Protocols</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 There </a:t>
            </a:r>
            <a:r>
              <a:rPr lang="en-US" b="1" dirty="0"/>
              <a:t>are no collisions in CSMA/CD but</a:t>
            </a:r>
            <a:r>
              <a:rPr lang="en-US" b="1" dirty="0" smtClean="0"/>
              <a:t>…</a:t>
            </a:r>
            <a:endParaRPr lang="en-US" b="1" dirty="0"/>
          </a:p>
          <a:p>
            <a:pPr lvl="1"/>
            <a:r>
              <a:rPr lang="en-US" dirty="0"/>
              <a:t>C</a:t>
            </a:r>
            <a:r>
              <a:rPr lang="en-US" dirty="0" smtClean="0"/>
              <a:t>ollisions </a:t>
            </a:r>
            <a:r>
              <a:rPr lang="en-US" dirty="0"/>
              <a:t>still occur in contention </a:t>
            </a:r>
            <a:r>
              <a:rPr lang="en-US" dirty="0" smtClean="0"/>
              <a:t>period.</a:t>
            </a:r>
            <a:endParaRPr lang="en-US" dirty="0"/>
          </a:p>
          <a:p>
            <a:pPr lvl="1"/>
            <a:r>
              <a:rPr lang="en-US" dirty="0"/>
              <a:t>C</a:t>
            </a:r>
            <a:r>
              <a:rPr lang="en-US" dirty="0" smtClean="0"/>
              <a:t>ollisions </a:t>
            </a:r>
            <a:r>
              <a:rPr lang="en-US" dirty="0"/>
              <a:t>downgrade </a:t>
            </a:r>
            <a:r>
              <a:rPr lang="en-US" dirty="0" smtClean="0"/>
              <a:t>performance.</a:t>
            </a:r>
            <a:endParaRPr lang="en-US" dirty="0"/>
          </a:p>
          <a:p>
            <a:pPr marL="0" indent="0">
              <a:buNone/>
            </a:pPr>
            <a:r>
              <a:rPr lang="en-US" b="1" dirty="0" smtClean="0"/>
              <a:t> Solutions </a:t>
            </a:r>
            <a:r>
              <a:rPr lang="en-US" b="1" dirty="0"/>
              <a:t>include:</a:t>
            </a:r>
          </a:p>
          <a:p>
            <a:pPr lvl="1"/>
            <a:r>
              <a:rPr lang="en-US" dirty="0"/>
              <a:t>	Bit-Map Protocol: waiting </a:t>
            </a:r>
            <a:r>
              <a:rPr lang="en-US" dirty="0" smtClean="0"/>
              <a:t>list.</a:t>
            </a:r>
            <a:endParaRPr lang="en-US" dirty="0"/>
          </a:p>
          <a:p>
            <a:pPr lvl="1"/>
            <a:r>
              <a:rPr lang="en-US" dirty="0"/>
              <a:t>	Token Ring Protocol:  form a </a:t>
            </a:r>
            <a:r>
              <a:rPr lang="en-US" dirty="0" smtClean="0"/>
              <a:t>circle.</a:t>
            </a:r>
            <a:endParaRPr lang="en-US" dirty="0"/>
          </a:p>
          <a:p>
            <a:pPr lvl="1"/>
            <a:r>
              <a:rPr lang="en-US" dirty="0"/>
              <a:t>	Binary Countdown Protocol: top dog takes </a:t>
            </a:r>
            <a:r>
              <a:rPr lang="en-US" dirty="0" smtClean="0"/>
              <a:t>priority.</a:t>
            </a:r>
            <a:endParaRPr lang="en-US" dirty="0"/>
          </a:p>
          <a:p>
            <a:endParaRPr lang="en-US" dirty="0"/>
          </a:p>
        </p:txBody>
      </p:sp>
    </p:spTree>
    <p:extLst>
      <p:ext uri="{BB962C8B-B14F-4D97-AF65-F5344CB8AC3E}">
        <p14:creationId xmlns:p14="http://schemas.microsoft.com/office/powerpoint/2010/main" val="30171884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Bit Map Protocol</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400" b="1" dirty="0" smtClean="0"/>
              <a:t>Basic </a:t>
            </a:r>
            <a:r>
              <a:rPr lang="en-US" sz="2400" b="1" dirty="0"/>
              <a:t>Bit-Map Method:  Waiting </a:t>
            </a:r>
            <a:r>
              <a:rPr lang="en-US" sz="2400" b="1" dirty="0" smtClean="0"/>
              <a:t>List</a:t>
            </a:r>
            <a:endParaRPr lang="en-US" sz="2400" b="1" dirty="0"/>
          </a:p>
          <a:p>
            <a:r>
              <a:rPr lang="en-US" dirty="0" smtClean="0"/>
              <a:t>During </a:t>
            </a:r>
            <a:r>
              <a:rPr lang="en-US" dirty="0"/>
              <a:t>contention </a:t>
            </a:r>
            <a:r>
              <a:rPr lang="en-US" dirty="0" smtClean="0"/>
              <a:t>period, </a:t>
            </a:r>
            <a:r>
              <a:rPr lang="en-US" dirty="0"/>
              <a:t>stations are </a:t>
            </a:r>
            <a:r>
              <a:rPr lang="en-US" b="1" dirty="0"/>
              <a:t>divided into </a:t>
            </a:r>
            <a:r>
              <a:rPr lang="en-US" b="1" dirty="0" smtClean="0"/>
              <a:t>slots.</a:t>
            </a:r>
            <a:endParaRPr lang="en-US" b="1" dirty="0"/>
          </a:p>
          <a:p>
            <a:r>
              <a:rPr lang="en-US" dirty="0" smtClean="0"/>
              <a:t>Each </a:t>
            </a:r>
            <a:r>
              <a:rPr lang="en-US" dirty="0"/>
              <a:t>station </a:t>
            </a:r>
            <a:r>
              <a:rPr lang="en-US" b="1" dirty="0"/>
              <a:t>can say it has frames</a:t>
            </a:r>
            <a:r>
              <a:rPr lang="en-US" dirty="0"/>
              <a:t> to send during its slot </a:t>
            </a:r>
            <a:r>
              <a:rPr lang="en-US" dirty="0" smtClean="0"/>
              <a:t>only.</a:t>
            </a:r>
            <a:endParaRPr lang="en-US" dirty="0"/>
          </a:p>
          <a:p>
            <a:r>
              <a:rPr lang="en-US" dirty="0" smtClean="0"/>
              <a:t>Once </a:t>
            </a:r>
            <a:r>
              <a:rPr lang="en-US" dirty="0"/>
              <a:t>all slots are </a:t>
            </a:r>
            <a:r>
              <a:rPr lang="en-US" dirty="0" smtClean="0"/>
              <a:t>known, </a:t>
            </a:r>
            <a:r>
              <a:rPr lang="en-US" b="1" dirty="0"/>
              <a:t>they transmit is numerical </a:t>
            </a:r>
            <a:r>
              <a:rPr lang="en-US" b="1" dirty="0" smtClean="0"/>
              <a:t>order.</a:t>
            </a:r>
            <a:endParaRPr lang="en-US" b="1" dirty="0"/>
          </a:p>
          <a:p>
            <a:r>
              <a:rPr lang="en-US" dirty="0" smtClean="0"/>
              <a:t>After </a:t>
            </a:r>
            <a:r>
              <a:rPr lang="en-US" dirty="0"/>
              <a:t>all </a:t>
            </a:r>
            <a:r>
              <a:rPr lang="en-US" dirty="0" smtClean="0"/>
              <a:t>transmissions, </a:t>
            </a:r>
            <a:r>
              <a:rPr lang="en-US" b="1" dirty="0"/>
              <a:t>another contention period </a:t>
            </a:r>
            <a:r>
              <a:rPr lang="en-US" b="1" dirty="0" smtClean="0"/>
              <a:t>occurs.</a:t>
            </a:r>
            <a:endParaRPr lang="en-US" b="1" dirty="0"/>
          </a:p>
          <a:p>
            <a:r>
              <a:rPr lang="en-US" dirty="0" smtClean="0"/>
              <a:t>This </a:t>
            </a:r>
            <a:r>
              <a:rPr lang="en-US" dirty="0"/>
              <a:t>is a </a:t>
            </a:r>
            <a:r>
              <a:rPr lang="en-US" b="1" u="sng" dirty="0"/>
              <a:t>Reservation Protocol </a:t>
            </a:r>
            <a:r>
              <a:rPr lang="en-US" dirty="0"/>
              <a:t>- reserving the ability to transmit before doing </a:t>
            </a:r>
            <a:r>
              <a:rPr lang="en-US" dirty="0" smtClean="0"/>
              <a:t>so.</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41573525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Token Ring Protocol</a:t>
            </a:r>
            <a:endParaRPr lang="en-US" dirty="0"/>
          </a:p>
        </p:txBody>
      </p:sp>
      <p:sp>
        <p:nvSpPr>
          <p:cNvPr id="3" name="Content Placeholder 2"/>
          <p:cNvSpPr>
            <a:spLocks noGrp="1"/>
          </p:cNvSpPr>
          <p:nvPr>
            <p:ph idx="1"/>
          </p:nvPr>
        </p:nvSpPr>
        <p:spPr>
          <a:xfrm>
            <a:off x="661409" y="2196147"/>
            <a:ext cx="8016297" cy="4299687"/>
          </a:xfrm>
        </p:spPr>
        <p:txBody>
          <a:bodyPr>
            <a:normAutofit fontScale="85000" lnSpcReduction="20000"/>
          </a:bodyPr>
          <a:lstStyle/>
          <a:p>
            <a:pPr marL="0" indent="0">
              <a:lnSpc>
                <a:spcPct val="120000"/>
              </a:lnSpc>
              <a:buNone/>
            </a:pPr>
            <a:r>
              <a:rPr lang="en-US" sz="1600" b="1" dirty="0" smtClean="0"/>
              <a:t>Basic </a:t>
            </a:r>
            <a:r>
              <a:rPr lang="en-US" sz="1600" b="1" dirty="0"/>
              <a:t>Token Ring Method: Form a </a:t>
            </a:r>
            <a:r>
              <a:rPr lang="en-US" sz="1600" b="1" dirty="0" smtClean="0"/>
              <a:t>Circle</a:t>
            </a:r>
            <a:endParaRPr lang="en-US" sz="1600" b="1" dirty="0"/>
          </a:p>
          <a:p>
            <a:r>
              <a:rPr lang="en-US" sz="1600" dirty="0" smtClean="0"/>
              <a:t>Pass </a:t>
            </a:r>
            <a:r>
              <a:rPr lang="en-US" sz="1600" dirty="0"/>
              <a:t>a small message called a </a:t>
            </a:r>
            <a:r>
              <a:rPr lang="en-US" sz="1600" b="1" dirty="0"/>
              <a:t>token from one station to the next </a:t>
            </a:r>
            <a:r>
              <a:rPr lang="en-US" sz="1600" dirty="0"/>
              <a:t>in a predefined </a:t>
            </a:r>
            <a:r>
              <a:rPr lang="en-US" sz="1600" dirty="0" smtClean="0"/>
              <a:t>order.</a:t>
            </a:r>
            <a:endParaRPr lang="en-US" sz="1600" dirty="0"/>
          </a:p>
          <a:p>
            <a:pPr>
              <a:lnSpc>
                <a:spcPct val="120000"/>
              </a:lnSpc>
            </a:pPr>
            <a:r>
              <a:rPr lang="en-US" sz="1600" dirty="0" smtClean="0"/>
              <a:t>Token </a:t>
            </a:r>
            <a:r>
              <a:rPr lang="en-US" sz="1600" dirty="0"/>
              <a:t>represents </a:t>
            </a:r>
            <a:r>
              <a:rPr lang="en-US" sz="1600" b="1" dirty="0"/>
              <a:t>permission to </a:t>
            </a:r>
            <a:r>
              <a:rPr lang="en-US" sz="1600" b="1" dirty="0" smtClean="0"/>
              <a:t>send.</a:t>
            </a:r>
            <a:endParaRPr lang="en-US" sz="1600" b="1" dirty="0"/>
          </a:p>
          <a:p>
            <a:pPr>
              <a:lnSpc>
                <a:spcPct val="120000"/>
              </a:lnSpc>
            </a:pPr>
            <a:r>
              <a:rPr lang="en-US" sz="1600" dirty="0" smtClean="0"/>
              <a:t>Order </a:t>
            </a:r>
            <a:r>
              <a:rPr lang="en-US" sz="1600" dirty="0"/>
              <a:t>is </a:t>
            </a:r>
            <a:r>
              <a:rPr lang="en-US" sz="1600" b="1" dirty="0"/>
              <a:t>determined by topology </a:t>
            </a:r>
            <a:r>
              <a:rPr lang="en-US" sz="1600" dirty="0"/>
              <a:t>of a </a:t>
            </a:r>
            <a:r>
              <a:rPr lang="en-US" sz="1600" dirty="0" smtClean="0"/>
              <a:t>network.</a:t>
            </a:r>
            <a:endParaRPr lang="en-US" sz="1600" dirty="0"/>
          </a:p>
          <a:p>
            <a:pPr>
              <a:lnSpc>
                <a:spcPct val="120000"/>
              </a:lnSpc>
            </a:pPr>
            <a:r>
              <a:rPr lang="en-US" sz="1600" dirty="0" smtClean="0"/>
              <a:t>Frames </a:t>
            </a:r>
            <a:r>
              <a:rPr lang="en-US" sz="1600" dirty="0"/>
              <a:t>sent in the </a:t>
            </a:r>
            <a:r>
              <a:rPr lang="en-US" sz="1600" b="1" dirty="0"/>
              <a:t>same direction </a:t>
            </a:r>
            <a:r>
              <a:rPr lang="en-US" sz="1600" dirty="0"/>
              <a:t>of the </a:t>
            </a:r>
            <a:r>
              <a:rPr lang="en-US" sz="1600" dirty="0" smtClean="0"/>
              <a:t>token.</a:t>
            </a:r>
            <a:endParaRPr lang="en-US" sz="1600" dirty="0"/>
          </a:p>
          <a:p>
            <a:pPr>
              <a:lnSpc>
                <a:spcPct val="120000"/>
              </a:lnSpc>
            </a:pPr>
            <a:r>
              <a:rPr lang="en-US" sz="1600" dirty="0" smtClean="0"/>
              <a:t>Physical </a:t>
            </a:r>
            <a:r>
              <a:rPr lang="en-US" sz="1600" dirty="0"/>
              <a:t>Ring</a:t>
            </a:r>
            <a:r>
              <a:rPr lang="en-US" sz="1600" b="1" dirty="0"/>
              <a:t> not necessary</a:t>
            </a:r>
            <a:r>
              <a:rPr lang="en-US" sz="1600" dirty="0"/>
              <a:t>.  Can be in a line or bus, known as a Token </a:t>
            </a:r>
            <a:r>
              <a:rPr lang="en-US" sz="1600" dirty="0" smtClean="0"/>
              <a:t>Bus.</a:t>
            </a:r>
            <a:endParaRPr lang="en-US" sz="1600" dirty="0"/>
          </a:p>
          <a:p>
            <a:pPr marL="0" indent="0">
              <a:lnSpc>
                <a:spcPct val="120000"/>
              </a:lnSpc>
              <a:buNone/>
            </a:pPr>
            <a:r>
              <a:rPr lang="en-US" sz="1600" b="1" dirty="0"/>
              <a:t>What’s Different from Bit-Map: </a:t>
            </a:r>
          </a:p>
          <a:p>
            <a:pPr>
              <a:lnSpc>
                <a:spcPct val="120000"/>
              </a:lnSpc>
            </a:pPr>
            <a:r>
              <a:rPr lang="en-US" sz="1600" dirty="0" smtClean="0"/>
              <a:t>All </a:t>
            </a:r>
            <a:r>
              <a:rPr lang="en-US" sz="1600" dirty="0"/>
              <a:t>positions </a:t>
            </a:r>
            <a:r>
              <a:rPr lang="en-US" sz="1600" b="1" dirty="0"/>
              <a:t>are equal, no bias </a:t>
            </a:r>
            <a:r>
              <a:rPr lang="en-US" sz="1600" dirty="0"/>
              <a:t>on high or low numbered </a:t>
            </a:r>
            <a:r>
              <a:rPr lang="en-US" sz="1600" dirty="0" smtClean="0"/>
              <a:t>stations.</a:t>
            </a:r>
            <a:endParaRPr lang="en-US" sz="1600" dirty="0"/>
          </a:p>
          <a:p>
            <a:pPr>
              <a:lnSpc>
                <a:spcPct val="120000"/>
              </a:lnSpc>
            </a:pPr>
            <a:r>
              <a:rPr lang="en-US" sz="1600" dirty="0" smtClean="0"/>
              <a:t>Each </a:t>
            </a:r>
            <a:r>
              <a:rPr lang="en-US" sz="1600" dirty="0"/>
              <a:t>token </a:t>
            </a:r>
            <a:r>
              <a:rPr lang="en-US" sz="1600" b="1" dirty="0"/>
              <a:t>does not need to propagate to all stations </a:t>
            </a:r>
            <a:r>
              <a:rPr lang="en-US" sz="1600" dirty="0"/>
              <a:t>before the protocol advances to the next </a:t>
            </a:r>
            <a:r>
              <a:rPr lang="en-US" sz="1600" dirty="0" smtClean="0"/>
              <a:t>step.</a:t>
            </a:r>
            <a:endParaRPr lang="en-US" sz="1600" dirty="0"/>
          </a:p>
          <a:p>
            <a:pPr>
              <a:lnSpc>
                <a:spcPct val="120000"/>
              </a:lnSpc>
            </a:pPr>
            <a:endParaRPr lang="en-US" sz="1600" dirty="0"/>
          </a:p>
        </p:txBody>
      </p:sp>
    </p:spTree>
    <p:extLst>
      <p:ext uri="{BB962C8B-B14F-4D97-AF65-F5344CB8AC3E}">
        <p14:creationId xmlns:p14="http://schemas.microsoft.com/office/powerpoint/2010/main" val="3587912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Countdown Protocol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Basic Binary Countdown Method: </a:t>
            </a:r>
            <a:r>
              <a:rPr lang="en-US" dirty="0"/>
              <a:t>Top Dog Takes </a:t>
            </a:r>
            <a:r>
              <a:rPr lang="en-US" dirty="0" smtClean="0"/>
              <a:t>Priority</a:t>
            </a:r>
            <a:endParaRPr lang="en-US" dirty="0"/>
          </a:p>
          <a:p>
            <a:r>
              <a:rPr lang="en-US" dirty="0" smtClean="0"/>
              <a:t>A </a:t>
            </a:r>
            <a:r>
              <a:rPr lang="en-US" dirty="0"/>
              <a:t>station wanting to transmit </a:t>
            </a:r>
            <a:r>
              <a:rPr lang="en-US" b="1" dirty="0"/>
              <a:t>broadcasts </a:t>
            </a:r>
            <a:r>
              <a:rPr lang="en-US" b="1" dirty="0" smtClean="0"/>
              <a:t>its </a:t>
            </a:r>
            <a:r>
              <a:rPr lang="en-US" b="1" dirty="0"/>
              <a:t>address </a:t>
            </a:r>
            <a:r>
              <a:rPr lang="en-US" dirty="0"/>
              <a:t>as a binary </a:t>
            </a:r>
            <a:r>
              <a:rPr lang="en-US" dirty="0" smtClean="0"/>
              <a:t>string.</a:t>
            </a:r>
            <a:endParaRPr lang="en-US" dirty="0"/>
          </a:p>
          <a:p>
            <a:r>
              <a:rPr lang="en-US" dirty="0" smtClean="0"/>
              <a:t>Implicitly </a:t>
            </a:r>
            <a:r>
              <a:rPr lang="en-US" dirty="0"/>
              <a:t>assumes that the transmission </a:t>
            </a:r>
            <a:r>
              <a:rPr lang="en-US" b="1" dirty="0"/>
              <a:t>delays are </a:t>
            </a:r>
            <a:r>
              <a:rPr lang="en-US" b="1" dirty="0" smtClean="0"/>
              <a:t>negligible</a:t>
            </a:r>
            <a:r>
              <a:rPr lang="en-US" dirty="0" smtClean="0"/>
              <a:t>.</a:t>
            </a:r>
            <a:endParaRPr lang="en-US" dirty="0"/>
          </a:p>
          <a:p>
            <a:r>
              <a:rPr lang="en-US" dirty="0" smtClean="0"/>
              <a:t>All </a:t>
            </a:r>
            <a:r>
              <a:rPr lang="en-US" dirty="0"/>
              <a:t>stations </a:t>
            </a:r>
            <a:r>
              <a:rPr lang="en-US" b="1" dirty="0"/>
              <a:t>see bits </a:t>
            </a:r>
            <a:r>
              <a:rPr lang="en-US" dirty="0"/>
              <a:t>essentially </a:t>
            </a:r>
            <a:r>
              <a:rPr lang="en-US" b="1" dirty="0" smtClean="0"/>
              <a:t>instantaneously</a:t>
            </a:r>
            <a:r>
              <a:rPr lang="en-US" dirty="0" smtClean="0"/>
              <a:t>.</a:t>
            </a:r>
            <a:endParaRPr lang="en-US" dirty="0"/>
          </a:p>
          <a:p>
            <a:r>
              <a:rPr lang="en-US" dirty="0" smtClean="0"/>
              <a:t>Bidding </a:t>
            </a:r>
            <a:r>
              <a:rPr lang="en-US" dirty="0"/>
              <a:t>for the channel, </a:t>
            </a:r>
            <a:r>
              <a:rPr lang="en-US" b="1" dirty="0"/>
              <a:t>higher addressed stations have priority</a:t>
            </a:r>
            <a:r>
              <a:rPr lang="en-US" dirty="0"/>
              <a:t> over the lower numbered </a:t>
            </a:r>
            <a:r>
              <a:rPr lang="en-US" dirty="0" smtClean="0"/>
              <a:t>stations.</a:t>
            </a:r>
            <a:endParaRPr lang="en-US" dirty="0"/>
          </a:p>
          <a:p>
            <a:r>
              <a:rPr lang="en-US" dirty="0" smtClean="0"/>
              <a:t>Simple </a:t>
            </a:r>
            <a:r>
              <a:rPr lang="en-US" dirty="0"/>
              <a:t>and very </a:t>
            </a:r>
            <a:r>
              <a:rPr lang="en-US" dirty="0" smtClean="0"/>
              <a:t>efficient.</a:t>
            </a:r>
            <a:endParaRPr lang="en-US" dirty="0"/>
          </a:p>
          <a:p>
            <a:endParaRPr lang="en-US" dirty="0"/>
          </a:p>
          <a:p>
            <a:endParaRPr lang="en-US" dirty="0"/>
          </a:p>
        </p:txBody>
      </p:sp>
    </p:spTree>
    <p:extLst>
      <p:ext uri="{BB962C8B-B14F-4D97-AF65-F5344CB8AC3E}">
        <p14:creationId xmlns:p14="http://schemas.microsoft.com/office/powerpoint/2010/main" val="2424650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4.1.1 The Channel Allocation Problem</a:t>
            </a:r>
            <a:endParaRPr lang="en-US" dirty="0"/>
          </a:p>
        </p:txBody>
      </p:sp>
      <p:sp>
        <p:nvSpPr>
          <p:cNvPr id="3" name="Content Placeholder 2"/>
          <p:cNvSpPr>
            <a:spLocks noGrp="1"/>
          </p:cNvSpPr>
          <p:nvPr>
            <p:ph idx="1"/>
          </p:nvPr>
        </p:nvSpPr>
        <p:spPr/>
        <p:txBody>
          <a:bodyPr/>
          <a:lstStyle/>
          <a:p>
            <a:pPr marL="349250" lvl="1" indent="0">
              <a:buNone/>
            </a:pPr>
            <a:r>
              <a:rPr lang="en-US" sz="2600" b="1" dirty="0" smtClean="0"/>
              <a:t>Problem</a:t>
            </a:r>
          </a:p>
          <a:p>
            <a:r>
              <a:rPr lang="en-US" dirty="0" smtClean="0"/>
              <a:t>How </a:t>
            </a:r>
            <a:r>
              <a:rPr lang="en-US" dirty="0"/>
              <a:t>to allocate single broadcast channel among competing users</a:t>
            </a:r>
            <a:r>
              <a:rPr lang="en-US" dirty="0" smtClean="0">
                <a:latin typeface="Arial"/>
                <a:cs typeface="Arial"/>
              </a:rPr>
              <a:t>?</a:t>
            </a:r>
            <a:br>
              <a:rPr lang="en-US" dirty="0" smtClean="0">
                <a:latin typeface="Arial"/>
                <a:cs typeface="Arial"/>
              </a:rPr>
            </a:br>
            <a:endParaRPr lang="en-US" dirty="0"/>
          </a:p>
          <a:p>
            <a:pPr marL="349250" lvl="1" indent="0">
              <a:buNone/>
            </a:pPr>
            <a:r>
              <a:rPr lang="en-US" sz="2600" b="1" dirty="0" smtClean="0"/>
              <a:t>Solutions </a:t>
            </a:r>
            <a:r>
              <a:rPr lang="en-US" sz="2600" b="1" dirty="0"/>
              <a:t>- </a:t>
            </a:r>
          </a:p>
          <a:p>
            <a:r>
              <a:rPr lang="en-US" dirty="0"/>
              <a:t>Static Channel Allocation</a:t>
            </a:r>
          </a:p>
          <a:p>
            <a:r>
              <a:rPr lang="en-US" dirty="0"/>
              <a:t>Dynamic Channel Allocation</a:t>
            </a:r>
          </a:p>
          <a:p>
            <a:endParaRPr lang="en-US" dirty="0"/>
          </a:p>
        </p:txBody>
      </p:sp>
    </p:spTree>
    <p:extLst>
      <p:ext uri="{BB962C8B-B14F-4D97-AF65-F5344CB8AC3E}">
        <p14:creationId xmlns:p14="http://schemas.microsoft.com/office/powerpoint/2010/main" val="19787573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descr="111.png"/>
          <p:cNvPicPr>
            <a:picLocks noGrp="1" noChangeAspect="1"/>
          </p:cNvPicPr>
          <p:nvPr>
            <p:ph idx="1"/>
          </p:nvPr>
        </p:nvPicPr>
        <p:blipFill>
          <a:blip r:embed="rId2">
            <a:extLst>
              <a:ext uri="{28A0092B-C50C-407E-A947-70E740481C1C}">
                <a14:useLocalDpi xmlns:a14="http://schemas.microsoft.com/office/drawing/2010/main" val="0"/>
              </a:ext>
            </a:extLst>
          </a:blip>
          <a:srcRect l="-8894" r="-8894"/>
          <a:stretch>
            <a:fillRect/>
          </a:stretch>
        </p:blipFill>
        <p:spPr>
          <a:xfrm>
            <a:off x="160412" y="1178848"/>
            <a:ext cx="8716210" cy="4693384"/>
          </a:xfrm>
        </p:spPr>
      </p:pic>
    </p:spTree>
    <p:extLst>
      <p:ext uri="{BB962C8B-B14F-4D97-AF65-F5344CB8AC3E}">
        <p14:creationId xmlns:p14="http://schemas.microsoft.com/office/powerpoint/2010/main" val="25680410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Limited-Contention Protocols</a:t>
            </a:r>
            <a:endParaRPr lang="en-US" dirty="0"/>
          </a:p>
        </p:txBody>
      </p:sp>
      <p:sp>
        <p:nvSpPr>
          <p:cNvPr id="3" name="Content Placeholder 2"/>
          <p:cNvSpPr>
            <a:spLocks noGrp="1"/>
          </p:cNvSpPr>
          <p:nvPr>
            <p:ph idx="1"/>
          </p:nvPr>
        </p:nvSpPr>
        <p:spPr/>
        <p:txBody>
          <a:bodyPr/>
          <a:lstStyle/>
          <a:p>
            <a:r>
              <a:rPr lang="en-US" dirty="0"/>
              <a:t>Contention (pure or slotted ALOHA) is preferable under conditions of light load due to its low delay (since collisions are rare).</a:t>
            </a:r>
          </a:p>
          <a:p>
            <a:r>
              <a:rPr lang="en-US" dirty="0"/>
              <a:t>Collision-free protocols are favorable at high load because of the improved channel efficiency (since overheads are fixed).</a:t>
            </a:r>
          </a:p>
          <a:p>
            <a:r>
              <a:rPr lang="en-US" dirty="0"/>
              <a:t>Limited-contention protocols attempt to combine the best properties of contention and collision free protocols.</a:t>
            </a:r>
          </a:p>
          <a:p>
            <a:endParaRPr lang="en-US" dirty="0"/>
          </a:p>
        </p:txBody>
      </p:sp>
    </p:spTree>
    <p:extLst>
      <p:ext uri="{BB962C8B-B14F-4D97-AF65-F5344CB8AC3E}">
        <p14:creationId xmlns:p14="http://schemas.microsoft.com/office/powerpoint/2010/main" val="37592024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222.png"/>
          <p:cNvPicPr>
            <a:picLocks noGrp="1" noChangeAspect="1"/>
          </p:cNvPicPr>
          <p:nvPr>
            <p:ph idx="1"/>
          </p:nvPr>
        </p:nvPicPr>
        <p:blipFill>
          <a:blip r:embed="rId2">
            <a:extLst>
              <a:ext uri="{28A0092B-C50C-407E-A947-70E740481C1C}">
                <a14:useLocalDpi xmlns:a14="http://schemas.microsoft.com/office/drawing/2010/main" val="0"/>
              </a:ext>
            </a:extLst>
          </a:blip>
          <a:srcRect l="5677" r="5677"/>
          <a:stretch>
            <a:fillRect/>
          </a:stretch>
        </p:blipFill>
        <p:spPr>
          <a:xfrm>
            <a:off x="726741" y="1203158"/>
            <a:ext cx="7610476" cy="3670767"/>
          </a:xfrm>
        </p:spPr>
      </p:pic>
      <p:sp>
        <p:nvSpPr>
          <p:cNvPr id="5" name="TextBox 4"/>
          <p:cNvSpPr txBox="1"/>
          <p:nvPr/>
        </p:nvSpPr>
        <p:spPr>
          <a:xfrm>
            <a:off x="1229895" y="5775158"/>
            <a:ext cx="6981398" cy="646331"/>
          </a:xfrm>
          <a:prstGeom prst="rect">
            <a:avLst/>
          </a:prstGeom>
          <a:noFill/>
        </p:spPr>
        <p:txBody>
          <a:bodyPr wrap="none" rtlCol="0">
            <a:spAutoFit/>
          </a:bodyPr>
          <a:lstStyle/>
          <a:p>
            <a:pPr marL="285750" indent="-285750">
              <a:buFont typeface="Arial"/>
              <a:buChar char="•"/>
            </a:pPr>
            <a:r>
              <a:rPr lang="en-US" dirty="0" smtClean="0"/>
              <a:t>Acquisition probability for a symmetric contention channel</a:t>
            </a:r>
          </a:p>
          <a:p>
            <a:endParaRPr lang="en-US" dirty="0"/>
          </a:p>
        </p:txBody>
      </p:sp>
    </p:spTree>
    <p:extLst>
      <p:ext uri="{BB962C8B-B14F-4D97-AF65-F5344CB8AC3E}">
        <p14:creationId xmlns:p14="http://schemas.microsoft.com/office/powerpoint/2010/main" val="22818369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Limited-Contention Protocols</a:t>
            </a:r>
            <a:endParaRPr lang="en-US" dirty="0"/>
          </a:p>
        </p:txBody>
      </p:sp>
      <p:sp>
        <p:nvSpPr>
          <p:cNvPr id="3" name="Content Placeholder 2"/>
          <p:cNvSpPr>
            <a:spLocks noGrp="1"/>
          </p:cNvSpPr>
          <p:nvPr>
            <p:ph idx="1"/>
          </p:nvPr>
        </p:nvSpPr>
        <p:spPr/>
        <p:txBody>
          <a:bodyPr/>
          <a:lstStyle/>
          <a:p>
            <a:r>
              <a:rPr lang="en-US" dirty="0"/>
              <a:t>Stations get divided into groups.</a:t>
            </a:r>
          </a:p>
          <a:p>
            <a:r>
              <a:rPr lang="en-US" dirty="0"/>
              <a:t>Only members of group 0 can compete for slot 0.</a:t>
            </a:r>
          </a:p>
          <a:p>
            <a:r>
              <a:rPr lang="en-US" dirty="0"/>
              <a:t>If successful, the member acquires the channel and transmits its frame.</a:t>
            </a:r>
          </a:p>
          <a:p>
            <a:r>
              <a:rPr lang="en-US" dirty="0"/>
              <a:t>If not, the members of group 1 compete for slot 1.</a:t>
            </a:r>
          </a:p>
          <a:p>
            <a:pPr marL="0" indent="0">
              <a:buNone/>
            </a:pPr>
            <a:endParaRPr lang="en-US" dirty="0"/>
          </a:p>
        </p:txBody>
      </p:sp>
    </p:spTree>
    <p:extLst>
      <p:ext uri="{BB962C8B-B14F-4D97-AF65-F5344CB8AC3E}">
        <p14:creationId xmlns:p14="http://schemas.microsoft.com/office/powerpoint/2010/main" val="3669100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Assign Stations to Slots</a:t>
            </a:r>
            <a:r>
              <a:rPr lang="en-US" dirty="0" smtClean="0">
                <a:latin typeface="Arial"/>
                <a:cs typeface="Arial"/>
              </a:rPr>
              <a:t>?</a:t>
            </a:r>
            <a:endParaRPr lang="en-US" dirty="0">
              <a:latin typeface="Arial"/>
              <a:cs typeface="Arial"/>
            </a:endParaRPr>
          </a:p>
        </p:txBody>
      </p:sp>
      <p:sp>
        <p:nvSpPr>
          <p:cNvPr id="3" name="Content Placeholder 2"/>
          <p:cNvSpPr>
            <a:spLocks noGrp="1"/>
          </p:cNvSpPr>
          <p:nvPr>
            <p:ph idx="1"/>
          </p:nvPr>
        </p:nvSpPr>
        <p:spPr>
          <a:xfrm>
            <a:off x="619792" y="2549525"/>
            <a:ext cx="3511050" cy="3813843"/>
          </a:xfrm>
        </p:spPr>
        <p:txBody>
          <a:bodyPr/>
          <a:lstStyle/>
          <a:p>
            <a:r>
              <a:rPr lang="en-US" dirty="0"/>
              <a:t>Special Cases</a:t>
            </a:r>
            <a:r>
              <a:rPr lang="en-US" dirty="0" smtClean="0"/>
              <a:t>:</a:t>
            </a:r>
            <a:br>
              <a:rPr lang="en-US" dirty="0" smtClean="0"/>
            </a:br>
            <a:endParaRPr lang="en-US" dirty="0"/>
          </a:p>
          <a:p>
            <a:pPr lvl="1"/>
            <a:r>
              <a:rPr lang="en-US" dirty="0"/>
              <a:t>Each group has one member. No chance for collision. (binary countdown)</a:t>
            </a:r>
          </a:p>
          <a:p>
            <a:pPr lvl="1"/>
            <a:r>
              <a:rPr lang="en-US" dirty="0"/>
              <a:t>Two stations per group. Little chance of collision.</a:t>
            </a:r>
          </a:p>
          <a:p>
            <a:endParaRPr lang="en-US" dirty="0"/>
          </a:p>
          <a:p>
            <a:endParaRPr lang="en-US" dirty="0"/>
          </a:p>
          <a:p>
            <a:endParaRPr lang="en-US" dirty="0"/>
          </a:p>
        </p:txBody>
      </p:sp>
      <p:sp>
        <p:nvSpPr>
          <p:cNvPr id="4" name="TextBox 3"/>
          <p:cNvSpPr txBox="1"/>
          <p:nvPr/>
        </p:nvSpPr>
        <p:spPr>
          <a:xfrm>
            <a:off x="5023602" y="2488615"/>
            <a:ext cx="3890211" cy="369332"/>
          </a:xfrm>
          <a:prstGeom prst="rect">
            <a:avLst/>
          </a:prstGeom>
          <a:noFill/>
        </p:spPr>
        <p:txBody>
          <a:bodyPr wrap="square" rtlCol="0">
            <a:spAutoFit/>
          </a:bodyPr>
          <a:lstStyle/>
          <a:p>
            <a:endParaRPr lang="en-US" dirty="0"/>
          </a:p>
        </p:txBody>
      </p:sp>
      <p:sp>
        <p:nvSpPr>
          <p:cNvPr id="6" name="Content Placeholder 2"/>
          <p:cNvSpPr txBox="1">
            <a:spLocks/>
          </p:cNvSpPr>
          <p:nvPr/>
        </p:nvSpPr>
        <p:spPr>
          <a:xfrm>
            <a:off x="4395034" y="2549525"/>
            <a:ext cx="3350629" cy="3670767"/>
          </a:xfrm>
          <a:prstGeom prst="rect">
            <a:avLst/>
          </a:prstGeom>
        </p:spPr>
        <p:txBody>
          <a:bodyPr vert="horz" lIns="91440" tIns="45720" rIns="91440" bIns="45720" rtlCol="0">
            <a:norm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r>
              <a:rPr lang="en-US" dirty="0" smtClean="0"/>
              <a:t>As </a:t>
            </a:r>
            <a:r>
              <a:rPr lang="en-US" dirty="0"/>
              <a:t>more stations are assigned to the same slot, the probability of collisions grows but the length of the bit-map scan needed to give everyone a chance shrinks.</a:t>
            </a:r>
          </a:p>
        </p:txBody>
      </p:sp>
    </p:spTree>
    <p:extLst>
      <p:ext uri="{BB962C8B-B14F-4D97-AF65-F5344CB8AC3E}">
        <p14:creationId xmlns:p14="http://schemas.microsoft.com/office/powerpoint/2010/main" val="28267915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Assign Stations to Slots</a:t>
            </a:r>
            <a:endParaRPr lang="en-US" dirty="0"/>
          </a:p>
        </p:txBody>
      </p:sp>
      <p:sp>
        <p:nvSpPr>
          <p:cNvPr id="3" name="Content Placeholder 2"/>
          <p:cNvSpPr>
            <a:spLocks noGrp="1"/>
          </p:cNvSpPr>
          <p:nvPr>
            <p:ph idx="1"/>
          </p:nvPr>
        </p:nvSpPr>
        <p:spPr/>
        <p:txBody>
          <a:bodyPr/>
          <a:lstStyle/>
          <a:p>
            <a:r>
              <a:rPr lang="en-US" dirty="0"/>
              <a:t>Limiting Case: Single group containing all stations. (slotted ALOHA</a:t>
            </a:r>
            <a:r>
              <a:rPr lang="en-US" dirty="0" smtClean="0"/>
              <a:t>)</a:t>
            </a:r>
            <a:endParaRPr lang="en-US" dirty="0"/>
          </a:p>
          <a:p>
            <a:r>
              <a:rPr lang="en-US" dirty="0"/>
              <a:t>What we need:</a:t>
            </a:r>
          </a:p>
          <a:p>
            <a:pPr lvl="1"/>
            <a:r>
              <a:rPr lang="en-US" dirty="0"/>
              <a:t>A method to assign stations to slots dynamically, with many stations per slot when the load is low and few (or even just one) station per slot when the load is high.</a:t>
            </a:r>
          </a:p>
          <a:p>
            <a:endParaRPr lang="en-US" dirty="0"/>
          </a:p>
        </p:txBody>
      </p:sp>
    </p:spTree>
    <p:extLst>
      <p:ext uri="{BB962C8B-B14F-4D97-AF65-F5344CB8AC3E}">
        <p14:creationId xmlns:p14="http://schemas.microsoft.com/office/powerpoint/2010/main" val="18207112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Adaptive Tree Walk Protocol</a:t>
            </a:r>
            <a:endParaRPr lang="en-US" dirty="0"/>
          </a:p>
        </p:txBody>
      </p:sp>
      <p:pic>
        <p:nvPicPr>
          <p:cNvPr id="4" name="Content Placeholder 3" descr="333.png"/>
          <p:cNvPicPr>
            <a:picLocks noGrp="1" noChangeAspect="1"/>
          </p:cNvPicPr>
          <p:nvPr>
            <p:ph idx="1"/>
          </p:nvPr>
        </p:nvPicPr>
        <p:blipFill>
          <a:blip r:embed="rId2">
            <a:extLst>
              <a:ext uri="{28A0092B-C50C-407E-A947-70E740481C1C}">
                <a14:useLocalDpi xmlns:a14="http://schemas.microsoft.com/office/drawing/2010/main" val="0"/>
              </a:ext>
            </a:extLst>
          </a:blip>
          <a:srcRect t="143" b="143"/>
          <a:stretch>
            <a:fillRect/>
          </a:stretch>
        </p:blipFill>
        <p:spPr>
          <a:xfrm>
            <a:off x="847055" y="2038256"/>
            <a:ext cx="7610476" cy="3670767"/>
          </a:xfrm>
        </p:spPr>
      </p:pic>
      <p:sp>
        <p:nvSpPr>
          <p:cNvPr id="5" name="TextBox 4"/>
          <p:cNvSpPr txBox="1"/>
          <p:nvPr/>
        </p:nvSpPr>
        <p:spPr>
          <a:xfrm>
            <a:off x="3221787" y="5750913"/>
            <a:ext cx="2088808" cy="369332"/>
          </a:xfrm>
          <a:prstGeom prst="rect">
            <a:avLst/>
          </a:prstGeom>
          <a:noFill/>
        </p:spPr>
        <p:txBody>
          <a:bodyPr wrap="none" rtlCol="0">
            <a:spAutoFit/>
          </a:bodyPr>
          <a:lstStyle/>
          <a:p>
            <a:r>
              <a:rPr lang="en-US" dirty="0" smtClean="0"/>
              <a:t>Tree for 8 stations</a:t>
            </a:r>
            <a:endParaRPr lang="en-US" dirty="0"/>
          </a:p>
        </p:txBody>
      </p:sp>
    </p:spTree>
    <p:extLst>
      <p:ext uri="{BB962C8B-B14F-4D97-AF65-F5344CB8AC3E}">
        <p14:creationId xmlns:p14="http://schemas.microsoft.com/office/powerpoint/2010/main" val="3589853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Wireless LAN Protocol </a:t>
            </a:r>
            <a:endParaRPr lang="en-US" dirty="0"/>
          </a:p>
        </p:txBody>
      </p:sp>
      <p:sp>
        <p:nvSpPr>
          <p:cNvPr id="3" name="Content Placeholder 2"/>
          <p:cNvSpPr>
            <a:spLocks noGrp="1"/>
          </p:cNvSpPr>
          <p:nvPr>
            <p:ph idx="1"/>
          </p:nvPr>
        </p:nvSpPr>
        <p:spPr/>
        <p:txBody>
          <a:bodyPr/>
          <a:lstStyle/>
          <a:p>
            <a:pPr marL="0" indent="0">
              <a:buNone/>
            </a:pPr>
            <a:r>
              <a:rPr lang="en-US" b="1" dirty="0"/>
              <a:t>Wireless LAN protocol are the rules that govern the interactions between wireless devices.</a:t>
            </a:r>
          </a:p>
          <a:p>
            <a:r>
              <a:rPr lang="en-US" dirty="0" smtClean="0"/>
              <a:t>When </a:t>
            </a:r>
            <a:r>
              <a:rPr lang="en-US" dirty="0"/>
              <a:t>dealing with wireless </a:t>
            </a:r>
            <a:r>
              <a:rPr lang="en-US" dirty="0" smtClean="0"/>
              <a:t>LAN the </a:t>
            </a:r>
            <a:r>
              <a:rPr lang="en-US" dirty="0"/>
              <a:t>distance between access points has to be taken into consideration.</a:t>
            </a:r>
          </a:p>
          <a:p>
            <a:r>
              <a:rPr lang="en-US" dirty="0" smtClean="0"/>
              <a:t>Wireless </a:t>
            </a:r>
            <a:r>
              <a:rPr lang="en-US" dirty="0"/>
              <a:t>communications can overlap and cause collisions between packets being sent. </a:t>
            </a:r>
          </a:p>
          <a:p>
            <a:r>
              <a:rPr lang="en-US" dirty="0"/>
              <a:t>P</a:t>
            </a:r>
            <a:r>
              <a:rPr lang="en-US" dirty="0" smtClean="0"/>
              <a:t>roblems </a:t>
            </a:r>
            <a:r>
              <a:rPr lang="en-US" dirty="0"/>
              <a:t>such as these are resolved by using various protocols to regulate these </a:t>
            </a:r>
            <a:r>
              <a:rPr lang="en-US" dirty="0" smtClean="0"/>
              <a:t>interactions.</a:t>
            </a:r>
            <a:endParaRPr lang="en-US" dirty="0"/>
          </a:p>
          <a:p>
            <a:endParaRPr lang="en-US" dirty="0"/>
          </a:p>
        </p:txBody>
      </p:sp>
    </p:spTree>
    <p:extLst>
      <p:ext uri="{BB962C8B-B14F-4D97-AF65-F5344CB8AC3E}">
        <p14:creationId xmlns:p14="http://schemas.microsoft.com/office/powerpoint/2010/main" val="38222967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Terminal Problem </a:t>
            </a:r>
            <a:endParaRPr lang="en-US" dirty="0"/>
          </a:p>
        </p:txBody>
      </p:sp>
      <p:sp>
        <p:nvSpPr>
          <p:cNvPr id="3" name="Content Placeholder 2"/>
          <p:cNvSpPr>
            <a:spLocks noGrp="1"/>
          </p:cNvSpPr>
          <p:nvPr>
            <p:ph idx="1"/>
          </p:nvPr>
        </p:nvSpPr>
        <p:spPr>
          <a:xfrm>
            <a:off x="828842" y="3596106"/>
            <a:ext cx="7508373" cy="2981657"/>
          </a:xfrm>
        </p:spPr>
        <p:txBody>
          <a:bodyPr>
            <a:normAutofit fontScale="92500" lnSpcReduction="10000"/>
          </a:bodyPr>
          <a:lstStyle/>
          <a:p>
            <a:pPr marL="0" indent="0">
              <a:buNone/>
            </a:pPr>
            <a:r>
              <a:rPr lang="en-US" dirty="0"/>
              <a:t>When transmitters check to see if a collision can occur at the receiving end one of two problems can </a:t>
            </a:r>
            <a:r>
              <a:rPr lang="en-US" dirty="0" smtClean="0"/>
              <a:t>occur:</a:t>
            </a:r>
            <a:endParaRPr lang="en-US" dirty="0"/>
          </a:p>
          <a:p>
            <a:r>
              <a:rPr lang="en-US" b="1" dirty="0"/>
              <a:t>Hidden terminal problem </a:t>
            </a:r>
            <a:r>
              <a:rPr lang="en-US" dirty="0"/>
              <a:t>- the transmitter cannot detect the interfering transmitter since it is out of range and thus causes interference.</a:t>
            </a:r>
          </a:p>
          <a:p>
            <a:r>
              <a:rPr lang="en-US" b="1" dirty="0"/>
              <a:t>Exposed Terminal Problem </a:t>
            </a:r>
            <a:r>
              <a:rPr lang="en-US" dirty="0"/>
              <a:t>- The transmitter does detect another signal that can cause collisions and does not transmit even though the problematic signal does not reach the intended </a:t>
            </a:r>
            <a:r>
              <a:rPr lang="en-US" dirty="0" smtClean="0"/>
              <a:t>receiver</a:t>
            </a:r>
            <a:r>
              <a:rPr lang="en-US" dirty="0"/>
              <a:t>.</a:t>
            </a:r>
          </a:p>
        </p:txBody>
      </p:sp>
      <p:pic>
        <p:nvPicPr>
          <p:cNvPr id="4" name="Picture 3"/>
          <p:cNvPicPr>
            <a:picLocks noChangeAspect="1"/>
          </p:cNvPicPr>
          <p:nvPr/>
        </p:nvPicPr>
        <p:blipFill>
          <a:blip r:embed="rId2"/>
          <a:stretch>
            <a:fillRect/>
          </a:stretch>
        </p:blipFill>
        <p:spPr>
          <a:xfrm>
            <a:off x="1844340" y="2038256"/>
            <a:ext cx="5240916" cy="1557850"/>
          </a:xfrm>
          <a:prstGeom prst="rect">
            <a:avLst/>
          </a:prstGeom>
        </p:spPr>
      </p:pic>
    </p:spTree>
    <p:extLst>
      <p:ext uri="{BB962C8B-B14F-4D97-AF65-F5344CB8AC3E}">
        <p14:creationId xmlns:p14="http://schemas.microsoft.com/office/powerpoint/2010/main" val="33626726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MACA</a:t>
            </a:r>
            <a:endParaRPr lang="en-US" dirty="0"/>
          </a:p>
        </p:txBody>
      </p:sp>
      <p:sp>
        <p:nvSpPr>
          <p:cNvPr id="3" name="Content Placeholder 2"/>
          <p:cNvSpPr>
            <a:spLocks noGrp="1"/>
          </p:cNvSpPr>
          <p:nvPr>
            <p:ph idx="1"/>
          </p:nvPr>
        </p:nvSpPr>
        <p:spPr>
          <a:xfrm>
            <a:off x="1189289" y="3925293"/>
            <a:ext cx="6933366" cy="2685188"/>
          </a:xfrm>
        </p:spPr>
        <p:txBody>
          <a:bodyPr>
            <a:normAutofit lnSpcReduction="10000"/>
          </a:bodyPr>
          <a:lstStyle/>
          <a:p>
            <a:r>
              <a:rPr lang="en-US" b="1" dirty="0"/>
              <a:t>MACA</a:t>
            </a:r>
            <a:r>
              <a:rPr lang="en-US" dirty="0"/>
              <a:t> ( Multiple Access with Collision Avoidance ) </a:t>
            </a:r>
            <a:r>
              <a:rPr lang="en-US" dirty="0" smtClean="0"/>
              <a:t>– </a:t>
            </a:r>
            <a:r>
              <a:rPr lang="en-US" b="1" dirty="0" smtClean="0"/>
              <a:t>MACA</a:t>
            </a:r>
            <a:r>
              <a:rPr lang="en-US" dirty="0" smtClean="0"/>
              <a:t> is </a:t>
            </a:r>
            <a:r>
              <a:rPr lang="en-US" dirty="0"/>
              <a:t>a protocol designed to reduce the number of collisions by having transmitters first send a short frame to the receiver an: </a:t>
            </a:r>
            <a:r>
              <a:rPr lang="en-US" b="1" dirty="0"/>
              <a:t>RTS</a:t>
            </a:r>
            <a:r>
              <a:rPr lang="en-US" dirty="0"/>
              <a:t> (Request to Send) which entails the length of the data frame which is to be sent. </a:t>
            </a:r>
            <a:endParaRPr lang="en-US" dirty="0" smtClean="0"/>
          </a:p>
          <a:p>
            <a:r>
              <a:rPr lang="en-US" dirty="0"/>
              <a:t>The receiver then returns </a:t>
            </a:r>
            <a:r>
              <a:rPr lang="en-US" dirty="0" smtClean="0"/>
              <a:t>a </a:t>
            </a:r>
            <a:r>
              <a:rPr lang="en-US" b="1" dirty="0" smtClean="0"/>
              <a:t>CTS</a:t>
            </a:r>
            <a:r>
              <a:rPr lang="en-US" dirty="0" smtClean="0"/>
              <a:t> </a:t>
            </a:r>
            <a:r>
              <a:rPr lang="en-US" dirty="0"/>
              <a:t>(Clear to send) frame which clears the station to transmit.</a:t>
            </a:r>
          </a:p>
        </p:txBody>
      </p:sp>
      <p:pic>
        <p:nvPicPr>
          <p:cNvPr id="5" name="Picture 4"/>
          <p:cNvPicPr>
            <a:picLocks noChangeAspect="1"/>
          </p:cNvPicPr>
          <p:nvPr/>
        </p:nvPicPr>
        <p:blipFill>
          <a:blip r:embed="rId2"/>
          <a:stretch>
            <a:fillRect/>
          </a:stretch>
        </p:blipFill>
        <p:spPr>
          <a:xfrm>
            <a:off x="2356603" y="2054561"/>
            <a:ext cx="4150894" cy="1870737"/>
          </a:xfrm>
          <a:prstGeom prst="rect">
            <a:avLst/>
          </a:prstGeom>
        </p:spPr>
      </p:pic>
    </p:spTree>
    <p:extLst>
      <p:ext uri="{BB962C8B-B14F-4D97-AF65-F5344CB8AC3E}">
        <p14:creationId xmlns:p14="http://schemas.microsoft.com/office/powerpoint/2010/main" val="3484969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Static Channel Allocation</a:t>
            </a:r>
            <a:endParaRPr lang="en-US" dirty="0"/>
          </a:p>
        </p:txBody>
      </p:sp>
      <p:sp>
        <p:nvSpPr>
          <p:cNvPr id="3" name="Content Placeholder 2"/>
          <p:cNvSpPr>
            <a:spLocks noGrp="1"/>
          </p:cNvSpPr>
          <p:nvPr>
            <p:ph idx="1"/>
          </p:nvPr>
        </p:nvSpPr>
        <p:spPr/>
        <p:txBody>
          <a:bodyPr>
            <a:normAutofit/>
          </a:bodyPr>
          <a:lstStyle/>
          <a:p>
            <a:r>
              <a:rPr lang="en-US" sz="2400" b="1" dirty="0" smtClean="0"/>
              <a:t>How</a:t>
            </a:r>
            <a:r>
              <a:rPr lang="en-US" sz="2400" b="1" dirty="0" smtClean="0">
                <a:latin typeface="Arial"/>
                <a:cs typeface="Arial"/>
              </a:rPr>
              <a:t>?</a:t>
            </a:r>
            <a:r>
              <a:rPr lang="en-US" sz="2400" b="1" dirty="0" smtClean="0"/>
              <a:t> </a:t>
            </a:r>
            <a:r>
              <a:rPr lang="en-US" sz="2400" dirty="0"/>
              <a:t>For N users, the Bandwidth is divided equally by </a:t>
            </a:r>
            <a:r>
              <a:rPr lang="en-US" sz="2400" dirty="0" smtClean="0"/>
              <a:t>N.</a:t>
            </a:r>
            <a:endParaRPr lang="en-US" sz="2400" dirty="0"/>
          </a:p>
          <a:p>
            <a:r>
              <a:rPr lang="en-US" sz="2400" b="1" dirty="0" smtClean="0"/>
              <a:t>Works well </a:t>
            </a:r>
            <a:r>
              <a:rPr lang="en-US" sz="2400" dirty="0" smtClean="0"/>
              <a:t>with small</a:t>
            </a:r>
            <a:r>
              <a:rPr lang="en-US" sz="2400" dirty="0"/>
              <a:t>, </a:t>
            </a:r>
            <a:r>
              <a:rPr lang="en-US" sz="2400" dirty="0" smtClean="0"/>
              <a:t>constant </a:t>
            </a:r>
            <a:r>
              <a:rPr lang="en-US" sz="2400" dirty="0"/>
              <a:t>number of users with steady or heavy </a:t>
            </a:r>
            <a:r>
              <a:rPr lang="en-US" sz="2400" dirty="0" smtClean="0"/>
              <a:t>traffic.</a:t>
            </a:r>
            <a:endParaRPr lang="en-US" sz="2400" dirty="0"/>
          </a:p>
          <a:p>
            <a:r>
              <a:rPr lang="en-US" sz="2400" b="1" dirty="0" smtClean="0"/>
              <a:t>Doesn’t </a:t>
            </a:r>
            <a:r>
              <a:rPr lang="en-US" sz="2400" b="1" dirty="0"/>
              <a:t>work well </a:t>
            </a:r>
            <a:r>
              <a:rPr lang="en-US" sz="2400" dirty="0"/>
              <a:t>with large and varied number of users, with </a:t>
            </a:r>
            <a:r>
              <a:rPr lang="en-US" sz="2400" dirty="0" err="1"/>
              <a:t>bursty</a:t>
            </a:r>
            <a:r>
              <a:rPr lang="en-US" sz="2400" dirty="0"/>
              <a:t> traffic. If user is </a:t>
            </a:r>
            <a:r>
              <a:rPr lang="en-US" sz="2400" dirty="0" smtClean="0"/>
              <a:t>dormant, then </a:t>
            </a:r>
            <a:r>
              <a:rPr lang="en-US" sz="2400" dirty="0"/>
              <a:t>bandwidth is lost.</a:t>
            </a:r>
          </a:p>
        </p:txBody>
      </p:sp>
    </p:spTree>
    <p:extLst>
      <p:ext uri="{BB962C8B-B14F-4D97-AF65-F5344CB8AC3E}">
        <p14:creationId xmlns:p14="http://schemas.microsoft.com/office/powerpoint/2010/main" val="32459341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MACA</a:t>
            </a:r>
            <a:endParaRPr lang="en-US" dirty="0"/>
          </a:p>
        </p:txBody>
      </p:sp>
      <p:sp>
        <p:nvSpPr>
          <p:cNvPr id="3" name="Content Placeholder 2"/>
          <p:cNvSpPr>
            <a:spLocks noGrp="1"/>
          </p:cNvSpPr>
          <p:nvPr>
            <p:ph idx="1"/>
          </p:nvPr>
        </p:nvSpPr>
        <p:spPr/>
        <p:txBody>
          <a:bodyPr/>
          <a:lstStyle/>
          <a:p>
            <a:r>
              <a:rPr lang="en-US" dirty="0"/>
              <a:t>Upon Receiving A </a:t>
            </a:r>
            <a:r>
              <a:rPr lang="en-US" b="1" dirty="0" smtClean="0"/>
              <a:t>RTS,</a:t>
            </a:r>
            <a:r>
              <a:rPr lang="en-US" dirty="0" smtClean="0"/>
              <a:t> </a:t>
            </a:r>
            <a:r>
              <a:rPr lang="en-US" dirty="0"/>
              <a:t>a station will remain silent to allow for a </a:t>
            </a:r>
            <a:r>
              <a:rPr lang="en-US" b="1" dirty="0"/>
              <a:t>CTS</a:t>
            </a:r>
            <a:r>
              <a:rPr lang="en-US" dirty="0"/>
              <a:t> to be sent out to prevent </a:t>
            </a:r>
            <a:r>
              <a:rPr lang="en-US" dirty="0" smtClean="0"/>
              <a:t>collision.</a:t>
            </a:r>
            <a:endParaRPr lang="en-US" dirty="0"/>
          </a:p>
          <a:p>
            <a:r>
              <a:rPr lang="en-US" dirty="0"/>
              <a:t>Upon Receiving a </a:t>
            </a:r>
            <a:r>
              <a:rPr lang="en-US" b="1" dirty="0" smtClean="0"/>
              <a:t>CTS</a:t>
            </a:r>
            <a:r>
              <a:rPr lang="en-US" dirty="0" smtClean="0"/>
              <a:t>, the </a:t>
            </a:r>
            <a:r>
              <a:rPr lang="en-US" dirty="0"/>
              <a:t>station realizes it is close to a receiver about to receive information and will defer sending anything until the frame is expected to finish.</a:t>
            </a:r>
          </a:p>
          <a:p>
            <a:r>
              <a:rPr lang="en-US" dirty="0"/>
              <a:t>Despite all </a:t>
            </a:r>
            <a:r>
              <a:rPr lang="en-US" dirty="0" smtClean="0"/>
              <a:t>this, </a:t>
            </a:r>
            <a:r>
              <a:rPr lang="en-US" dirty="0"/>
              <a:t>Collisions can still </a:t>
            </a:r>
            <a:r>
              <a:rPr lang="en-US" dirty="0" smtClean="0"/>
              <a:t>occur in </a:t>
            </a:r>
            <a:r>
              <a:rPr lang="en-US" dirty="0"/>
              <a:t>the case of </a:t>
            </a:r>
            <a:r>
              <a:rPr lang="en-US" b="1" dirty="0" smtClean="0"/>
              <a:t>MACA.</a:t>
            </a:r>
            <a:endParaRPr lang="en-US" b="1" dirty="0"/>
          </a:p>
          <a:p>
            <a:pPr marL="0" indent="0">
              <a:buNone/>
            </a:pPr>
            <a:endParaRPr lang="en-US" dirty="0"/>
          </a:p>
        </p:txBody>
      </p:sp>
    </p:spTree>
    <p:extLst>
      <p:ext uri="{BB962C8B-B14F-4D97-AF65-F5344CB8AC3E}">
        <p14:creationId xmlns:p14="http://schemas.microsoft.com/office/powerpoint/2010/main" val="35615496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38256"/>
            <a:ext cx="8913813" cy="914400"/>
          </a:xfrm>
        </p:spPr>
        <p:txBody>
          <a:bodyPr>
            <a:normAutofit fontScale="90000"/>
          </a:bodyPr>
          <a:lstStyle/>
          <a:p>
            <a:r>
              <a:rPr lang="en-US" dirty="0" smtClean="0"/>
              <a:t>THANK YOU FOR YOUR ATTENTION!</a:t>
            </a:r>
            <a:endParaRPr lang="en-US" dirty="0"/>
          </a:p>
        </p:txBody>
      </p:sp>
      <p:sp>
        <p:nvSpPr>
          <p:cNvPr id="3" name="Content Placeholder 2"/>
          <p:cNvSpPr>
            <a:spLocks noGrp="1"/>
          </p:cNvSpPr>
          <p:nvPr>
            <p:ph idx="1"/>
          </p:nvPr>
        </p:nvSpPr>
        <p:spPr>
          <a:xfrm>
            <a:off x="1114424" y="3584825"/>
            <a:ext cx="7610476" cy="3670767"/>
          </a:xfrm>
        </p:spPr>
        <p:txBody>
          <a:bodyPr>
            <a:normAutofit/>
          </a:bodyPr>
          <a:lstStyle/>
          <a:p>
            <a:pPr marL="0" indent="0">
              <a:buNone/>
            </a:pPr>
            <a:r>
              <a:rPr lang="en-US" sz="4400" dirty="0" smtClean="0"/>
              <a:t>QUESTIONS</a:t>
            </a:r>
            <a:r>
              <a:rPr lang="en-US" sz="4400" b="1" dirty="0" smtClean="0">
                <a:latin typeface="Arial"/>
                <a:cs typeface="Arial"/>
              </a:rPr>
              <a:t>?</a:t>
            </a:r>
            <a:r>
              <a:rPr lang="en-US" sz="4400" dirty="0" smtClean="0"/>
              <a:t> </a:t>
            </a:r>
            <a:endParaRPr lang="en-US" sz="4400" dirty="0"/>
          </a:p>
        </p:txBody>
      </p:sp>
    </p:spTree>
    <p:extLst>
      <p:ext uri="{BB962C8B-B14F-4D97-AF65-F5344CB8AC3E}">
        <p14:creationId xmlns:p14="http://schemas.microsoft.com/office/powerpoint/2010/main" val="2800885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4.1.2    5 key Assumptions for Dynamic Channel Allocation</a:t>
            </a:r>
            <a:endParaRPr lang="en-US" dirty="0"/>
          </a:p>
        </p:txBody>
      </p:sp>
      <p:sp>
        <p:nvSpPr>
          <p:cNvPr id="3" name="Content Placeholder 2"/>
          <p:cNvSpPr>
            <a:spLocks noGrp="1"/>
          </p:cNvSpPr>
          <p:nvPr>
            <p:ph idx="1"/>
          </p:nvPr>
        </p:nvSpPr>
        <p:spPr/>
        <p:txBody>
          <a:bodyPr>
            <a:normAutofit/>
          </a:bodyPr>
          <a:lstStyle/>
          <a:p>
            <a:r>
              <a:rPr lang="en-US" b="1" dirty="0"/>
              <a:t>Independent Traffic -</a:t>
            </a:r>
            <a:r>
              <a:rPr lang="en-US" dirty="0"/>
              <a:t> N independent stations, each generating frames for transmission. Once a frame is generated, the station is blocked and does nothing until the frame has been transmitted</a:t>
            </a:r>
            <a:r>
              <a:rPr lang="en-US" dirty="0" smtClean="0"/>
              <a:t>.</a:t>
            </a:r>
            <a:endParaRPr lang="en-US" dirty="0"/>
          </a:p>
          <a:p>
            <a:r>
              <a:rPr lang="en-US" b="1" dirty="0"/>
              <a:t>Single Channel -</a:t>
            </a:r>
            <a:r>
              <a:rPr lang="en-US" dirty="0"/>
              <a:t> One channel is available for for all communication</a:t>
            </a:r>
            <a:r>
              <a:rPr lang="en-US" dirty="0" smtClean="0"/>
              <a:t>.</a:t>
            </a:r>
            <a:endParaRPr lang="en-US" dirty="0"/>
          </a:p>
          <a:p>
            <a:r>
              <a:rPr lang="en-US" b="1" dirty="0"/>
              <a:t>Observable Collisions -</a:t>
            </a:r>
            <a:r>
              <a:rPr lang="en-US" dirty="0"/>
              <a:t> Two frames may be overlapped and signal garbled or result in a </a:t>
            </a:r>
            <a:r>
              <a:rPr lang="en-US" b="1" dirty="0"/>
              <a:t>collision</a:t>
            </a:r>
            <a:r>
              <a:rPr lang="en-US" dirty="0"/>
              <a:t>.  Collisions must be transmitted again later.</a:t>
            </a:r>
          </a:p>
          <a:p>
            <a:endParaRPr lang="en-US" dirty="0"/>
          </a:p>
        </p:txBody>
      </p:sp>
    </p:spTree>
    <p:extLst>
      <p:ext uri="{BB962C8B-B14F-4D97-AF65-F5344CB8AC3E}">
        <p14:creationId xmlns:p14="http://schemas.microsoft.com/office/powerpoint/2010/main" val="560281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5 </a:t>
            </a:r>
            <a:r>
              <a:rPr lang="en-US" dirty="0"/>
              <a:t>key Assumptions for Dynamic Channel Allocation</a:t>
            </a:r>
          </a:p>
        </p:txBody>
      </p:sp>
      <p:sp>
        <p:nvSpPr>
          <p:cNvPr id="3" name="Content Placeholder 2"/>
          <p:cNvSpPr>
            <a:spLocks noGrp="1"/>
          </p:cNvSpPr>
          <p:nvPr>
            <p:ph idx="1"/>
          </p:nvPr>
        </p:nvSpPr>
        <p:spPr>
          <a:xfrm>
            <a:off x="887161" y="2368299"/>
            <a:ext cx="7610476" cy="3670767"/>
          </a:xfrm>
        </p:spPr>
        <p:txBody>
          <a:bodyPr>
            <a:normAutofit/>
          </a:bodyPr>
          <a:lstStyle/>
          <a:p>
            <a:pPr marL="0" indent="0">
              <a:buNone/>
            </a:pPr>
            <a:endParaRPr lang="en-US" dirty="0"/>
          </a:p>
          <a:p>
            <a:r>
              <a:rPr lang="en-US" b="1" dirty="0"/>
              <a:t>Continuous Or Slotted Time -</a:t>
            </a:r>
            <a:r>
              <a:rPr lang="en-US" dirty="0"/>
              <a:t> If time is continuous, transmission can begin at any time.  If it’s divided into discrete intervals, transmission must begin at the beginning</a:t>
            </a:r>
            <a:r>
              <a:rPr lang="en-US" dirty="0" smtClean="0"/>
              <a:t>.</a:t>
            </a:r>
            <a:endParaRPr lang="en-US" dirty="0"/>
          </a:p>
          <a:p>
            <a:r>
              <a:rPr lang="en-US" b="1" dirty="0" smtClean="0"/>
              <a:t>Carrier </a:t>
            </a:r>
            <a:r>
              <a:rPr lang="en-US" b="1" dirty="0"/>
              <a:t>Sense Or No Carrier Sense -</a:t>
            </a:r>
            <a:r>
              <a:rPr lang="en-US" dirty="0"/>
              <a:t> Can tell if channel is in use before trying to use it. Without carrier sense, stations transmit blindly and then check back later to see if transmission was successful. </a:t>
            </a:r>
          </a:p>
          <a:p>
            <a:endParaRPr lang="en-US" dirty="0"/>
          </a:p>
        </p:txBody>
      </p:sp>
    </p:spTree>
    <p:extLst>
      <p:ext uri="{BB962C8B-B14F-4D97-AF65-F5344CB8AC3E}">
        <p14:creationId xmlns:p14="http://schemas.microsoft.com/office/powerpoint/2010/main" val="1979039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4.2 Multiple Access Protocols</a:t>
            </a:r>
            <a:endParaRPr lang="en-US" dirty="0"/>
          </a:p>
        </p:txBody>
      </p:sp>
      <p:sp>
        <p:nvSpPr>
          <p:cNvPr id="3" name="Content Placeholder 2"/>
          <p:cNvSpPr>
            <a:spLocks noGrp="1"/>
          </p:cNvSpPr>
          <p:nvPr>
            <p:ph idx="1"/>
          </p:nvPr>
        </p:nvSpPr>
        <p:spPr/>
        <p:txBody>
          <a:bodyPr>
            <a:normAutofit/>
          </a:bodyPr>
          <a:lstStyle/>
          <a:p>
            <a:r>
              <a:rPr lang="en-US" sz="2400" dirty="0"/>
              <a:t>ALOHA</a:t>
            </a:r>
          </a:p>
          <a:p>
            <a:r>
              <a:rPr lang="en-US" sz="2400" dirty="0"/>
              <a:t>Carrier Sense Multiple Access</a:t>
            </a:r>
          </a:p>
          <a:p>
            <a:r>
              <a:rPr lang="en-US" sz="2400" dirty="0"/>
              <a:t>Collision-Free Protocols</a:t>
            </a:r>
          </a:p>
          <a:p>
            <a:r>
              <a:rPr lang="en-US" sz="2400" dirty="0"/>
              <a:t>Limited-Contention Protocols</a:t>
            </a:r>
          </a:p>
          <a:p>
            <a:r>
              <a:rPr lang="en-US" sz="2400" dirty="0"/>
              <a:t>Wireless LAN Protocols </a:t>
            </a:r>
          </a:p>
        </p:txBody>
      </p:sp>
    </p:spTree>
    <p:extLst>
      <p:ext uri="{BB962C8B-B14F-4D97-AF65-F5344CB8AC3E}">
        <p14:creationId xmlns:p14="http://schemas.microsoft.com/office/powerpoint/2010/main" val="3056312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ALOHA</a:t>
            </a:r>
            <a:endParaRPr lang="en-US" dirty="0"/>
          </a:p>
        </p:txBody>
      </p:sp>
      <p:sp>
        <p:nvSpPr>
          <p:cNvPr id="3" name="Content Placeholder 2"/>
          <p:cNvSpPr>
            <a:spLocks noGrp="1"/>
          </p:cNvSpPr>
          <p:nvPr>
            <p:ph idx="1"/>
          </p:nvPr>
        </p:nvSpPr>
        <p:spPr>
          <a:xfrm>
            <a:off x="1114424" y="2595562"/>
            <a:ext cx="7610476" cy="3878743"/>
          </a:xfrm>
        </p:spPr>
        <p:txBody>
          <a:bodyPr>
            <a:normAutofit fontScale="92500" lnSpcReduction="10000"/>
          </a:bodyPr>
          <a:lstStyle/>
          <a:p>
            <a:r>
              <a:rPr lang="en-US" dirty="0" smtClean="0"/>
              <a:t>The </a:t>
            </a:r>
            <a:r>
              <a:rPr lang="en-US" b="1" dirty="0"/>
              <a:t>ALOHA</a:t>
            </a:r>
            <a:r>
              <a:rPr lang="en-US" dirty="0"/>
              <a:t> system was established in 1970’s by Norman Abramson. It </a:t>
            </a:r>
            <a:r>
              <a:rPr lang="en-US" b="1" dirty="0"/>
              <a:t>uses group based radio broadcasting </a:t>
            </a:r>
            <a:r>
              <a:rPr lang="en-US" dirty="0"/>
              <a:t>where the users could send frames to the central unit. </a:t>
            </a:r>
            <a:endParaRPr lang="en-US" dirty="0" smtClean="0"/>
          </a:p>
          <a:p>
            <a:r>
              <a:rPr lang="en-US" b="1" dirty="0" smtClean="0"/>
              <a:t>Collisions</a:t>
            </a:r>
            <a:r>
              <a:rPr lang="en-US" dirty="0" smtClean="0"/>
              <a:t> is one problem that cannot be avoided but can be reduced. </a:t>
            </a:r>
          </a:p>
          <a:p>
            <a:r>
              <a:rPr lang="en-US" b="1" dirty="0" smtClean="0"/>
              <a:t>Contention </a:t>
            </a:r>
            <a:r>
              <a:rPr lang="en-US" b="1" dirty="0"/>
              <a:t>period</a:t>
            </a:r>
            <a:r>
              <a:rPr lang="en-US" dirty="0"/>
              <a:t>: The time interval in which frames can overlap.</a:t>
            </a:r>
          </a:p>
          <a:p>
            <a:r>
              <a:rPr lang="en-US" dirty="0"/>
              <a:t>There are </a:t>
            </a:r>
            <a:r>
              <a:rPr lang="en-US" b="1" dirty="0"/>
              <a:t>two</a:t>
            </a:r>
            <a:r>
              <a:rPr lang="en-US" dirty="0"/>
              <a:t> versions of ALOHA:</a:t>
            </a:r>
          </a:p>
          <a:p>
            <a:pPr lvl="2"/>
            <a:r>
              <a:rPr lang="en-US" dirty="0" smtClean="0"/>
              <a:t> </a:t>
            </a:r>
            <a:r>
              <a:rPr lang="en-US" b="1" dirty="0"/>
              <a:t>Pure ALOHA </a:t>
            </a:r>
            <a:r>
              <a:rPr lang="en-US" dirty="0"/>
              <a:t>that has continuous time</a:t>
            </a:r>
          </a:p>
          <a:p>
            <a:pPr lvl="2"/>
            <a:r>
              <a:rPr lang="en-US" dirty="0" smtClean="0"/>
              <a:t> </a:t>
            </a:r>
            <a:r>
              <a:rPr lang="en-US" b="1" dirty="0"/>
              <a:t>Slotted ALOHA</a:t>
            </a:r>
            <a:r>
              <a:rPr lang="en-US" dirty="0"/>
              <a:t> that divides time into slots, and it was made to double the capacity of ALOHA </a:t>
            </a:r>
          </a:p>
          <a:p>
            <a:pPr lvl="1">
              <a:buClr>
                <a:schemeClr val="accent1"/>
              </a:buClr>
              <a:buFont typeface="Wingdings" charset="2"/>
              <a:buChar char=""/>
            </a:pPr>
            <a:endParaRPr lang="en-US" dirty="0"/>
          </a:p>
          <a:p>
            <a:pPr lvl="1">
              <a:buClr>
                <a:schemeClr val="accent1"/>
              </a:buClr>
            </a:pPr>
            <a:endParaRPr lang="en-US" dirty="0"/>
          </a:p>
        </p:txBody>
      </p:sp>
    </p:spTree>
    <p:extLst>
      <p:ext uri="{BB962C8B-B14F-4D97-AF65-F5344CB8AC3E}">
        <p14:creationId xmlns:p14="http://schemas.microsoft.com/office/powerpoint/2010/main" val="447786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Pure ALOHA</a:t>
            </a:r>
            <a:endParaRPr lang="en-US" dirty="0"/>
          </a:p>
        </p:txBody>
      </p:sp>
      <p:pic>
        <p:nvPicPr>
          <p:cNvPr id="4" name="Content Placeholder 3" descr="pure aloha.png"/>
          <p:cNvPicPr>
            <a:picLocks noGrp="1" noChangeAspect="1"/>
          </p:cNvPicPr>
          <p:nvPr>
            <p:ph idx="1"/>
          </p:nvPr>
        </p:nvPicPr>
        <p:blipFill>
          <a:blip r:embed="rId2">
            <a:extLst>
              <a:ext uri="{28A0092B-C50C-407E-A947-70E740481C1C}">
                <a14:useLocalDpi xmlns:a14="http://schemas.microsoft.com/office/drawing/2010/main" val="0"/>
              </a:ext>
            </a:extLst>
          </a:blip>
          <a:srcRect t="4520" b="4520"/>
          <a:stretch>
            <a:fillRect/>
          </a:stretch>
        </p:blipFill>
        <p:spPr>
          <a:xfrm>
            <a:off x="1560566" y="2310992"/>
            <a:ext cx="6107993" cy="2946073"/>
          </a:xfrm>
        </p:spPr>
      </p:pic>
      <p:sp>
        <p:nvSpPr>
          <p:cNvPr id="6" name="TextBox 5"/>
          <p:cNvSpPr txBox="1"/>
          <p:nvPr/>
        </p:nvSpPr>
        <p:spPr>
          <a:xfrm>
            <a:off x="158757" y="5521681"/>
            <a:ext cx="8755056" cy="1200329"/>
          </a:xfrm>
          <a:prstGeom prst="rect">
            <a:avLst/>
          </a:prstGeom>
          <a:noFill/>
        </p:spPr>
        <p:txBody>
          <a:bodyPr wrap="square" rtlCol="0">
            <a:spAutoFit/>
          </a:bodyPr>
          <a:lstStyle/>
          <a:p>
            <a:pPr marL="285750" indent="-285750">
              <a:buClr>
                <a:schemeClr val="accent1"/>
              </a:buClr>
              <a:buSzPct val="99000"/>
              <a:buFont typeface="Wingdings" charset="2"/>
              <a:buChar char="§"/>
            </a:pPr>
            <a:r>
              <a:rPr lang="en-US" dirty="0" smtClean="0">
                <a:solidFill>
                  <a:schemeClr val="tx1">
                    <a:lumMod val="65000"/>
                    <a:lumOff val="35000"/>
                  </a:schemeClr>
                </a:solidFill>
              </a:rPr>
              <a:t> Users transmit whenever they have data to be sent.</a:t>
            </a:r>
          </a:p>
          <a:p>
            <a:pPr marL="285750" indent="-285750">
              <a:buClr>
                <a:schemeClr val="accent1"/>
              </a:buClr>
              <a:buSzPct val="99000"/>
              <a:buFont typeface="Wingdings" charset="2"/>
              <a:buChar char="§"/>
            </a:pPr>
            <a:r>
              <a:rPr lang="en-US" dirty="0" smtClean="0">
                <a:solidFill>
                  <a:schemeClr val="tx1">
                    <a:lumMod val="65000"/>
                    <a:lumOff val="35000"/>
                  </a:schemeClr>
                </a:solidFill>
              </a:rPr>
              <a:t> Stations listens to the channel to find out if the frame was broadcasted. </a:t>
            </a:r>
          </a:p>
          <a:p>
            <a:pPr marL="285750" indent="-285750">
              <a:buClr>
                <a:schemeClr val="accent1"/>
              </a:buClr>
              <a:buSzPct val="99000"/>
              <a:buFont typeface="Wingdings" charset="2"/>
              <a:buChar char="§"/>
            </a:pPr>
            <a:r>
              <a:rPr lang="en-US" dirty="0" smtClean="0">
                <a:solidFill>
                  <a:schemeClr val="tx1">
                    <a:lumMod val="65000"/>
                    <a:lumOff val="35000"/>
                  </a:schemeClr>
                </a:solidFill>
              </a:rPr>
              <a:t> If frame was destroyed, sender must wait a random amount of time and send it again.</a:t>
            </a:r>
            <a:endParaRPr lang="en-US" dirty="0">
              <a:solidFill>
                <a:schemeClr val="tx1">
                  <a:lumMod val="65000"/>
                  <a:lumOff val="35000"/>
                </a:schemeClr>
              </a:solidFill>
            </a:endParaRPr>
          </a:p>
        </p:txBody>
      </p:sp>
    </p:spTree>
    <p:extLst>
      <p:ext uri="{BB962C8B-B14F-4D97-AF65-F5344CB8AC3E}">
        <p14:creationId xmlns:p14="http://schemas.microsoft.com/office/powerpoint/2010/main" val="2029450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Slotted ALOHA</a:t>
            </a:r>
            <a:endParaRPr lang="en-US" dirty="0"/>
          </a:p>
        </p:txBody>
      </p:sp>
      <p:pic>
        <p:nvPicPr>
          <p:cNvPr id="4" name="Content Placeholder 3" descr="slotted.png"/>
          <p:cNvPicPr>
            <a:picLocks noGrp="1" noChangeAspect="1"/>
          </p:cNvPicPr>
          <p:nvPr>
            <p:ph idx="1"/>
          </p:nvPr>
        </p:nvPicPr>
        <p:blipFill>
          <a:blip r:embed="rId2">
            <a:extLst>
              <a:ext uri="{28A0092B-C50C-407E-A947-70E740481C1C}">
                <a14:useLocalDpi xmlns:a14="http://schemas.microsoft.com/office/drawing/2010/main" val="0"/>
              </a:ext>
            </a:extLst>
          </a:blip>
          <a:srcRect l="573" r="573"/>
          <a:stretch>
            <a:fillRect/>
          </a:stretch>
        </p:blipFill>
        <p:spPr>
          <a:xfrm>
            <a:off x="952545" y="3402185"/>
            <a:ext cx="6925647" cy="3340453"/>
          </a:xfrm>
        </p:spPr>
      </p:pic>
      <p:sp>
        <p:nvSpPr>
          <p:cNvPr id="6" name="TextBox 5"/>
          <p:cNvSpPr txBox="1"/>
          <p:nvPr/>
        </p:nvSpPr>
        <p:spPr>
          <a:xfrm>
            <a:off x="952545" y="2293350"/>
            <a:ext cx="6925647" cy="1200329"/>
          </a:xfrm>
          <a:prstGeom prst="rect">
            <a:avLst/>
          </a:prstGeom>
          <a:noFill/>
        </p:spPr>
        <p:txBody>
          <a:bodyPr wrap="square" rtlCol="0">
            <a:spAutoFit/>
          </a:bodyPr>
          <a:lstStyle/>
          <a:p>
            <a:pPr marL="285750" indent="-285750">
              <a:buClr>
                <a:schemeClr val="accent1"/>
              </a:buClr>
              <a:buFont typeface="Wingdings" charset="2"/>
              <a:buChar char="§"/>
            </a:pPr>
            <a:r>
              <a:rPr lang="en-US" dirty="0" smtClean="0">
                <a:solidFill>
                  <a:srgbClr val="595959"/>
                </a:solidFill>
              </a:rPr>
              <a:t> Each interval corresponds to one frame of data.</a:t>
            </a:r>
          </a:p>
          <a:p>
            <a:pPr marL="285750" indent="-285750">
              <a:buClr>
                <a:schemeClr val="accent1"/>
              </a:buClr>
              <a:buFont typeface="Wingdings" charset="2"/>
              <a:buChar char="§"/>
            </a:pPr>
            <a:r>
              <a:rPr lang="en-US" dirty="0" smtClean="0">
                <a:solidFill>
                  <a:srgbClr val="595959"/>
                </a:solidFill>
              </a:rPr>
              <a:t> Users are required to agree on slots boundaries.</a:t>
            </a:r>
          </a:p>
          <a:p>
            <a:pPr marL="285750" indent="-285750">
              <a:buClr>
                <a:schemeClr val="accent1"/>
              </a:buClr>
              <a:buFont typeface="Wingdings" charset="2"/>
              <a:buChar char="§"/>
            </a:pPr>
            <a:r>
              <a:rPr lang="en-US" dirty="0" smtClean="0">
                <a:solidFill>
                  <a:srgbClr val="595959"/>
                </a:solidFill>
              </a:rPr>
              <a:t> A station is required to wait for the beginning of the next slot to send a frame.</a:t>
            </a:r>
            <a:endParaRPr lang="en-US" dirty="0">
              <a:solidFill>
                <a:srgbClr val="595959"/>
              </a:solidFill>
            </a:endParaRPr>
          </a:p>
        </p:txBody>
      </p:sp>
    </p:spTree>
    <p:extLst>
      <p:ext uri="{BB962C8B-B14F-4D97-AF65-F5344CB8AC3E}">
        <p14:creationId xmlns:p14="http://schemas.microsoft.com/office/powerpoint/2010/main" val="385747762"/>
      </p:ext>
    </p:extLst>
  </p:cSld>
  <p:clrMapOvr>
    <a:masterClrMapping/>
  </p:clrMapOvr>
</p:sld>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260</TotalTime>
  <Words>1463</Words>
  <Application>Microsoft Office PowerPoint</Application>
  <PresentationFormat>On-screen Show (4:3)</PresentationFormat>
  <Paragraphs>155</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Perception</vt:lpstr>
      <vt:lpstr>CHAPTER 4:  THE MEDIUM ACCESS SUBLAYER</vt:lpstr>
      <vt:lpstr>4.1.1 The Channel Allocation Problem</vt:lpstr>
      <vt:lpstr>Static Channel Allocation</vt:lpstr>
      <vt:lpstr>4.1.2    5 key Assumptions for Dynamic Channel Allocation</vt:lpstr>
      <vt:lpstr>5 key Assumptions for Dynamic Channel Allocation</vt:lpstr>
      <vt:lpstr>4.2 Multiple Access Protocols</vt:lpstr>
      <vt:lpstr>1. ALOHA</vt:lpstr>
      <vt:lpstr>Pure ALOHA</vt:lpstr>
      <vt:lpstr>Slotted ALOHA</vt:lpstr>
      <vt:lpstr>Pure ALOHA VS. Slotted ALOHA</vt:lpstr>
      <vt:lpstr>2. Carrier Sense Multiple Access Protocols</vt:lpstr>
      <vt:lpstr>Types of Carrier Sense Multiple Access  (CSMA)</vt:lpstr>
      <vt:lpstr>Types of Carrier Sense Multiple Access  (CSMA)</vt:lpstr>
      <vt:lpstr>The 3 CSMA’s Vs. The ALOHA’s</vt:lpstr>
      <vt:lpstr>CSMA with Collision Detection</vt:lpstr>
      <vt:lpstr>3. Collision Free Protocols</vt:lpstr>
      <vt:lpstr>Bit Map Protocol</vt:lpstr>
      <vt:lpstr>Token Ring Protocol</vt:lpstr>
      <vt:lpstr>Binary Countdown Protocol </vt:lpstr>
      <vt:lpstr>PowerPoint Presentation</vt:lpstr>
      <vt:lpstr>4. Limited-Contention Protocols</vt:lpstr>
      <vt:lpstr>PowerPoint Presentation</vt:lpstr>
      <vt:lpstr>Limited-Contention Protocols</vt:lpstr>
      <vt:lpstr>How to Assign Stations to Slots?</vt:lpstr>
      <vt:lpstr>How to Assign Stations to Slots</vt:lpstr>
      <vt:lpstr>The Adaptive Tree Walk Protocol</vt:lpstr>
      <vt:lpstr>5. Wireless LAN Protocol </vt:lpstr>
      <vt:lpstr>Terminal Problem </vt:lpstr>
      <vt:lpstr>MACA</vt:lpstr>
      <vt:lpstr>MACA</vt:lpstr>
      <vt:lpstr>THANK YOU FOR YOUR ATTENTION!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  THE MEDIUM ACCESS SUBLAYER</dc:title>
  <dc:creator>Ghada Abu Khamsin</dc:creator>
  <cp:lastModifiedBy>Tzacheva, Angelina</cp:lastModifiedBy>
  <cp:revision>22</cp:revision>
  <dcterms:created xsi:type="dcterms:W3CDTF">2015-01-25T22:48:29Z</dcterms:created>
  <dcterms:modified xsi:type="dcterms:W3CDTF">2015-04-30T00:26:35Z</dcterms:modified>
</cp:coreProperties>
</file>