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B0604020202020204" charset="0"/>
      <p:regular r:id="rId18"/>
      <p:bold r:id="rId19"/>
      <p:italic r:id="rId20"/>
      <p:boldItalic r:id="rId21"/>
    </p:embeddedFont>
    <p:embeddedFont>
      <p:font typeface="Montserrat" panose="00000500000000000000" pitchFamily="50"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9bd23129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9bd23129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Analog Voice, Digital Voice, Digital Voice and Data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09bd2312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09bd2312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09bd23129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09bd23129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(Spectrum allocation)This picture of a cable spectrum demonstrates the frequency allocation within a typical cable television system that is used for internet access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09bd23129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09bd23129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Community Antenna Television and 1948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09bd23129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09bd23129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09bd23129_3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09bd23129_3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09bd2312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09bd231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09bd23129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09bd23129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09bd23129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09bd23129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Baseband Transmission</a:t>
            </a:r>
            <a:br>
              <a:rPr lang="en"/>
            </a:br>
            <a:r>
              <a:rPr lang="en"/>
              <a:t>Passband Transmission</a:t>
            </a:r>
            <a:br>
              <a:rPr lang="en"/>
            </a:br>
            <a:r>
              <a:rPr lang="en"/>
              <a:t>Frequency Division Multiplexing</a:t>
            </a:r>
            <a:br>
              <a:rPr lang="en"/>
            </a:br>
            <a:r>
              <a:rPr lang="en"/>
              <a:t>Time Division Multiplexing</a:t>
            </a:r>
            <a:br>
              <a:rPr lang="en"/>
            </a:br>
            <a:r>
              <a:rPr lang="en"/>
              <a:t>Code Division Multiplexing</a:t>
            </a:r>
            <a:br>
              <a:rPr lang="en"/>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09bd23129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09bd23129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09bd2312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09bd2312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09bd23129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09bd23129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Local Loops, Trunks, Switching Offices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09bd2312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09bd2312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09bd23129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09bd23129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Analog Voice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grx3yVeyF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Physical Layer</a:t>
            </a:r>
            <a:endParaRPr/>
          </a:p>
          <a:p>
            <a:pPr marL="0" lvl="0" indent="0" algn="ctr">
              <a:spcBef>
                <a:spcPts val="0"/>
              </a:spcBef>
              <a:spcAft>
                <a:spcPts val="0"/>
              </a:spcAft>
              <a:buNone/>
            </a:pPr>
            <a:r>
              <a:rPr lang="en" sz="1400"/>
              <a:t>Chapters 2.5 - 2.8</a:t>
            </a:r>
            <a:endParaRPr sz="1400"/>
          </a:p>
        </p:txBody>
      </p:sp>
      <p:sp>
        <p:nvSpPr>
          <p:cNvPr id="135" name="Google Shape;135;p13"/>
          <p:cNvSpPr txBox="1">
            <a:spLocks noGrp="1"/>
          </p:cNvSpPr>
          <p:nvPr>
            <p:ph type="subTitle" idx="1"/>
          </p:nvPr>
        </p:nvSpPr>
        <p:spPr>
          <a:xfrm>
            <a:off x="2423100" y="3806000"/>
            <a:ext cx="6593100" cy="50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dirty="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a:t>
            </a:r>
            <a:endParaRPr/>
          </a:p>
        </p:txBody>
      </p:sp>
      <p:sp>
        <p:nvSpPr>
          <p:cNvPr id="201" name="Google Shape;201;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a:p>
          <a:p>
            <a:pPr marL="0" lvl="0" indent="0" rtl="0">
              <a:spcBef>
                <a:spcPts val="1600"/>
              </a:spcBef>
              <a:spcAft>
                <a:spcPts val="0"/>
              </a:spcAft>
              <a:buNone/>
            </a:pPr>
            <a:r>
              <a:rPr lang="en" sz="2400">
                <a:latin typeface="Montserrat"/>
                <a:ea typeface="Montserrat"/>
                <a:cs typeface="Montserrat"/>
                <a:sym typeface="Montserrat"/>
              </a:rPr>
              <a:t>What are the three phone generations?</a:t>
            </a:r>
            <a:endParaRPr sz="2400">
              <a:latin typeface="Montserrat"/>
              <a:ea typeface="Montserrat"/>
              <a:cs typeface="Montserrat"/>
              <a:sym typeface="Montserrat"/>
            </a:endParaRPr>
          </a:p>
          <a:p>
            <a:pPr marL="0" lvl="0" indent="0">
              <a:spcBef>
                <a:spcPts val="1600"/>
              </a:spcBef>
              <a:spcAft>
                <a:spcPts val="1600"/>
              </a:spcAft>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1297500" y="393750"/>
            <a:ext cx="3798900" cy="558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Cable Television</a:t>
            </a:r>
            <a:endParaRPr/>
          </a:p>
        </p:txBody>
      </p:sp>
      <p:sp>
        <p:nvSpPr>
          <p:cNvPr id="207" name="Google Shape;207;p23"/>
          <p:cNvSpPr txBox="1">
            <a:spLocks noGrp="1"/>
          </p:cNvSpPr>
          <p:nvPr>
            <p:ph type="body" idx="1"/>
          </p:nvPr>
        </p:nvSpPr>
        <p:spPr>
          <a:xfrm>
            <a:off x="1267200" y="900350"/>
            <a:ext cx="6609600" cy="322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Montserrat"/>
                <a:ea typeface="Montserrat"/>
                <a:cs typeface="Montserrat"/>
                <a:sym typeface="Montserrat"/>
              </a:rPr>
              <a:t>Is a system of delivering television broadcasting and other services to paying customers via Radio Frequency signals and then which are transmitted through the form of Coaxial cables. This form of networking is different from Telephone lines.</a:t>
            </a:r>
            <a:endParaRPr sz="1200">
              <a:latin typeface="Montserrat"/>
              <a:ea typeface="Montserrat"/>
              <a:cs typeface="Montserrat"/>
              <a:sym typeface="Montserrat"/>
            </a:endParaRPr>
          </a:p>
          <a:p>
            <a:pPr marL="0" lvl="0" indent="0" rtl="0">
              <a:spcBef>
                <a:spcPts val="1600"/>
              </a:spcBef>
              <a:spcAft>
                <a:spcPts val="0"/>
              </a:spcAft>
              <a:buNone/>
            </a:pPr>
            <a:r>
              <a:rPr lang="en" sz="1200">
                <a:latin typeface="Montserrat"/>
                <a:ea typeface="Montserrat"/>
                <a:cs typeface="Montserrat"/>
                <a:sym typeface="Montserrat"/>
              </a:rPr>
              <a:t>Community Antenna Television- The original name of cable television when it was invented in 1948. Intended to provide people that lived in rural areas with better reception since they were so isolated from urban areas.</a:t>
            </a:r>
            <a:endParaRPr sz="1200">
              <a:latin typeface="Montserrat"/>
              <a:ea typeface="Montserrat"/>
              <a:cs typeface="Montserrat"/>
              <a:sym typeface="Montserrat"/>
            </a:endParaRPr>
          </a:p>
          <a:p>
            <a:pPr marL="0" lvl="0" indent="0" rtl="0">
              <a:spcBef>
                <a:spcPts val="1600"/>
              </a:spcBef>
              <a:spcAft>
                <a:spcPts val="0"/>
              </a:spcAft>
              <a:buNone/>
            </a:pPr>
            <a:r>
              <a:rPr lang="en" sz="1200">
                <a:latin typeface="Montserrat"/>
                <a:ea typeface="Montserrat"/>
                <a:cs typeface="Montserrat"/>
                <a:sym typeface="Montserrat"/>
              </a:rPr>
              <a:t>Internet over Cable- Many cable providers have recently elected to provide internet access along as well. A system with material that is built for long haul runs and coaxial cable to the houses within an area is called a Hybrid Fiber Coax(HFC) system.</a:t>
            </a:r>
            <a:endParaRPr sz="1200">
              <a:latin typeface="Montserrat"/>
              <a:ea typeface="Montserrat"/>
              <a:cs typeface="Montserrat"/>
              <a:sym typeface="Montserrat"/>
            </a:endParaRPr>
          </a:p>
          <a:p>
            <a:pPr marL="0" lvl="0" indent="0" rtl="0">
              <a:spcBef>
                <a:spcPts val="1600"/>
              </a:spcBef>
              <a:spcAft>
                <a:spcPts val="0"/>
              </a:spcAft>
              <a:buNone/>
            </a:pPr>
            <a:r>
              <a:rPr lang="en" sz="1200">
                <a:latin typeface="Montserrat"/>
                <a:ea typeface="Montserrat"/>
                <a:cs typeface="Montserrat"/>
                <a:sym typeface="Montserrat"/>
              </a:rPr>
              <a:t>Spectrum Allocation- If cable providers threw off all of the TV channels and used the cable infrastructure strictly for internet access then most cable users wouldn’t be happy. Most cities control what is displayed on the cable networks, so the cable operators wouldn’t be able to make this change even if they wanted to.</a:t>
            </a:r>
            <a:endParaRPr sz="1200">
              <a:latin typeface="Montserrat"/>
              <a:ea typeface="Montserrat"/>
              <a:cs typeface="Montserrat"/>
              <a:sym typeface="Montserrat"/>
            </a:endParaRPr>
          </a:p>
          <a:p>
            <a:pPr marL="0" lvl="0" indent="0">
              <a:spcBef>
                <a:spcPts val="1600"/>
              </a:spcBef>
              <a:spcAft>
                <a:spcPts val="1600"/>
              </a:spcAft>
              <a:buNone/>
            </a:pPr>
            <a:endParaRPr sz="12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body" idx="2"/>
          </p:nvPr>
        </p:nvSpPr>
        <p:spPr>
          <a:xfrm>
            <a:off x="1124350" y="908588"/>
            <a:ext cx="7872600" cy="174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Montserrat"/>
                <a:ea typeface="Montserrat"/>
                <a:cs typeface="Montserrat"/>
                <a:sym typeface="Montserrat"/>
              </a:rPr>
              <a:t>Cable Modems- Devices that allow high speed access to networks such as the internet same we use for cable television.</a:t>
            </a:r>
            <a:endParaRPr sz="1200">
              <a:latin typeface="Montserrat"/>
              <a:ea typeface="Montserrat"/>
              <a:cs typeface="Montserrat"/>
              <a:sym typeface="Montserrat"/>
            </a:endParaRPr>
          </a:p>
          <a:p>
            <a:pPr marL="0" lvl="0" indent="0" rtl="0">
              <a:spcBef>
                <a:spcPts val="1600"/>
              </a:spcBef>
              <a:spcAft>
                <a:spcPts val="1600"/>
              </a:spcAft>
              <a:buNone/>
            </a:pPr>
            <a:r>
              <a:rPr lang="en" sz="1200">
                <a:latin typeface="Montserrat"/>
                <a:ea typeface="Montserrat"/>
                <a:cs typeface="Montserrat"/>
                <a:sym typeface="Montserrat"/>
              </a:rPr>
              <a:t>ADSL Versus Cable- The answer to which one’s better between ADSL and cable depends on who you ask. Cable uses coax while ADSL uses twisted pair on the edge. Since the carrying capacity of coax is significantly greater than that of twisted pair cable should be able to store more data. However, cable doesn’t use maximum capacity because it’s bandwidth is used on television channels as well.</a:t>
            </a:r>
            <a:endParaRPr/>
          </a:p>
        </p:txBody>
      </p:sp>
      <p:pic>
        <p:nvPicPr>
          <p:cNvPr id="213" name="Google Shape;213;p24"/>
          <p:cNvPicPr preferRelativeResize="0"/>
          <p:nvPr/>
        </p:nvPicPr>
        <p:blipFill>
          <a:blip r:embed="rId3">
            <a:alphaModFix/>
          </a:blip>
          <a:stretch>
            <a:fillRect/>
          </a:stretch>
        </p:blipFill>
        <p:spPr>
          <a:xfrm>
            <a:off x="1297500" y="2997750"/>
            <a:ext cx="7353300" cy="1885950"/>
          </a:xfrm>
          <a:prstGeom prst="rect">
            <a:avLst/>
          </a:prstGeom>
          <a:noFill/>
          <a:ln>
            <a:noFill/>
          </a:ln>
        </p:spPr>
      </p:pic>
      <p:sp>
        <p:nvSpPr>
          <p:cNvPr id="214" name="Google Shape;214;p24"/>
          <p:cNvSpPr txBox="1">
            <a:spLocks noGrp="1"/>
          </p:cNvSpPr>
          <p:nvPr>
            <p:ph type="subTitle" idx="1"/>
          </p:nvPr>
        </p:nvSpPr>
        <p:spPr>
          <a:xfrm>
            <a:off x="5536375" y="2571750"/>
            <a:ext cx="3036300" cy="506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a:t>Cable Spectrum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a:t>
            </a:r>
            <a:endParaRPr/>
          </a:p>
        </p:txBody>
      </p:sp>
      <p:sp>
        <p:nvSpPr>
          <p:cNvPr id="220" name="Google Shape;220;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latin typeface="Montserrat"/>
                <a:ea typeface="Montserrat"/>
                <a:cs typeface="Montserrat"/>
                <a:sym typeface="Montserrat"/>
              </a:rPr>
              <a:t>What was cable television originally called and what year was it invented in?</a:t>
            </a:r>
            <a:endParaRPr sz="24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910000" y="811200"/>
            <a:ext cx="4587000" cy="3521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u="sng">
                <a:solidFill>
                  <a:schemeClr val="hlink"/>
                </a:solidFill>
                <a:hlinkClick r:id="rId3"/>
              </a:rPr>
              <a:t>How Telephone Communication Works</a:t>
            </a:r>
            <a:r>
              <a:rPr lang="en"/>
              <a:t> </a:t>
            </a:r>
            <a:endParaRPr/>
          </a:p>
        </p:txBody>
      </p:sp>
      <p:sp>
        <p:nvSpPr>
          <p:cNvPr id="226" name="Google Shape;226;p26"/>
          <p:cNvSpPr txBox="1"/>
          <p:nvPr/>
        </p:nvSpPr>
        <p:spPr>
          <a:xfrm>
            <a:off x="602050" y="334475"/>
            <a:ext cx="5202900" cy="1047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FFFFFF"/>
                </a:solidFill>
                <a:latin typeface="Montserrat"/>
                <a:ea typeface="Montserrat"/>
                <a:cs typeface="Montserrat"/>
                <a:sym typeface="Montserrat"/>
              </a:rPr>
              <a:t>Video:</a:t>
            </a:r>
            <a:endParaRPr sz="24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27"/>
          <p:cNvPicPr preferRelativeResize="0"/>
          <p:nvPr/>
        </p:nvPicPr>
        <p:blipFill>
          <a:blip r:embed="rId3">
            <a:alphaModFix/>
          </a:blip>
          <a:stretch>
            <a:fillRect/>
          </a:stretch>
        </p:blipFill>
        <p:spPr>
          <a:xfrm>
            <a:off x="865725" y="1327578"/>
            <a:ext cx="4305023" cy="3124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01550" y="75675"/>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Digital Modulation and Multiplexing</a:t>
            </a:r>
            <a:endParaRPr/>
          </a:p>
        </p:txBody>
      </p:sp>
      <p:sp>
        <p:nvSpPr>
          <p:cNvPr id="141" name="Google Shape;141;p14"/>
          <p:cNvSpPr txBox="1">
            <a:spLocks noGrp="1"/>
          </p:cNvSpPr>
          <p:nvPr>
            <p:ph type="body" idx="1"/>
          </p:nvPr>
        </p:nvSpPr>
        <p:spPr>
          <a:xfrm>
            <a:off x="1201550" y="491700"/>
            <a:ext cx="7038900" cy="2911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Montserrat"/>
                <a:ea typeface="Montserrat"/>
                <a:cs typeface="Montserrat"/>
                <a:sym typeface="Montserrat"/>
              </a:rPr>
              <a:t>Digital Modulation - converting between bits and the signals that represent them</a:t>
            </a:r>
            <a:endParaRPr sz="1200">
              <a:latin typeface="Montserrat"/>
              <a:ea typeface="Montserrat"/>
              <a:cs typeface="Montserrat"/>
              <a:sym typeface="Montserrat"/>
            </a:endParaRPr>
          </a:p>
          <a:p>
            <a:pPr marL="0" lvl="0" indent="0" rtl="0">
              <a:spcBef>
                <a:spcPts val="1600"/>
              </a:spcBef>
              <a:spcAft>
                <a:spcPts val="0"/>
              </a:spcAft>
              <a:buNone/>
            </a:pPr>
            <a:r>
              <a:rPr lang="en" sz="1200">
                <a:latin typeface="Montserrat"/>
                <a:ea typeface="Montserrat"/>
                <a:cs typeface="Montserrat"/>
                <a:sym typeface="Montserrat"/>
              </a:rPr>
              <a:t>Multiplexing - this is the process of compressing various signals into the form of a single, complex signal and then sending that off to the carrier. Once recovered, the complex signal splits back to the original for of the signals.</a:t>
            </a:r>
            <a:endParaRPr sz="1200">
              <a:latin typeface="Montserrat"/>
              <a:ea typeface="Montserrat"/>
              <a:cs typeface="Montserrat"/>
              <a:sym typeface="Montserrat"/>
            </a:endParaRPr>
          </a:p>
          <a:p>
            <a:pPr marL="0" lvl="0" indent="0" rtl="0">
              <a:spcBef>
                <a:spcPts val="1600"/>
              </a:spcBef>
              <a:spcAft>
                <a:spcPts val="0"/>
              </a:spcAft>
              <a:buNone/>
            </a:pPr>
            <a:r>
              <a:rPr lang="en" sz="1200">
                <a:latin typeface="Montserrat"/>
                <a:ea typeface="Montserrat"/>
                <a:cs typeface="Montserrat"/>
                <a:sym typeface="Montserrat"/>
              </a:rPr>
              <a:t>Below are the 5 types of Multiplexing:</a:t>
            </a:r>
            <a:endParaRPr sz="1200">
              <a:latin typeface="Montserrat"/>
              <a:ea typeface="Montserrat"/>
              <a:cs typeface="Montserrat"/>
              <a:sym typeface="Montserrat"/>
            </a:endParaRPr>
          </a:p>
          <a:p>
            <a:pPr marL="457200" lvl="0" indent="-304800" rtl="0">
              <a:spcBef>
                <a:spcPts val="1600"/>
              </a:spcBef>
              <a:spcAft>
                <a:spcPts val="0"/>
              </a:spcAft>
              <a:buSzPts val="1200"/>
              <a:buFont typeface="Montserrat"/>
              <a:buAutoNum type="arabicParenR"/>
            </a:pPr>
            <a:r>
              <a:rPr lang="en" sz="1200">
                <a:latin typeface="Montserrat"/>
                <a:ea typeface="Montserrat"/>
                <a:cs typeface="Montserrat"/>
                <a:sym typeface="Montserrat"/>
              </a:rPr>
              <a:t>Frequency Division Multiplexing- divides the spectrum into frequency bands.  Each user will have a given band they will use to send their signal. Example: </a:t>
            </a:r>
            <a:r>
              <a:rPr lang="en" sz="1200" i="1">
                <a:latin typeface="Montserrat"/>
                <a:ea typeface="Montserrat"/>
                <a:cs typeface="Montserrat"/>
                <a:sym typeface="Montserrat"/>
              </a:rPr>
              <a:t>AM Radio</a:t>
            </a:r>
            <a:endParaRPr sz="1200" i="1">
              <a:latin typeface="Montserrat"/>
              <a:ea typeface="Montserrat"/>
              <a:cs typeface="Montserrat"/>
              <a:sym typeface="Montserrat"/>
            </a:endParaRPr>
          </a:p>
          <a:p>
            <a:pPr marL="457200" lvl="0" indent="-304800" rtl="0">
              <a:spcBef>
                <a:spcPts val="1600"/>
              </a:spcBef>
              <a:spcAft>
                <a:spcPts val="0"/>
              </a:spcAft>
              <a:buSzPts val="1200"/>
              <a:buFont typeface="Montserrat"/>
              <a:buAutoNum type="arabicParenR"/>
            </a:pPr>
            <a:r>
              <a:rPr lang="en" sz="1200">
                <a:latin typeface="Montserrat"/>
                <a:ea typeface="Montserrat"/>
                <a:cs typeface="Montserrat"/>
                <a:sym typeface="Montserrat"/>
              </a:rPr>
              <a:t>Time Division Multiplexing- Method of putting multiple data streams in a single singla by separating them into many segments.</a:t>
            </a:r>
            <a:endParaRPr sz="1200">
              <a:latin typeface="Montserrat"/>
              <a:ea typeface="Montserrat"/>
              <a:cs typeface="Montserrat"/>
              <a:sym typeface="Montserrat"/>
            </a:endParaRPr>
          </a:p>
          <a:p>
            <a:pPr marL="457200" lvl="0" indent="-304800" rtl="0">
              <a:spcBef>
                <a:spcPts val="1600"/>
              </a:spcBef>
              <a:spcAft>
                <a:spcPts val="0"/>
              </a:spcAft>
              <a:buSzPts val="1200"/>
              <a:buFont typeface="Montserrat"/>
              <a:buAutoNum type="arabicParenR"/>
            </a:pPr>
            <a:r>
              <a:rPr lang="en" sz="1200">
                <a:latin typeface="Montserrat"/>
                <a:ea typeface="Montserrat"/>
                <a:cs typeface="Montserrat"/>
                <a:sym typeface="Montserrat"/>
              </a:rPr>
              <a:t>Code Division Multiplexing- Allows multiple signals from different users to the share the same frequency band and makes it more tolerant of interference.</a:t>
            </a:r>
            <a:endParaRPr sz="1200">
              <a:latin typeface="Montserrat"/>
              <a:ea typeface="Montserrat"/>
              <a:cs typeface="Montserrat"/>
              <a:sym typeface="Montserrat"/>
            </a:endParaRPr>
          </a:p>
          <a:p>
            <a:pPr marL="457200" lvl="0" indent="-304800" rtl="0">
              <a:spcBef>
                <a:spcPts val="1600"/>
              </a:spcBef>
              <a:spcAft>
                <a:spcPts val="0"/>
              </a:spcAft>
              <a:buSzPts val="1200"/>
              <a:buFont typeface="Montserrat"/>
              <a:buAutoNum type="arabicParenR"/>
            </a:pPr>
            <a:r>
              <a:rPr lang="en" sz="1200">
                <a:latin typeface="Montserrat"/>
                <a:ea typeface="Montserrat"/>
                <a:cs typeface="Montserrat"/>
                <a:sym typeface="Montserrat"/>
              </a:rPr>
              <a:t>Statistical Division Multiplexing- method to transmit several types of data simultaneously across a single transmission cable.</a:t>
            </a:r>
            <a:endParaRPr sz="1200">
              <a:latin typeface="Montserrat"/>
              <a:ea typeface="Montserrat"/>
              <a:cs typeface="Montserrat"/>
              <a:sym typeface="Montserrat"/>
            </a:endParaRPr>
          </a:p>
          <a:p>
            <a:pPr marL="457200" lvl="0" indent="-304800" rtl="0">
              <a:spcBef>
                <a:spcPts val="1600"/>
              </a:spcBef>
              <a:spcAft>
                <a:spcPts val="0"/>
              </a:spcAft>
              <a:buSzPts val="1200"/>
              <a:buFont typeface="Montserrat"/>
              <a:buAutoNum type="arabicParenR"/>
            </a:pPr>
            <a:r>
              <a:rPr lang="en" sz="1200">
                <a:latin typeface="Montserrat"/>
                <a:ea typeface="Montserrat"/>
                <a:cs typeface="Montserrat"/>
                <a:sym typeface="Montserrat"/>
              </a:rPr>
              <a:t>Orthogonal Frequency Division Multiplexing- divides the channel bandwidth into subcarriers which then send the data. </a:t>
            </a:r>
            <a:endParaRPr sz="1200">
              <a:latin typeface="Montserrat"/>
              <a:ea typeface="Montserrat"/>
              <a:cs typeface="Montserrat"/>
              <a:sym typeface="Montserrat"/>
            </a:endParaRPr>
          </a:p>
          <a:p>
            <a:pPr marL="0" lvl="0" indent="0" rtl="0">
              <a:spcBef>
                <a:spcPts val="1600"/>
              </a:spcBef>
              <a:spcAft>
                <a:spcPts val="0"/>
              </a:spcAft>
              <a:buNone/>
            </a:pPr>
            <a:r>
              <a:rPr lang="en"/>
              <a:t> </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1600"/>
              </a:spcAft>
              <a:buNone/>
            </a:pPr>
            <a:endParaRPr/>
          </a:p>
        </p:txBody>
      </p:sp>
      <p:pic>
        <p:nvPicPr>
          <p:cNvPr id="142" name="Google Shape;142;p14"/>
          <p:cNvPicPr preferRelativeResize="0"/>
          <p:nvPr/>
        </p:nvPicPr>
        <p:blipFill>
          <a:blip r:embed="rId3">
            <a:alphaModFix/>
          </a:blip>
          <a:stretch>
            <a:fillRect/>
          </a:stretch>
        </p:blipFill>
        <p:spPr>
          <a:xfrm>
            <a:off x="5171150" y="1499950"/>
            <a:ext cx="1466350" cy="647650"/>
          </a:xfrm>
          <a:prstGeom prst="rect">
            <a:avLst/>
          </a:prstGeom>
          <a:noFill/>
          <a:ln>
            <a:noFill/>
          </a:ln>
        </p:spPr>
      </p:pic>
      <p:pic>
        <p:nvPicPr>
          <p:cNvPr id="143" name="Google Shape;143;p14"/>
          <p:cNvPicPr preferRelativeResize="0"/>
          <p:nvPr/>
        </p:nvPicPr>
        <p:blipFill>
          <a:blip r:embed="rId4">
            <a:alphaModFix/>
          </a:blip>
          <a:stretch>
            <a:fillRect/>
          </a:stretch>
        </p:blipFill>
        <p:spPr>
          <a:xfrm>
            <a:off x="6838175" y="1499950"/>
            <a:ext cx="2207776" cy="64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1138475" y="18170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Types of Transmission</a:t>
            </a:r>
            <a:endParaRPr/>
          </a:p>
        </p:txBody>
      </p:sp>
      <p:sp>
        <p:nvSpPr>
          <p:cNvPr id="149" name="Google Shape;149;p15"/>
          <p:cNvSpPr txBox="1">
            <a:spLocks noGrp="1"/>
          </p:cNvSpPr>
          <p:nvPr>
            <p:ph type="body" idx="1"/>
          </p:nvPr>
        </p:nvSpPr>
        <p:spPr>
          <a:xfrm>
            <a:off x="1138475" y="923525"/>
            <a:ext cx="7038900" cy="29112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a:latin typeface="Montserrat"/>
                <a:ea typeface="Montserrat"/>
                <a:cs typeface="Montserrat"/>
                <a:sym typeface="Montserrat"/>
              </a:rPr>
              <a:t>Baseband transmission- sends the signal without changing any frequency.</a:t>
            </a:r>
            <a:endParaRPr sz="1200">
              <a:latin typeface="Montserrat"/>
              <a:ea typeface="Montserrat"/>
              <a:cs typeface="Montserrat"/>
              <a:sym typeface="Montserrat"/>
            </a:endParaRPr>
          </a:p>
          <a:p>
            <a:pPr marL="0" lvl="0" indent="457200" rtl="0">
              <a:spcBef>
                <a:spcPts val="1600"/>
              </a:spcBef>
              <a:spcAft>
                <a:spcPts val="0"/>
              </a:spcAft>
              <a:buClr>
                <a:schemeClr val="dk1"/>
              </a:buClr>
              <a:buSzPts val="1100"/>
              <a:buFont typeface="Arial"/>
              <a:buNone/>
            </a:pPr>
            <a:endParaRPr sz="1200">
              <a:latin typeface="Montserrat"/>
              <a:ea typeface="Montserrat"/>
              <a:cs typeface="Montserrat"/>
              <a:sym typeface="Montserrat"/>
            </a:endParaRPr>
          </a:p>
          <a:p>
            <a:pPr marL="0" lvl="0" indent="457200" rtl="0">
              <a:spcBef>
                <a:spcPts val="1600"/>
              </a:spcBef>
              <a:spcAft>
                <a:spcPts val="0"/>
              </a:spcAft>
              <a:buClr>
                <a:schemeClr val="dk1"/>
              </a:buClr>
              <a:buSzPts val="1100"/>
              <a:buFont typeface="Arial"/>
              <a:buNone/>
            </a:pPr>
            <a:endParaRPr sz="1200">
              <a:latin typeface="Montserrat"/>
              <a:ea typeface="Montserrat"/>
              <a:cs typeface="Montserrat"/>
              <a:sym typeface="Montserrat"/>
            </a:endParaRPr>
          </a:p>
          <a:p>
            <a:pPr marL="0" lvl="0" indent="457200" rtl="0">
              <a:spcBef>
                <a:spcPts val="1600"/>
              </a:spcBef>
              <a:spcAft>
                <a:spcPts val="0"/>
              </a:spcAft>
              <a:buClr>
                <a:schemeClr val="dk1"/>
              </a:buClr>
              <a:buSzPts val="1100"/>
              <a:buFont typeface="Arial"/>
              <a:buNone/>
            </a:pPr>
            <a:endParaRPr sz="1200">
              <a:latin typeface="Montserrat"/>
              <a:ea typeface="Montserrat"/>
              <a:cs typeface="Montserrat"/>
              <a:sym typeface="Montserrat"/>
            </a:endParaRPr>
          </a:p>
          <a:p>
            <a:pPr marL="0" lvl="0" indent="0" rtl="0">
              <a:spcBef>
                <a:spcPts val="1600"/>
              </a:spcBef>
              <a:spcAft>
                <a:spcPts val="0"/>
              </a:spcAft>
              <a:buClr>
                <a:schemeClr val="dk1"/>
              </a:buClr>
              <a:buSzPts val="1100"/>
              <a:buFont typeface="Arial"/>
              <a:buNone/>
            </a:pPr>
            <a:endParaRPr sz="1200">
              <a:latin typeface="Montserrat"/>
              <a:ea typeface="Montserrat"/>
              <a:cs typeface="Montserrat"/>
              <a:sym typeface="Montserrat"/>
            </a:endParaRPr>
          </a:p>
          <a:p>
            <a:pPr marL="0" lvl="0" indent="0" rtl="0">
              <a:spcBef>
                <a:spcPts val="1600"/>
              </a:spcBef>
              <a:spcAft>
                <a:spcPts val="1600"/>
              </a:spcAft>
              <a:buClr>
                <a:schemeClr val="dk1"/>
              </a:buClr>
              <a:buSzPts val="1100"/>
              <a:buFont typeface="Arial"/>
              <a:buNone/>
            </a:pPr>
            <a:r>
              <a:rPr lang="en" sz="1200">
                <a:latin typeface="Montserrat"/>
                <a:ea typeface="Montserrat"/>
                <a:cs typeface="Montserrat"/>
                <a:sym typeface="Montserrat"/>
              </a:rPr>
              <a:t>Passband Transmission- whereas passband shifts the signal to a higher frequency then what it transmits. Once the signal is received, it is shifted back to the original frequency.</a:t>
            </a:r>
            <a:endParaRPr sz="1200">
              <a:latin typeface="Montserrat"/>
              <a:ea typeface="Montserrat"/>
              <a:cs typeface="Montserrat"/>
              <a:sym typeface="Montserrat"/>
            </a:endParaRPr>
          </a:p>
        </p:txBody>
      </p:sp>
      <p:pic>
        <p:nvPicPr>
          <p:cNvPr id="150" name="Google Shape;150;p15"/>
          <p:cNvPicPr preferRelativeResize="0"/>
          <p:nvPr/>
        </p:nvPicPr>
        <p:blipFill>
          <a:blip r:embed="rId3">
            <a:alphaModFix/>
          </a:blip>
          <a:stretch>
            <a:fillRect/>
          </a:stretch>
        </p:blipFill>
        <p:spPr>
          <a:xfrm>
            <a:off x="3627238" y="1299552"/>
            <a:ext cx="1889525" cy="1417150"/>
          </a:xfrm>
          <a:prstGeom prst="rect">
            <a:avLst/>
          </a:prstGeom>
          <a:noFill/>
          <a:ln>
            <a:noFill/>
          </a:ln>
        </p:spPr>
      </p:pic>
      <p:pic>
        <p:nvPicPr>
          <p:cNvPr id="151" name="Google Shape;151;p15"/>
          <p:cNvPicPr preferRelativeResize="0"/>
          <p:nvPr/>
        </p:nvPicPr>
        <p:blipFill>
          <a:blip r:embed="rId4">
            <a:alphaModFix/>
          </a:blip>
          <a:stretch>
            <a:fillRect/>
          </a:stretch>
        </p:blipFill>
        <p:spPr>
          <a:xfrm>
            <a:off x="3627250" y="3588150"/>
            <a:ext cx="1889500" cy="131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a:t>
            </a:r>
            <a:endParaRPr/>
          </a:p>
        </p:txBody>
      </p:sp>
      <p:sp>
        <p:nvSpPr>
          <p:cNvPr id="157" name="Google Shape;157;p16"/>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2400"/>
          </a:p>
          <a:p>
            <a:pPr marL="0" lvl="0" indent="0">
              <a:spcBef>
                <a:spcPts val="1600"/>
              </a:spcBef>
              <a:spcAft>
                <a:spcPts val="1600"/>
              </a:spcAft>
              <a:buNone/>
            </a:pPr>
            <a:r>
              <a:rPr lang="en" sz="2400">
                <a:latin typeface="Montserrat"/>
                <a:ea typeface="Montserrat"/>
                <a:cs typeface="Montserrat"/>
                <a:sym typeface="Montserrat"/>
              </a:rPr>
              <a:t>Name one of the  different types of Multiplexing.</a:t>
            </a:r>
            <a:endParaRPr sz="24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Public Switched Telephone Network</a:t>
            </a:r>
            <a:endParaRPr/>
          </a:p>
        </p:txBody>
      </p:sp>
      <p:pic>
        <p:nvPicPr>
          <p:cNvPr id="163" name="Google Shape;163;p17"/>
          <p:cNvPicPr preferRelativeResize="0"/>
          <p:nvPr/>
        </p:nvPicPr>
        <p:blipFill>
          <a:blip r:embed="rId3">
            <a:alphaModFix/>
          </a:blip>
          <a:stretch>
            <a:fillRect/>
          </a:stretch>
        </p:blipFill>
        <p:spPr>
          <a:xfrm>
            <a:off x="1331670" y="3137670"/>
            <a:ext cx="3474950" cy="1087050"/>
          </a:xfrm>
          <a:prstGeom prst="rect">
            <a:avLst/>
          </a:prstGeom>
          <a:noFill/>
          <a:ln>
            <a:noFill/>
          </a:ln>
        </p:spPr>
      </p:pic>
      <p:sp>
        <p:nvSpPr>
          <p:cNvPr id="164" name="Google Shape;164;p17"/>
          <p:cNvSpPr txBox="1"/>
          <p:nvPr/>
        </p:nvSpPr>
        <p:spPr>
          <a:xfrm>
            <a:off x="1218000" y="992655"/>
            <a:ext cx="8473500" cy="3513900"/>
          </a:xfrm>
          <a:prstGeom prst="rect">
            <a:avLst/>
          </a:prstGeom>
          <a:noFill/>
          <a:ln>
            <a:noFill/>
          </a:ln>
        </p:spPr>
        <p:txBody>
          <a:bodyPr spcFirstLastPara="1" wrap="square" lIns="91425" tIns="91425" rIns="91425" bIns="91425" anchor="t" anchorCtr="0">
            <a:noAutofit/>
          </a:bodyPr>
          <a:lstStyle/>
          <a:p>
            <a:pPr marL="457200" lvl="0" indent="-304800">
              <a:spcBef>
                <a:spcPts val="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Fully interconnected network</a:t>
            </a:r>
            <a:endParaRPr sz="1200">
              <a:solidFill>
                <a:srgbClr val="FFFFFF"/>
              </a:solidFill>
              <a:latin typeface="Montserrat"/>
              <a:ea typeface="Montserrat"/>
              <a:cs typeface="Montserrat"/>
              <a:sym typeface="Montserrat"/>
            </a:endParaRPr>
          </a:p>
          <a:p>
            <a:pPr marL="457200" lvl="0" indent="-304800">
              <a:spcBef>
                <a:spcPts val="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Centralized switch</a:t>
            </a:r>
            <a:endParaRPr sz="1200">
              <a:solidFill>
                <a:srgbClr val="FFFFFF"/>
              </a:solidFill>
              <a:latin typeface="Montserrat"/>
              <a:ea typeface="Montserrat"/>
              <a:cs typeface="Montserrat"/>
              <a:sym typeface="Montserrat"/>
            </a:endParaRPr>
          </a:p>
          <a:p>
            <a:pPr marL="457200" lvl="0" indent="-304800">
              <a:spcBef>
                <a:spcPts val="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Two level hierarchy</a:t>
            </a:r>
            <a:endParaRPr sz="1200">
              <a:solidFill>
                <a:srgbClr val="FFFFFF"/>
              </a:solidFill>
              <a:latin typeface="Montserrat"/>
              <a:ea typeface="Montserrat"/>
              <a:cs typeface="Montserrat"/>
              <a:sym typeface="Montserrat"/>
            </a:endParaRPr>
          </a:p>
          <a:p>
            <a:pPr marL="0" lvl="0" indent="0">
              <a:spcBef>
                <a:spcPts val="0"/>
              </a:spcBef>
              <a:spcAft>
                <a:spcPts val="0"/>
              </a:spcAft>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p:nvPr/>
        </p:nvSpPr>
        <p:spPr>
          <a:xfrm>
            <a:off x="475575" y="1232175"/>
            <a:ext cx="7868700" cy="3523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The Telephone system is comprised of multiple different telephones which are then simultaneously used in an interconnected fashion that allows for advanced communication features such as call handling and transferring, conference calls, and privately shared voice calling/videos. </a:t>
            </a:r>
            <a:endParaRPr sz="1200">
              <a:solidFill>
                <a:schemeClr val="dk2"/>
              </a:solidFill>
              <a:latin typeface="Montserrat"/>
              <a:ea typeface="Montserrat"/>
              <a:cs typeface="Montserrat"/>
              <a:sym typeface="Montserrat"/>
            </a:endParaRPr>
          </a:p>
          <a:p>
            <a:pPr marL="0" lvl="0" indent="0" rtl="0">
              <a:lnSpc>
                <a:spcPct val="115000"/>
              </a:lnSpc>
              <a:spcBef>
                <a:spcPts val="1600"/>
              </a:spcBef>
              <a:spcAft>
                <a:spcPts val="0"/>
              </a:spcAft>
              <a:buClr>
                <a:schemeClr val="dk1"/>
              </a:buClr>
              <a:buSzPts val="1100"/>
              <a:buFont typeface="Arial"/>
              <a:buNone/>
            </a:pPr>
            <a:r>
              <a:rPr lang="en" sz="1200">
                <a:solidFill>
                  <a:schemeClr val="dk2"/>
                </a:solidFill>
                <a:latin typeface="Montserrat"/>
                <a:ea typeface="Montserrat"/>
                <a:cs typeface="Montserrat"/>
                <a:sym typeface="Montserrat"/>
              </a:rPr>
              <a:t>The Telephone system consists of three major components:</a:t>
            </a:r>
            <a:endParaRPr sz="1200">
              <a:solidFill>
                <a:schemeClr val="dk2"/>
              </a:solidFill>
              <a:latin typeface="Montserrat"/>
              <a:ea typeface="Montserrat"/>
              <a:cs typeface="Montserrat"/>
              <a:sym typeface="Montserrat"/>
            </a:endParaRPr>
          </a:p>
          <a:p>
            <a:pPr marL="457200" lvl="0" indent="-304800" rtl="0">
              <a:lnSpc>
                <a:spcPct val="115000"/>
              </a:lnSpc>
              <a:spcBef>
                <a:spcPts val="1600"/>
              </a:spcBef>
              <a:spcAft>
                <a:spcPts val="0"/>
              </a:spcAft>
              <a:buClr>
                <a:schemeClr val="dk2"/>
              </a:buClr>
              <a:buSzPts val="1200"/>
              <a:buFont typeface="Montserrat"/>
              <a:buAutoNum type="arabicPeriod"/>
            </a:pPr>
            <a:r>
              <a:rPr lang="en" sz="1200">
                <a:solidFill>
                  <a:schemeClr val="dk2"/>
                </a:solidFill>
                <a:latin typeface="Montserrat"/>
                <a:ea typeface="Montserrat"/>
                <a:cs typeface="Montserrat"/>
                <a:sym typeface="Montserrat"/>
              </a:rPr>
              <a:t>Local Loops ( analog twisted pairs going into houses and businesses)</a:t>
            </a:r>
            <a:endParaRPr sz="1200">
              <a:solidFill>
                <a:schemeClr val="dk2"/>
              </a:solidFill>
              <a:latin typeface="Montserrat"/>
              <a:ea typeface="Montserrat"/>
              <a:cs typeface="Montserrat"/>
              <a:sym typeface="Montserrat"/>
            </a:endParaRPr>
          </a:p>
          <a:p>
            <a:pPr marL="457200" lvl="0" indent="-304800" rtl="0">
              <a:lnSpc>
                <a:spcPct val="115000"/>
              </a:lnSpc>
              <a:spcBef>
                <a:spcPts val="0"/>
              </a:spcBef>
              <a:spcAft>
                <a:spcPts val="0"/>
              </a:spcAft>
              <a:buClr>
                <a:schemeClr val="dk2"/>
              </a:buClr>
              <a:buSzPts val="1200"/>
              <a:buFont typeface="Montserrat"/>
              <a:buAutoNum type="arabicPeriod"/>
            </a:pPr>
            <a:r>
              <a:rPr lang="en" sz="1200">
                <a:solidFill>
                  <a:schemeClr val="dk2"/>
                </a:solidFill>
                <a:latin typeface="Montserrat"/>
                <a:ea typeface="Montserrat"/>
                <a:cs typeface="Montserrat"/>
                <a:sym typeface="Montserrat"/>
              </a:rPr>
              <a:t>Trunks (digital fiber optics connecting the switching offices)</a:t>
            </a:r>
            <a:endParaRPr sz="1200">
              <a:solidFill>
                <a:schemeClr val="dk2"/>
              </a:solidFill>
              <a:latin typeface="Montserrat"/>
              <a:ea typeface="Montserrat"/>
              <a:cs typeface="Montserrat"/>
              <a:sym typeface="Montserrat"/>
            </a:endParaRPr>
          </a:p>
          <a:p>
            <a:pPr marL="457200" lvl="0" indent="-304800" rtl="0">
              <a:lnSpc>
                <a:spcPct val="115000"/>
              </a:lnSpc>
              <a:spcBef>
                <a:spcPts val="0"/>
              </a:spcBef>
              <a:spcAft>
                <a:spcPts val="0"/>
              </a:spcAft>
              <a:buClr>
                <a:schemeClr val="dk2"/>
              </a:buClr>
              <a:buSzPts val="1200"/>
              <a:buFont typeface="Montserrat"/>
              <a:buAutoNum type="arabicPeriod"/>
            </a:pPr>
            <a:r>
              <a:rPr lang="en" sz="1200">
                <a:solidFill>
                  <a:schemeClr val="dk2"/>
                </a:solidFill>
                <a:latin typeface="Montserrat"/>
                <a:ea typeface="Montserrat"/>
                <a:cs typeface="Montserrat"/>
                <a:sym typeface="Montserrat"/>
              </a:rPr>
              <a:t>Switching offices(where calls are moved from trunk to another)</a:t>
            </a:r>
            <a:endParaRPr sz="1200">
              <a:solidFill>
                <a:schemeClr val="dk2"/>
              </a:solidFill>
              <a:latin typeface="Montserrat"/>
              <a:ea typeface="Montserrat"/>
              <a:cs typeface="Montserrat"/>
              <a:sym typeface="Montserrat"/>
            </a:endParaRPr>
          </a:p>
          <a:p>
            <a:pPr marL="0" lvl="0" indent="0" rtl="0">
              <a:lnSpc>
                <a:spcPct val="115000"/>
              </a:lnSpc>
              <a:spcBef>
                <a:spcPts val="1600"/>
              </a:spcBef>
              <a:spcAft>
                <a:spcPts val="1600"/>
              </a:spcAft>
              <a:buClr>
                <a:schemeClr val="dk1"/>
              </a:buClr>
              <a:buSzPts val="1100"/>
              <a:buFont typeface="Arial"/>
              <a:buNone/>
            </a:pPr>
            <a:r>
              <a:rPr lang="en" sz="1200">
                <a:solidFill>
                  <a:schemeClr val="dk2"/>
                </a:solidFill>
                <a:latin typeface="Montserrat"/>
                <a:ea typeface="Montserrat"/>
                <a:cs typeface="Montserrat"/>
                <a:sym typeface="Montserrat"/>
              </a:rPr>
              <a:t>Phone systems can function over the Public Switched Telephone Network, over the internet or even both at the same time. Business telephone systems can be delivered the  hosted network. </a:t>
            </a:r>
            <a:endParaRPr sz="1200">
              <a:solidFill>
                <a:schemeClr val="dk2"/>
              </a:solidFill>
              <a:latin typeface="Montserrat"/>
              <a:ea typeface="Montserrat"/>
              <a:cs typeface="Montserrat"/>
              <a:sym typeface="Montserrat"/>
            </a:endParaRPr>
          </a:p>
        </p:txBody>
      </p:sp>
      <p:sp>
        <p:nvSpPr>
          <p:cNvPr id="170" name="Google Shape;170;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Telephone System</a:t>
            </a:r>
            <a:endParaRPr/>
          </a:p>
        </p:txBody>
      </p:sp>
      <p:pic>
        <p:nvPicPr>
          <p:cNvPr id="171" name="Google Shape;171;p18"/>
          <p:cNvPicPr preferRelativeResize="0"/>
          <p:nvPr/>
        </p:nvPicPr>
        <p:blipFill>
          <a:blip r:embed="rId3">
            <a:alphaModFix/>
          </a:blip>
          <a:stretch>
            <a:fillRect/>
          </a:stretch>
        </p:blipFill>
        <p:spPr>
          <a:xfrm>
            <a:off x="6338874" y="2151712"/>
            <a:ext cx="2805125" cy="840075"/>
          </a:xfrm>
          <a:prstGeom prst="rect">
            <a:avLst/>
          </a:prstGeom>
          <a:noFill/>
          <a:ln>
            <a:noFill/>
          </a:ln>
        </p:spPr>
      </p:pic>
      <p:pic>
        <p:nvPicPr>
          <p:cNvPr id="172" name="Google Shape;172;p18"/>
          <p:cNvPicPr preferRelativeResize="0"/>
          <p:nvPr/>
        </p:nvPicPr>
        <p:blipFill>
          <a:blip r:embed="rId4">
            <a:alphaModFix/>
          </a:blip>
          <a:stretch>
            <a:fillRect/>
          </a:stretch>
        </p:blipFill>
        <p:spPr>
          <a:xfrm>
            <a:off x="2761950" y="3835650"/>
            <a:ext cx="3295945" cy="118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a:t>
            </a:r>
            <a:endParaRPr/>
          </a:p>
        </p:txBody>
      </p:sp>
      <p:sp>
        <p:nvSpPr>
          <p:cNvPr id="178" name="Google Shape;178;p19"/>
          <p:cNvSpPr txBox="1">
            <a:spLocks noGrp="1"/>
          </p:cNvSpPr>
          <p:nvPr>
            <p:ph type="body" idx="1"/>
          </p:nvPr>
        </p:nvSpPr>
        <p:spPr>
          <a:xfrm>
            <a:off x="623400" y="101772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a:p>
          <a:p>
            <a:pPr marL="457200" lvl="0" indent="0">
              <a:spcBef>
                <a:spcPts val="1600"/>
              </a:spcBef>
              <a:spcAft>
                <a:spcPts val="1600"/>
              </a:spcAft>
              <a:buNone/>
            </a:pPr>
            <a:r>
              <a:rPr lang="en" sz="2400">
                <a:latin typeface="Montserrat"/>
                <a:ea typeface="Montserrat"/>
                <a:cs typeface="Montserrat"/>
                <a:sym typeface="Montserrat"/>
              </a:rPr>
              <a:t>The telephone system consists of which three components? </a:t>
            </a:r>
            <a:endParaRPr sz="24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Mobile Telephone System</a:t>
            </a:r>
            <a:endParaRPr/>
          </a:p>
        </p:txBody>
      </p:sp>
      <p:sp>
        <p:nvSpPr>
          <p:cNvPr id="184" name="Google Shape;184;p20"/>
          <p:cNvSpPr txBox="1">
            <a:spLocks noGrp="1"/>
          </p:cNvSpPr>
          <p:nvPr>
            <p:ph type="body" idx="1"/>
          </p:nvPr>
        </p:nvSpPr>
        <p:spPr>
          <a:xfrm>
            <a:off x="1297500" y="963400"/>
            <a:ext cx="7038900" cy="29112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latin typeface="Montserrat"/>
                <a:ea typeface="Montserrat"/>
                <a:cs typeface="Montserrat"/>
                <a:sym typeface="Montserrat"/>
              </a:rPr>
              <a:t>Used for wide are voice and data communication</a:t>
            </a:r>
            <a:endParaRPr sz="1200">
              <a:latin typeface="Montserrat"/>
              <a:ea typeface="Montserrat"/>
              <a:cs typeface="Montserrat"/>
              <a:sym typeface="Montserrat"/>
            </a:endParaRPr>
          </a:p>
          <a:p>
            <a:pPr marL="457200" lvl="0"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First Generation (1G) -  Analog Voice</a:t>
            </a:r>
            <a:endParaRPr sz="1200">
              <a:latin typeface="Montserrat"/>
              <a:ea typeface="Montserrat"/>
              <a:cs typeface="Montserrat"/>
              <a:sym typeface="Montserrat"/>
            </a:endParaRPr>
          </a:p>
          <a:p>
            <a:pPr marL="914400" lvl="1"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Push-to-talk system </a:t>
            </a:r>
            <a:endParaRPr sz="1200">
              <a:latin typeface="Montserrat"/>
              <a:ea typeface="Montserrat"/>
              <a:cs typeface="Montserrat"/>
              <a:sym typeface="Montserrat"/>
            </a:endParaRPr>
          </a:p>
          <a:p>
            <a:pPr marL="914400" lvl="1"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Uses separate frequencies for each conversation (needed lots of bandwidth)</a:t>
            </a:r>
            <a:endParaRPr sz="1200">
              <a:latin typeface="Montserrat"/>
              <a:ea typeface="Montserrat"/>
              <a:cs typeface="Montserrat"/>
              <a:sym typeface="Montserrat"/>
            </a:endParaRPr>
          </a:p>
          <a:p>
            <a:pPr marL="914400" lvl="1"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Advanced Mobile Phone System  (AMPS) - analog mobile phone system standard</a:t>
            </a:r>
            <a:endParaRPr sz="1200">
              <a:latin typeface="Montserrat"/>
              <a:ea typeface="Montserrat"/>
              <a:cs typeface="Montserrat"/>
              <a:sym typeface="Montserrat"/>
            </a:endParaRPr>
          </a:p>
          <a:p>
            <a:pPr marL="457200" lvl="0"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Second Generation (2G) - Digital Voice</a:t>
            </a:r>
            <a:endParaRPr sz="1200">
              <a:latin typeface="Montserrat"/>
              <a:ea typeface="Montserrat"/>
              <a:cs typeface="Montserrat"/>
              <a:sym typeface="Montserrat"/>
            </a:endParaRPr>
          </a:p>
          <a:p>
            <a:pPr marL="914400" lvl="1"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Global System for Mobile Communication (GSM) - standard developed by European Telecommunications</a:t>
            </a:r>
            <a:endParaRPr sz="1200">
              <a:latin typeface="Montserrat"/>
              <a:ea typeface="Montserrat"/>
              <a:cs typeface="Montserrat"/>
              <a:sym typeface="Montserrat"/>
            </a:endParaRPr>
          </a:p>
          <a:p>
            <a:pPr marL="1371600" lvl="2"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Same mobile phone can be used in any country that implements GSM</a:t>
            </a:r>
            <a:endParaRPr sz="1200">
              <a:latin typeface="Montserrat"/>
              <a:ea typeface="Montserrat"/>
              <a:cs typeface="Montserrat"/>
              <a:sym typeface="Montserrat"/>
            </a:endParaRPr>
          </a:p>
          <a:p>
            <a:pPr marL="457200" lvl="0"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Third Generation (3G) - Digital Voice and Data</a:t>
            </a:r>
            <a:endParaRPr sz="1200">
              <a:latin typeface="Montserrat"/>
              <a:ea typeface="Montserrat"/>
              <a:cs typeface="Montserrat"/>
              <a:sym typeface="Montserrat"/>
            </a:endParaRPr>
          </a:p>
          <a:p>
            <a:pPr marL="914400" lvl="1"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Smart Phones</a:t>
            </a:r>
            <a:endParaRPr sz="1200">
              <a:latin typeface="Montserrat"/>
              <a:ea typeface="Montserrat"/>
              <a:cs typeface="Montserrat"/>
              <a:sym typeface="Montserrat"/>
            </a:endParaRPr>
          </a:p>
          <a:p>
            <a:pPr marL="914400" lvl="1"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Internet Access</a:t>
            </a:r>
            <a:endParaRPr sz="1200">
              <a:latin typeface="Montserrat"/>
              <a:ea typeface="Montserrat"/>
              <a:cs typeface="Montserrat"/>
              <a:sym typeface="Montserrat"/>
            </a:endParaRPr>
          </a:p>
          <a:p>
            <a:pPr marL="914400" lvl="1" indent="-304800" rtl="0">
              <a:lnSpc>
                <a:spcPct val="115000"/>
              </a:lnSpc>
              <a:spcBef>
                <a:spcPts val="0"/>
              </a:spcBef>
              <a:spcAft>
                <a:spcPts val="0"/>
              </a:spcAft>
              <a:buSzPts val="1200"/>
              <a:buFont typeface="Montserrat"/>
              <a:buChar char="○"/>
            </a:pPr>
            <a:r>
              <a:rPr lang="en" sz="1200">
                <a:latin typeface="Montserrat"/>
                <a:ea typeface="Montserrat"/>
                <a:cs typeface="Montserrat"/>
                <a:sym typeface="Montserrat"/>
              </a:rPr>
              <a:t>Video and Audio Applications</a:t>
            </a:r>
            <a:endParaRPr sz="1200">
              <a:latin typeface="Montserrat"/>
              <a:ea typeface="Montserrat"/>
              <a:cs typeface="Montserrat"/>
              <a:sym typeface="Montserrat"/>
            </a:endParaRPr>
          </a:p>
          <a:p>
            <a:pPr marL="0" lvl="0" indent="0">
              <a:spcBef>
                <a:spcPts val="0"/>
              </a:spcBef>
              <a:spcAft>
                <a:spcPts val="1600"/>
              </a:spcAft>
              <a:buNone/>
            </a:pPr>
            <a:endParaRPr/>
          </a:p>
        </p:txBody>
      </p:sp>
      <p:pic>
        <p:nvPicPr>
          <p:cNvPr id="185" name="Google Shape;185;p20"/>
          <p:cNvPicPr preferRelativeResize="0"/>
          <p:nvPr/>
        </p:nvPicPr>
        <p:blipFill>
          <a:blip r:embed="rId3">
            <a:alphaModFix/>
          </a:blip>
          <a:stretch>
            <a:fillRect/>
          </a:stretch>
        </p:blipFill>
        <p:spPr>
          <a:xfrm>
            <a:off x="5579725" y="3227700"/>
            <a:ext cx="2990301" cy="1794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body" idx="2"/>
          </p:nvPr>
        </p:nvSpPr>
        <p:spPr>
          <a:xfrm>
            <a:off x="4631450" y="2004925"/>
            <a:ext cx="4014000" cy="63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Montserrat"/>
                <a:ea typeface="Montserrat"/>
                <a:cs typeface="Montserrat"/>
                <a:sym typeface="Montserrat"/>
              </a:rPr>
              <a:t>2G - Global System for Mobile Communication (GSM)</a:t>
            </a:r>
            <a:endParaRPr sz="1200">
              <a:latin typeface="Montserrat"/>
              <a:ea typeface="Montserrat"/>
              <a:cs typeface="Montserrat"/>
              <a:sym typeface="Montserrat"/>
            </a:endParaRPr>
          </a:p>
        </p:txBody>
      </p:sp>
      <p:pic>
        <p:nvPicPr>
          <p:cNvPr id="191" name="Google Shape;191;p21"/>
          <p:cNvPicPr preferRelativeResize="0"/>
          <p:nvPr/>
        </p:nvPicPr>
        <p:blipFill>
          <a:blip r:embed="rId3">
            <a:alphaModFix/>
          </a:blip>
          <a:stretch>
            <a:fillRect/>
          </a:stretch>
        </p:blipFill>
        <p:spPr>
          <a:xfrm>
            <a:off x="1013695" y="426220"/>
            <a:ext cx="3044575" cy="1754600"/>
          </a:xfrm>
          <a:prstGeom prst="rect">
            <a:avLst/>
          </a:prstGeom>
          <a:noFill/>
          <a:ln>
            <a:noFill/>
          </a:ln>
        </p:spPr>
      </p:pic>
      <p:pic>
        <p:nvPicPr>
          <p:cNvPr id="192" name="Google Shape;192;p21"/>
          <p:cNvPicPr preferRelativeResize="0"/>
          <p:nvPr/>
        </p:nvPicPr>
        <p:blipFill>
          <a:blip r:embed="rId4">
            <a:alphaModFix/>
          </a:blip>
          <a:stretch>
            <a:fillRect/>
          </a:stretch>
        </p:blipFill>
        <p:spPr>
          <a:xfrm>
            <a:off x="4842725" y="426225"/>
            <a:ext cx="3473145" cy="1578700"/>
          </a:xfrm>
          <a:prstGeom prst="rect">
            <a:avLst/>
          </a:prstGeom>
          <a:noFill/>
          <a:ln>
            <a:noFill/>
          </a:ln>
        </p:spPr>
      </p:pic>
      <p:sp>
        <p:nvSpPr>
          <p:cNvPr id="193" name="Google Shape;193;p21"/>
          <p:cNvSpPr txBox="1">
            <a:spLocks noGrp="1"/>
          </p:cNvSpPr>
          <p:nvPr>
            <p:ph type="subTitle" idx="1"/>
          </p:nvPr>
        </p:nvSpPr>
        <p:spPr>
          <a:xfrm>
            <a:off x="1200225" y="2180825"/>
            <a:ext cx="3036300" cy="506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latin typeface="Montserrat"/>
                <a:ea typeface="Montserrat"/>
                <a:cs typeface="Montserrat"/>
                <a:sym typeface="Montserrat"/>
              </a:rPr>
              <a:t>1G - Advanced Mobile Phone System  (AMPS) </a:t>
            </a:r>
            <a:endParaRPr sz="1200">
              <a:latin typeface="Montserrat"/>
              <a:ea typeface="Montserrat"/>
              <a:cs typeface="Montserrat"/>
              <a:sym typeface="Montserrat"/>
            </a:endParaRPr>
          </a:p>
        </p:txBody>
      </p:sp>
      <p:pic>
        <p:nvPicPr>
          <p:cNvPr id="194" name="Google Shape;194;p21"/>
          <p:cNvPicPr preferRelativeResize="0"/>
          <p:nvPr/>
        </p:nvPicPr>
        <p:blipFill>
          <a:blip r:embed="rId5">
            <a:alphaModFix/>
          </a:blip>
          <a:stretch>
            <a:fillRect/>
          </a:stretch>
        </p:blipFill>
        <p:spPr>
          <a:xfrm>
            <a:off x="2426250" y="2656300"/>
            <a:ext cx="3870442" cy="1754600"/>
          </a:xfrm>
          <a:prstGeom prst="rect">
            <a:avLst/>
          </a:prstGeom>
          <a:noFill/>
          <a:ln>
            <a:noFill/>
          </a:ln>
        </p:spPr>
      </p:pic>
      <p:sp>
        <p:nvSpPr>
          <p:cNvPr id="195" name="Google Shape;195;p21"/>
          <p:cNvSpPr txBox="1">
            <a:spLocks noGrp="1"/>
          </p:cNvSpPr>
          <p:nvPr>
            <p:ph type="body" idx="2"/>
          </p:nvPr>
        </p:nvSpPr>
        <p:spPr>
          <a:xfrm>
            <a:off x="3399025" y="4410900"/>
            <a:ext cx="3676800" cy="63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Montserrat"/>
                <a:ea typeface="Montserrat"/>
                <a:cs typeface="Montserrat"/>
                <a:sym typeface="Montserrat"/>
              </a:rPr>
              <a:t>3G - CDMA Softhand</a:t>
            </a:r>
            <a:endParaRPr sz="12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On-screen Show (16:9)</PresentationFormat>
  <Paragraphs>74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Montserrat</vt:lpstr>
      <vt:lpstr>Lato</vt:lpstr>
      <vt:lpstr>Focus</vt:lpstr>
      <vt:lpstr>The Physical Layer Chapters 2.5 - 2.8</vt:lpstr>
      <vt:lpstr>Digital Modulation and Multiplexing</vt:lpstr>
      <vt:lpstr>Types of Transmission</vt:lpstr>
      <vt:lpstr>Question</vt:lpstr>
      <vt:lpstr>Public Switched Telephone Network</vt:lpstr>
      <vt:lpstr>The Telephone System</vt:lpstr>
      <vt:lpstr>Question</vt:lpstr>
      <vt:lpstr>The Mobile Telephone System</vt:lpstr>
      <vt:lpstr>PowerPoint Presentation</vt:lpstr>
      <vt:lpstr>Question</vt:lpstr>
      <vt:lpstr>Cable Television</vt:lpstr>
      <vt:lpstr>PowerPoint Presentation</vt:lpstr>
      <vt:lpstr>Question</vt:lpstr>
      <vt:lpstr>How Telephone Communication Works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Physical Layer Chapters 2.5 - 2.8</dc:title>
  <cp:lastModifiedBy>Sundara Rajan, Sarath Babu</cp:lastModifiedBy>
  <cp:revision>1</cp:revision>
  <dcterms:modified xsi:type="dcterms:W3CDTF">2018-09-26T02:31:53Z</dcterms:modified>
</cp:coreProperties>
</file>