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Also code division multiple access, typically 64 or 128 chips per bit, How many chips are there per bit</a:t>
            </a:r>
          </a:p>
        </p:txBody>
      </p:sp>
      <p:sp>
        <p:nvSpPr>
          <p:cNvPr id="215" name="Shape 21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Using an example where there are 8 chips/bit</a:t>
            </a:r>
          </a:p>
        </p:txBody>
      </p:sp>
      <p:sp>
        <p:nvSpPr>
          <p:cNvPr id="223" name="Shape 22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Similar to TDM and allows users to transmit or receive data simultaneously by assigning each device the same, fixed amount of time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Determines whether or not a device such as a printer would need more bandwith based off of its current transmission needs </a:t>
            </a:r>
          </a:p>
        </p:txBody>
      </p:sp>
      <p:sp>
        <p:nvSpPr>
          <p:cNvPr id="230" name="Shape 2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1" name="Shape 241"/>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7" name="Shape 247"/>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3" name="Shape 253"/>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0" name="Shape 260"/>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7" name="Shape 267"/>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5" name="Shape 275"/>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4" name="Shape 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3" name="Shape 283"/>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1" name="Shape 291"/>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4" name="Shape 3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3" name="Shape 31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4" name="Shape 344"/>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0" name="Shape 17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7" name="Shape 17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0" name="Shape 19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6" name="Shape 19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1" name="Shape 20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type of networks use time division multiplexing?</a:t>
            </a:r>
          </a:p>
        </p:txBody>
      </p:sp>
      <p:sp>
        <p:nvSpPr>
          <p:cNvPr id="207" name="Shape 20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 name="Shape 13"/>
          <p:cNvSpPr txBox="1">
            <a:spLocks noGrp="1"/>
          </p:cNvSpPr>
          <p:nvPr>
            <p:ph type="subTitle" idx="1"/>
          </p:nvPr>
        </p:nvSpPr>
        <p:spPr>
          <a:xfrm>
            <a:off x="1524000" y="3602037"/>
            <a:ext cx="9144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0" name="Shape 70"/>
          <p:cNvSpPr txBox="1">
            <a:spLocks noGrp="1"/>
          </p:cNvSpPr>
          <p:nvPr>
            <p:ph type="body" idx="1"/>
          </p:nvPr>
        </p:nvSpPr>
        <p:spPr>
          <a:xfrm rot="5400000">
            <a:off x="3920400" y="-1256575"/>
            <a:ext cx="4351200" cy="10515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00" y="1956625"/>
            <a:ext cx="5811900" cy="26289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6" name="Shape 76"/>
          <p:cNvSpPr txBox="1">
            <a:spLocks noGrp="1"/>
          </p:cNvSpPr>
          <p:nvPr>
            <p:ph type="body" idx="1"/>
          </p:nvPr>
        </p:nvSpPr>
        <p:spPr>
          <a:xfrm rot="5400000">
            <a:off x="1799400" y="-596075"/>
            <a:ext cx="5811900" cy="77343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8" name="Shape 88"/>
          <p:cNvSpPr txBox="1">
            <a:spLocks noGrp="1"/>
          </p:cNvSpPr>
          <p:nvPr>
            <p:ph type="body" idx="1"/>
          </p:nvPr>
        </p:nvSpPr>
        <p:spPr>
          <a:xfrm>
            <a:off x="609600" y="1600200"/>
            <a:ext cx="109728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914400" y="2130425"/>
            <a:ext cx="103632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4" name="Shape 94"/>
          <p:cNvSpPr txBox="1">
            <a:spLocks noGrp="1"/>
          </p:cNvSpPr>
          <p:nvPr>
            <p:ph type="subTitle" idx="1"/>
          </p:nvPr>
        </p:nvSpPr>
        <p:spPr>
          <a:xfrm>
            <a:off x="1828800" y="3886200"/>
            <a:ext cx="8534400"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963083" y="4406900"/>
            <a:ext cx="103632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0" name="Shape 100"/>
          <p:cNvSpPr txBox="1">
            <a:spLocks noGrp="1"/>
          </p:cNvSpPr>
          <p:nvPr>
            <p:ph type="body" idx="1"/>
          </p:nvPr>
        </p:nvSpPr>
        <p:spPr>
          <a:xfrm>
            <a:off x="963083" y="2906713"/>
            <a:ext cx="103632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6" name="Shape 106"/>
          <p:cNvSpPr txBox="1">
            <a:spLocks noGrp="1"/>
          </p:cNvSpPr>
          <p:nvPr>
            <p:ph type="body" idx="1"/>
          </p:nvPr>
        </p:nvSpPr>
        <p:spPr>
          <a:xfrm>
            <a:off x="609600" y="1600200"/>
            <a:ext cx="53847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2"/>
          </p:nvPr>
        </p:nvSpPr>
        <p:spPr>
          <a:xfrm>
            <a:off x="6197600" y="1600200"/>
            <a:ext cx="53847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3" name="Shape 113"/>
          <p:cNvSpPr txBox="1">
            <a:spLocks noGrp="1"/>
          </p:cNvSpPr>
          <p:nvPr>
            <p:ph type="body" idx="1"/>
          </p:nvPr>
        </p:nvSpPr>
        <p:spPr>
          <a:xfrm>
            <a:off x="609600" y="1535112"/>
            <a:ext cx="53868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2"/>
          </p:nvPr>
        </p:nvSpPr>
        <p:spPr>
          <a:xfrm>
            <a:off x="609600" y="2174875"/>
            <a:ext cx="53868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3"/>
          </p:nvPr>
        </p:nvSpPr>
        <p:spPr>
          <a:xfrm>
            <a:off x="6193366" y="1535112"/>
            <a:ext cx="53889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4"/>
          </p:nvPr>
        </p:nvSpPr>
        <p:spPr>
          <a:xfrm>
            <a:off x="6193366" y="2174875"/>
            <a:ext cx="53889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2" name="Shape 122"/>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5"/>
        <p:cNvGrpSpPr/>
        <p:nvPr/>
      </p:nvGrpSpPr>
      <p:grpSpPr>
        <a:xfrm>
          <a:off x="0" y="0"/>
          <a:ext cx="0" cy="0"/>
          <a:chOff x="0" y="0"/>
          <a:chExt cx="0" cy="0"/>
        </a:xfrm>
      </p:grpSpPr>
      <p:sp>
        <p:nvSpPr>
          <p:cNvPr id="126" name="Shape 126"/>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09600" y="273050"/>
            <a:ext cx="40110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1" name="Shape 131"/>
          <p:cNvSpPr txBox="1">
            <a:spLocks noGrp="1"/>
          </p:cNvSpPr>
          <p:nvPr>
            <p:ph type="body" idx="1"/>
          </p:nvPr>
        </p:nvSpPr>
        <p:spPr>
          <a:xfrm>
            <a:off x="4766733" y="273050"/>
            <a:ext cx="6815700"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body" idx="2"/>
          </p:nvPr>
        </p:nvSpPr>
        <p:spPr>
          <a:xfrm>
            <a:off x="609600" y="1435100"/>
            <a:ext cx="4011000"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 name="Shape 19"/>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389717" y="4800600"/>
            <a:ext cx="7315200" cy="5667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8" name="Shape 138"/>
          <p:cNvSpPr>
            <a:spLocks noGrp="1"/>
          </p:cNvSpPr>
          <p:nvPr>
            <p:ph type="pic" idx="2"/>
          </p:nvPr>
        </p:nvSpPr>
        <p:spPr>
          <a:xfrm>
            <a:off x="2389717" y="612775"/>
            <a:ext cx="73152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1"/>
          </p:nvPr>
        </p:nvSpPr>
        <p:spPr>
          <a:xfrm>
            <a:off x="2389717" y="5367337"/>
            <a:ext cx="73152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5" name="Shape 145"/>
          <p:cNvSpPr txBox="1">
            <a:spLocks noGrp="1"/>
          </p:cNvSpPr>
          <p:nvPr>
            <p:ph type="body" idx="1"/>
          </p:nvPr>
        </p:nvSpPr>
        <p:spPr>
          <a:xfrm rot="5400000">
            <a:off x="3832950" y="-1623150"/>
            <a:ext cx="4526100" cy="10972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rot="5400000">
            <a:off x="7285050" y="1828787"/>
            <a:ext cx="5851500" cy="27432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1" name="Shape 151"/>
          <p:cNvSpPr txBox="1">
            <a:spLocks noGrp="1"/>
          </p:cNvSpPr>
          <p:nvPr>
            <p:ph type="body" idx="1"/>
          </p:nvPr>
        </p:nvSpPr>
        <p:spPr>
          <a:xfrm rot="5400000">
            <a:off x="1697000" y="-812862"/>
            <a:ext cx="5851500" cy="8026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6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 name="Shape 25"/>
          <p:cNvSpPr txBox="1">
            <a:spLocks noGrp="1"/>
          </p:cNvSpPr>
          <p:nvPr>
            <p:ph type="body" idx="1"/>
          </p:nvPr>
        </p:nvSpPr>
        <p:spPr>
          <a:xfrm>
            <a:off x="831850" y="4589462"/>
            <a:ext cx="105156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1" name="Shape 31"/>
          <p:cNvSpPr txBox="1">
            <a:spLocks noGrp="1"/>
          </p:cNvSpPr>
          <p:nvPr>
            <p:ph type="body" idx="1"/>
          </p:nvPr>
        </p:nvSpPr>
        <p:spPr>
          <a:xfrm>
            <a:off x="838200" y="1825625"/>
            <a:ext cx="5181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7"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8" name="Shape 38"/>
          <p:cNvSpPr txBox="1">
            <a:spLocks noGrp="1"/>
          </p:cNvSpPr>
          <p:nvPr>
            <p:ph type="body" idx="1"/>
          </p:nvPr>
        </p:nvSpPr>
        <p:spPr>
          <a:xfrm>
            <a:off x="839787" y="1681163"/>
            <a:ext cx="51579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7" y="2505075"/>
            <a:ext cx="51579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7" name="Shape 47"/>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 name="Shape 56"/>
          <p:cNvSpPr txBox="1">
            <a:spLocks noGrp="1"/>
          </p:cNvSpPr>
          <p:nvPr>
            <p:ph type="body" idx="1"/>
          </p:nvPr>
        </p:nvSpPr>
        <p:spPr>
          <a:xfrm>
            <a:off x="5183187" y="987425"/>
            <a:ext cx="6172200" cy="48735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3" name="Shape 63"/>
          <p:cNvSpPr>
            <a:spLocks noGrp="1"/>
          </p:cNvSpPr>
          <p:nvPr>
            <p:ph type="pic" idx="2"/>
          </p:nvPr>
        </p:nvSpPr>
        <p:spPr>
          <a:xfrm>
            <a:off x="5183187" y="987425"/>
            <a:ext cx="61722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 name="Shape 7"/>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2" name="Shape 82"/>
          <p:cNvSpPr txBox="1">
            <a:spLocks noGrp="1"/>
          </p:cNvSpPr>
          <p:nvPr>
            <p:ph type="body" idx="1"/>
          </p:nvPr>
        </p:nvSpPr>
        <p:spPr>
          <a:xfrm>
            <a:off x="609600" y="1600200"/>
            <a:ext cx="109728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609600" y="6356350"/>
            <a:ext cx="28449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4165600" y="6356350"/>
            <a:ext cx="38607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8737600" y="6356350"/>
            <a:ext cx="2844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s://www.youtube.com/watch?v=ODB6d6MHAY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Shape 159"/>
          <p:cNvSpPr txBox="1">
            <a:spLocks noGrp="1"/>
          </p:cNvSpPr>
          <p:nvPr>
            <p:ph type="ctrTitle"/>
          </p:nvPr>
        </p:nvSpPr>
        <p:spPr>
          <a:xfrm>
            <a:off x="1524000" y="510077"/>
            <a:ext cx="9144000" cy="3000000"/>
          </a:xfrm>
          <a:prstGeom prst="rect">
            <a:avLst/>
          </a:prstGeom>
          <a:ln>
            <a:noFill/>
          </a:ln>
        </p:spPr>
        <p:txBody>
          <a:bodyPr lIns="91425" tIns="91425" rIns="91425" bIns="91425" anchor="b" anchorCtr="0">
            <a:noAutofit/>
          </a:bodyPr>
          <a:lstStyle/>
          <a:p>
            <a:pPr lvl="0">
              <a:spcBef>
                <a:spcPts val="0"/>
              </a:spcBef>
              <a:buClr>
                <a:schemeClr val="dk1"/>
              </a:buClr>
              <a:buSzPct val="25000"/>
              <a:buFont typeface="Arial"/>
              <a:buNone/>
            </a:pPr>
            <a:r>
              <a:rPr lang="en-US" dirty="0"/>
              <a:t>Digital Modulation, Telephone, Cable Television</a:t>
            </a:r>
          </a:p>
          <a:p>
            <a:pPr lvl="0">
              <a:spcBef>
                <a:spcPts val="0"/>
              </a:spcBef>
              <a:buNone/>
            </a:pPr>
            <a:endParaRPr dirty="0"/>
          </a:p>
        </p:txBody>
      </p:sp>
      <p:sp>
        <p:nvSpPr>
          <p:cNvPr id="161" name="Shape 161"/>
          <p:cNvSpPr txBox="1"/>
          <p:nvPr/>
        </p:nvSpPr>
        <p:spPr>
          <a:xfrm>
            <a:off x="0" y="-27992"/>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838200" y="0"/>
            <a:ext cx="10515600"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Code Division Multiplexing</a:t>
            </a:r>
          </a:p>
        </p:txBody>
      </p:sp>
      <p:sp>
        <p:nvSpPr>
          <p:cNvPr id="218" name="Shape 218"/>
          <p:cNvSpPr txBox="1">
            <a:spLocks noGrp="1"/>
          </p:cNvSpPr>
          <p:nvPr>
            <p:ph type="body" idx="1"/>
          </p:nvPr>
        </p:nvSpPr>
        <p:spPr>
          <a:xfrm>
            <a:off x="0" y="1443675"/>
            <a:ext cx="12192000" cy="4351200"/>
          </a:xfrm>
          <a:prstGeom prst="rect">
            <a:avLst/>
          </a:prstGeom>
          <a:noFill/>
          <a:ln>
            <a:noFill/>
          </a:ln>
        </p:spPr>
        <p:txBody>
          <a:bodyPr lIns="91425" tIns="45700" rIns="91425" bIns="45700" anchor="t" anchorCtr="0">
            <a:noAutofit/>
          </a:bodyPr>
          <a:lstStyle/>
          <a:p>
            <a:pPr marL="228600" marR="0" lvl="0" indent="-269875" algn="l" rtl="0">
              <a:lnSpc>
                <a:spcPct val="7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 form of spread spectrum communication where a narrowband signal is spread out over a wider frequency band</a:t>
            </a:r>
          </a:p>
          <a:p>
            <a:pPr marL="228600" marR="0" lvl="0" indent="-269875" algn="l" rtl="0">
              <a:lnSpc>
                <a:spcPct val="7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Allows multiple signals from different users to share the same frequency band and makes it more tolerant of interference</a:t>
            </a:r>
          </a:p>
          <a:p>
            <a:pPr marL="228600" marR="0" lvl="0" indent="-269875" algn="l" rtl="0">
              <a:lnSpc>
                <a:spcPct val="7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Key to CDMA is the ability to extract a desired signal while ignoring everything else</a:t>
            </a:r>
          </a:p>
          <a:p>
            <a:pPr marL="228600" marR="0" lvl="0" indent="-269875" algn="l" rtl="0">
              <a:lnSpc>
                <a:spcPct val="7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Chips – Each bit time is subdivided into m short intervals</a:t>
            </a:r>
          </a:p>
          <a:p>
            <a:pPr marL="228600" marR="0" lvl="0" indent="-269875" algn="l" rtl="0">
              <a:lnSpc>
                <a:spcPct val="7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Each station is assigned a unique m-bit code called a chip sequence</a:t>
            </a:r>
          </a:p>
          <a:p>
            <a:pPr marL="0" marR="0" lvl="0" indent="0" algn="l" rtl="0">
              <a:lnSpc>
                <a:spcPct val="70000"/>
              </a:lnSpc>
              <a:spcBef>
                <a:spcPts val="1000"/>
              </a:spcBef>
              <a:buClr>
                <a:schemeClr val="dk1"/>
              </a:buClr>
              <a:buSzPct val="25000"/>
              <a:buFont typeface="Arial"/>
              <a:buNone/>
            </a:pPr>
            <a:endParaRPr sz="2400"/>
          </a:p>
        </p:txBody>
      </p:sp>
      <p:pic>
        <p:nvPicPr>
          <p:cNvPr id="219" name="Shape 219"/>
          <p:cNvPicPr preferRelativeResize="0"/>
          <p:nvPr/>
        </p:nvPicPr>
        <p:blipFill rotWithShape="1">
          <a:blip r:embed="rId4">
            <a:alphaModFix/>
          </a:blip>
          <a:srcRect/>
          <a:stretch/>
        </p:blipFill>
        <p:spPr>
          <a:xfrm>
            <a:off x="9209153" y="0"/>
            <a:ext cx="1988400" cy="1325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Code Division Multiplexing</a:t>
            </a:r>
          </a:p>
        </p:txBody>
      </p:sp>
      <p:sp>
        <p:nvSpPr>
          <p:cNvPr id="226" name="Shape 226"/>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0 Bit Chip Sequence – (-1-1-1+1+1-1+1+1)</a:t>
            </a: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1 Bit Chip Sequence – (+1+1+1-1-1+1-1-1)</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Uses 1MHz</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r>
              <a:rPr lang="en-US" sz="2800" b="0" i="0" u="none" strike="noStrike" cap="none">
                <a:solidFill>
                  <a:schemeClr val="dk1"/>
                </a:solidFill>
                <a:latin typeface="Calibri"/>
                <a:ea typeface="Calibri"/>
                <a:cs typeface="Calibri"/>
                <a:sym typeface="Calibri"/>
              </a:rPr>
              <a:t>The chip rate is 100 chips per bit and has a bit rate of 10kbps across the channel.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Statistical Time Division Multiplexing</a:t>
            </a:r>
          </a:p>
        </p:txBody>
      </p:sp>
      <p:sp>
        <p:nvSpPr>
          <p:cNvPr id="233" name="Shape 233"/>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 method to transmit several types of data simultaneously across a single transmission cable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Used for managing data being transmitted through a LAN or WAN network</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Analyzes statistics related to the typical workload of each device</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Considered to be more efficient than the TDM method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838200" y="2500650"/>
            <a:ext cx="10515600" cy="1325700"/>
          </a:xfrm>
          <a:prstGeom prst="rect">
            <a:avLst/>
          </a:prstGeom>
        </p:spPr>
        <p:txBody>
          <a:bodyPr lIns="91425" tIns="91425" rIns="91425" bIns="91425" anchor="ctr" anchorCtr="0">
            <a:noAutofit/>
          </a:bodyPr>
          <a:lstStyle/>
          <a:p>
            <a:pPr lvl="0" algn="ctr">
              <a:spcBef>
                <a:spcPts val="0"/>
              </a:spcBef>
              <a:buNone/>
            </a:pPr>
            <a:r>
              <a:rPr lang="en-US" sz="7200"/>
              <a:t>The telephone system</a:t>
            </a:r>
          </a:p>
          <a:p>
            <a:pPr lvl="0" algn="ctr">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609600" y="274637"/>
            <a:ext cx="10972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Structure of the telephone system</a:t>
            </a:r>
          </a:p>
        </p:txBody>
      </p:sp>
      <p:sp>
        <p:nvSpPr>
          <p:cNvPr id="244" name="Shape 244"/>
          <p:cNvSpPr txBox="1">
            <a:spLocks noGrp="1"/>
          </p:cNvSpPr>
          <p:nvPr>
            <p:ph type="body" idx="1"/>
          </p:nvPr>
        </p:nvSpPr>
        <p:spPr>
          <a:xfrm>
            <a:off x="609600" y="1600200"/>
            <a:ext cx="109728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The initial market was for the sale of telephones, which came in pairs. It was up to the customer to string a single wire between them</a:t>
            </a:r>
          </a:p>
          <a:p>
            <a:pPr marL="342900" marR="0" lvl="0" indent="-342900" algn="l" rtl="0">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Then came the single switching office </a:t>
            </a:r>
          </a:p>
          <a:p>
            <a:pPr marL="342900" marR="0" lvl="0" indent="-342900" algn="l" rtl="0">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Then came the need to connect the switching offices</a:t>
            </a:r>
          </a:p>
          <a:p>
            <a:pPr marL="342900" marR="0" lvl="0" indent="-342900" algn="l" rtl="0">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Second-level switching offices were invented and after a while, multiple second-level offices were needed - the hierarchy grew to five levels</a:t>
            </a:r>
          </a:p>
          <a:p>
            <a:pPr marL="342900" marR="0" lvl="0" indent="-342900" algn="l" rtl="0">
              <a:spcBef>
                <a:spcPts val="592"/>
              </a:spcBef>
              <a:buClr>
                <a:schemeClr val="dk1"/>
              </a:buClr>
              <a:buSzPct val="98666"/>
              <a:buFont typeface="Arial"/>
              <a:buNone/>
            </a:pPr>
            <a:endParaRPr sz="296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Shape 249"/>
          <p:cNvSpPr txBox="1">
            <a:spLocks noGrp="1"/>
          </p:cNvSpPr>
          <p:nvPr>
            <p:ph type="ctrTitle"/>
          </p:nvPr>
        </p:nvSpPr>
        <p:spPr>
          <a:xfrm>
            <a:off x="914400" y="299426"/>
            <a:ext cx="10363200" cy="121815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Telephone System</a:t>
            </a:r>
          </a:p>
        </p:txBody>
      </p:sp>
      <p:sp>
        <p:nvSpPr>
          <p:cNvPr id="250" name="Shape 250"/>
          <p:cNvSpPr txBox="1">
            <a:spLocks noGrp="1"/>
          </p:cNvSpPr>
          <p:nvPr>
            <p:ph type="subTitle" idx="1"/>
          </p:nvPr>
        </p:nvSpPr>
        <p:spPr>
          <a:xfrm>
            <a:off x="1828800" y="1531687"/>
            <a:ext cx="8534399" cy="4560739"/>
          </a:xfrm>
          <a:prstGeom prst="rect">
            <a:avLst/>
          </a:prstGeom>
          <a:noFill/>
          <a:ln>
            <a:noFill/>
          </a:ln>
        </p:spPr>
        <p:txBody>
          <a:bodyPr lIns="91425" tIns="45700" rIns="91425" bIns="45700" anchor="t" anchorCtr="0">
            <a:noAutofit/>
          </a:bodyPr>
          <a:lstStyle/>
          <a:p>
            <a:pPr marL="0" marR="0" lvl="0" indent="-12700" algn="ctr"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Telephone system comprises multiple telephones used in an interconnected fashion that allows for advanced telephony features such as call handling and transferring, conference calling, call metering and accounting, private and shared voice message boxes, and so on.</a:t>
            </a:r>
          </a:p>
          <a:p>
            <a:pPr marL="0" marR="0" lvl="0" indent="-12700" algn="ctr" rtl="0">
              <a:spcBef>
                <a:spcPts val="44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 summary, the telephone system consists of three major components:</a:t>
            </a:r>
          </a:p>
          <a:p>
            <a:pPr marL="514350" marR="0" lvl="0" indent="-527050" algn="ctr" rtl="0">
              <a:spcBef>
                <a:spcPts val="440"/>
              </a:spcBef>
              <a:spcAft>
                <a:spcPts val="0"/>
              </a:spcAft>
              <a:buClr>
                <a:schemeClr val="dk1"/>
              </a:buClr>
              <a:buSzPct val="100000"/>
              <a:buFont typeface="Calibri"/>
              <a:buAutoNum type="arabicPeriod"/>
            </a:pPr>
            <a:r>
              <a:rPr lang="en-US" sz="2400" b="0" i="0" u="none" strike="noStrike" cap="none">
                <a:solidFill>
                  <a:schemeClr val="dk1"/>
                </a:solidFill>
                <a:latin typeface="Calibri"/>
                <a:ea typeface="Calibri"/>
                <a:cs typeface="Calibri"/>
                <a:sym typeface="Calibri"/>
              </a:rPr>
              <a:t>Local loops (analog twisted pairs going into houses and businesses).</a:t>
            </a:r>
          </a:p>
          <a:p>
            <a:pPr marL="514350" marR="0" lvl="0" indent="-527050" algn="ctr" rtl="0">
              <a:spcBef>
                <a:spcPts val="440"/>
              </a:spcBef>
              <a:spcAft>
                <a:spcPts val="0"/>
              </a:spcAft>
              <a:buClr>
                <a:schemeClr val="dk1"/>
              </a:buClr>
              <a:buSzPct val="100000"/>
              <a:buFont typeface="Calibri"/>
              <a:buAutoNum type="arabicPeriod"/>
            </a:pPr>
            <a:r>
              <a:rPr lang="en-US" sz="2400" b="0" i="0" u="none" strike="noStrike" cap="none">
                <a:solidFill>
                  <a:schemeClr val="dk1"/>
                </a:solidFill>
                <a:latin typeface="Calibri"/>
                <a:ea typeface="Calibri"/>
                <a:cs typeface="Calibri"/>
                <a:sym typeface="Calibri"/>
              </a:rPr>
              <a:t>Trunks (digital fiber optics connecting the switching offices).</a:t>
            </a:r>
          </a:p>
          <a:p>
            <a:pPr marL="514350" marR="0" lvl="0" indent="-527050" algn="ctr" rtl="0">
              <a:spcBef>
                <a:spcPts val="440"/>
              </a:spcBef>
              <a:spcAft>
                <a:spcPts val="0"/>
              </a:spcAft>
              <a:buClr>
                <a:schemeClr val="dk1"/>
              </a:buClr>
              <a:buSzPct val="100000"/>
              <a:buFont typeface="Calibri"/>
              <a:buAutoNum type="arabicPeriod"/>
            </a:pPr>
            <a:r>
              <a:rPr lang="en-US" sz="2400" b="0" i="0" u="none" strike="noStrike" cap="none">
                <a:solidFill>
                  <a:schemeClr val="dk1"/>
                </a:solidFill>
                <a:latin typeface="Calibri"/>
                <a:ea typeface="Calibri"/>
                <a:cs typeface="Calibri"/>
                <a:sym typeface="Calibri"/>
              </a:rPr>
              <a:t>Switching offices (where calls are moved from one trunk to another).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609600" y="274637"/>
            <a:ext cx="10972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600" b="0" i="0" u="none" strike="noStrike" cap="none">
                <a:solidFill>
                  <a:schemeClr val="dk1"/>
                </a:solidFill>
                <a:latin typeface="Arial"/>
                <a:ea typeface="Arial"/>
                <a:cs typeface="Arial"/>
                <a:sym typeface="Arial"/>
              </a:rPr>
              <a:t>Structure of the Telephone System </a:t>
            </a:r>
          </a:p>
        </p:txBody>
      </p:sp>
      <p:pic>
        <p:nvPicPr>
          <p:cNvPr id="256" name="Shape 256"/>
          <p:cNvPicPr preferRelativeResize="0">
            <a:picLocks noGrp="1"/>
          </p:cNvPicPr>
          <p:nvPr>
            <p:ph type="body" idx="1"/>
          </p:nvPr>
        </p:nvPicPr>
        <p:blipFill rotWithShape="1">
          <a:blip r:embed="rId4">
            <a:alphaModFix/>
          </a:blip>
          <a:srcRect l="-2689" t="1" r="-29103" b="-68246"/>
          <a:stretch/>
        </p:blipFill>
        <p:spPr>
          <a:xfrm>
            <a:off x="609600" y="1600200"/>
            <a:ext cx="12961222" cy="4525963"/>
          </a:xfrm>
          <a:prstGeom prst="rect">
            <a:avLst/>
          </a:prstGeom>
          <a:noFill/>
          <a:ln>
            <a:noFill/>
          </a:ln>
        </p:spPr>
      </p:pic>
      <p:sp>
        <p:nvSpPr>
          <p:cNvPr id="257" name="Shape 257"/>
          <p:cNvSpPr/>
          <p:nvPr/>
        </p:nvSpPr>
        <p:spPr>
          <a:xfrm>
            <a:off x="1909706" y="4470687"/>
            <a:ext cx="7780800" cy="923400"/>
          </a:xfrm>
          <a:prstGeom prst="rect">
            <a:avLst/>
          </a:prstGeom>
          <a:noFill/>
          <a:ln>
            <a:noFill/>
          </a:ln>
        </p:spPr>
        <p:txBody>
          <a:bodyPr lIns="91425" tIns="45700" rIns="91425" bIns="45700" anchor="t" anchorCtr="0">
            <a:noAutofit/>
          </a:bodyPr>
          <a:lstStyle/>
          <a:p>
            <a:pPr marL="496888" marR="0" lvl="0" indent="-498031" algn="l" rtl="0">
              <a:spcBef>
                <a:spcPts val="0"/>
              </a:spcBef>
              <a:buClr>
                <a:schemeClr val="dk1"/>
              </a:buClr>
              <a:buSzPct val="100000"/>
              <a:buFont typeface="Arial"/>
              <a:buAutoNum type="alphaLcParenBoth"/>
            </a:pPr>
            <a:r>
              <a:rPr lang="en-US" sz="2400" b="0" i="0" u="none" strike="noStrike" cap="none">
                <a:solidFill>
                  <a:schemeClr val="dk1"/>
                </a:solidFill>
                <a:latin typeface="Arial"/>
                <a:ea typeface="Arial"/>
                <a:cs typeface="Arial"/>
                <a:sym typeface="Arial"/>
              </a:rPr>
              <a:t>Fully interconnected network.   </a:t>
            </a:r>
          </a:p>
          <a:p>
            <a:pPr marL="496888" marR="0" lvl="0" indent="-498031" algn="l" rtl="0">
              <a:spcBef>
                <a:spcPts val="0"/>
              </a:spcBef>
              <a:buClr>
                <a:schemeClr val="dk1"/>
              </a:buClr>
              <a:buSzPct val="100000"/>
              <a:buFont typeface="Arial"/>
              <a:buAutoNum type="alphaLcParenBoth"/>
            </a:pPr>
            <a:r>
              <a:rPr lang="en-US" sz="2400" b="0" i="0" u="none" strike="noStrike" cap="none">
                <a:solidFill>
                  <a:schemeClr val="dk1"/>
                </a:solidFill>
                <a:latin typeface="Arial"/>
                <a:ea typeface="Arial"/>
                <a:cs typeface="Arial"/>
                <a:sym typeface="Arial"/>
              </a:rPr>
              <a:t>Centralized switch.   </a:t>
            </a:r>
          </a:p>
          <a:p>
            <a:pPr marL="496888" marR="0" lvl="0" indent="-498031" algn="l" rtl="0">
              <a:spcBef>
                <a:spcPts val="0"/>
              </a:spcBef>
              <a:buClr>
                <a:schemeClr val="dk1"/>
              </a:buClr>
              <a:buSzPct val="100000"/>
              <a:buFont typeface="Arial"/>
              <a:buAutoNum type="alphaLcParenBoth"/>
            </a:pPr>
            <a:r>
              <a:rPr lang="en-US" sz="2400" b="0" i="0" u="none" strike="noStrike" cap="none">
                <a:solidFill>
                  <a:schemeClr val="dk1"/>
                </a:solidFill>
                <a:latin typeface="Arial"/>
                <a:ea typeface="Arial"/>
                <a:cs typeface="Arial"/>
                <a:sym typeface="Arial"/>
              </a:rPr>
              <a:t>Two-level hierarchy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09600" y="274637"/>
            <a:ext cx="10972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Telephone System</a:t>
            </a:r>
          </a:p>
        </p:txBody>
      </p:sp>
      <p:sp>
        <p:nvSpPr>
          <p:cNvPr id="263" name="Shape 263"/>
          <p:cNvSpPr txBox="1">
            <a:spLocks noGrp="1"/>
          </p:cNvSpPr>
          <p:nvPr>
            <p:ph type="body" idx="1"/>
          </p:nvPr>
        </p:nvSpPr>
        <p:spPr>
          <a:xfrm>
            <a:off x="609600" y="1600200"/>
            <a:ext cx="10972800" cy="481372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Phone systems can function over the Public Switched Telephone Network , over the internet or over a combination of the two. Business telephone systems can also be delivered as a hosted.</a:t>
            </a:r>
          </a:p>
        </p:txBody>
      </p:sp>
      <p:pic>
        <p:nvPicPr>
          <p:cNvPr id="264" name="Shape 264" descr="Unknown.png"/>
          <p:cNvPicPr preferRelativeResize="0"/>
          <p:nvPr/>
        </p:nvPicPr>
        <p:blipFill rotWithShape="1">
          <a:blip r:embed="rId4">
            <a:alphaModFix/>
          </a:blip>
          <a:srcRect/>
          <a:stretch/>
        </p:blipFill>
        <p:spPr>
          <a:xfrm>
            <a:off x="1004500" y="3021000"/>
            <a:ext cx="9710700" cy="348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609600" y="-12"/>
            <a:ext cx="10972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First Generation (1G) Mobile Phones</a:t>
            </a:r>
          </a:p>
        </p:txBody>
      </p:sp>
      <p:sp>
        <p:nvSpPr>
          <p:cNvPr id="270" name="Shape 270"/>
          <p:cNvSpPr txBox="1">
            <a:spLocks noGrp="1"/>
          </p:cNvSpPr>
          <p:nvPr>
            <p:ph type="body" idx="1"/>
          </p:nvPr>
        </p:nvSpPr>
        <p:spPr>
          <a:xfrm>
            <a:off x="609600" y="1165950"/>
            <a:ext cx="10972800" cy="4526100"/>
          </a:xfrm>
          <a:prstGeom prst="rect">
            <a:avLst/>
          </a:prstGeom>
          <a:noFill/>
          <a:ln>
            <a:noFill/>
          </a:ln>
        </p:spPr>
        <p:txBody>
          <a:bodyPr lIns="91425" tIns="45700" rIns="91425" bIns="45700" anchor="t" anchorCtr="0">
            <a:noAutofit/>
          </a:bodyPr>
          <a:lstStyle/>
          <a:p>
            <a:pPr marL="342900" marR="0" lvl="0" indent="-3810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Established in the late 70’s and 80’s. </a:t>
            </a:r>
          </a:p>
          <a:p>
            <a:pPr marL="342900" marR="0" lvl="0" indent="-381000" algn="l" rtl="0">
              <a:spcBef>
                <a:spcPts val="36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Mobile phones in 1</a:t>
            </a:r>
            <a:r>
              <a:rPr lang="en-US" sz="2400" b="0" i="0" u="none" strike="noStrike" cap="none" baseline="30000">
                <a:solidFill>
                  <a:schemeClr val="dk1"/>
                </a:solidFill>
                <a:latin typeface="Calibri"/>
                <a:ea typeface="Calibri"/>
                <a:cs typeface="Calibri"/>
                <a:sym typeface="Calibri"/>
              </a:rPr>
              <a:t>st</a:t>
            </a:r>
            <a:r>
              <a:rPr lang="en-US" sz="2400" b="0" i="0" u="none" strike="noStrike" cap="none">
                <a:solidFill>
                  <a:schemeClr val="dk1"/>
                </a:solidFill>
                <a:latin typeface="Calibri"/>
                <a:ea typeface="Calibri"/>
                <a:cs typeface="Calibri"/>
                <a:sym typeface="Calibri"/>
              </a:rPr>
              <a:t> G  was used for public service with a  speed of 2.4kps. </a:t>
            </a:r>
          </a:p>
          <a:p>
            <a:pPr marL="342900" marR="0" lvl="0" indent="-381000" algn="l" rtl="0">
              <a:spcBef>
                <a:spcPts val="36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Radio signals that 1G networks use are analog system.</a:t>
            </a:r>
          </a:p>
          <a:p>
            <a:pPr marL="342900" marR="0" lvl="0" indent="-381000" algn="l" rtl="0">
              <a:spcBef>
                <a:spcPts val="36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AMPS(Advanced Mobile Phone Service) was invented at Bell labs.</a:t>
            </a:r>
          </a:p>
          <a:p>
            <a:pPr marL="342900" marR="0" lvl="0" indent="-381000" algn="l" rtl="0">
              <a:spcBef>
                <a:spcPts val="36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AMPS was first launched in the United States.</a:t>
            </a:r>
          </a:p>
          <a:p>
            <a:pPr marL="342900" marR="0" lvl="0" indent="-381000" algn="l" rtl="0">
              <a:spcBef>
                <a:spcPts val="36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main idea of 1</a:t>
            </a:r>
            <a:r>
              <a:rPr lang="en-US" sz="2400" b="0" i="0" u="none" strike="noStrike" cap="none" baseline="30000">
                <a:solidFill>
                  <a:schemeClr val="dk1"/>
                </a:solidFill>
                <a:latin typeface="Calibri"/>
                <a:ea typeface="Calibri"/>
                <a:cs typeface="Calibri"/>
                <a:sym typeface="Calibri"/>
              </a:rPr>
              <a:t>st</a:t>
            </a:r>
            <a:r>
              <a:rPr lang="en-US" sz="2400" b="0" i="0" u="none" strike="noStrike" cap="none">
                <a:solidFill>
                  <a:schemeClr val="dk1"/>
                </a:solidFill>
                <a:latin typeface="Calibri"/>
                <a:ea typeface="Calibri"/>
                <a:cs typeface="Calibri"/>
                <a:sym typeface="Calibri"/>
              </a:rPr>
              <a:t> G of cellular networks is that geographical area is divided into cells. Basically every 10-25Km. Each served by a base station.</a:t>
            </a:r>
          </a:p>
          <a:p>
            <a:pPr marL="342900" marR="0" lvl="0" indent="-381000" algn="l" rtl="0">
              <a:spcBef>
                <a:spcPts val="36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1G can only be used for voice service.</a:t>
            </a:r>
          </a:p>
          <a:p>
            <a:pPr marL="0" marR="0" lvl="0" indent="0" algn="l" rtl="0">
              <a:spcBef>
                <a:spcPts val="360"/>
              </a:spcBef>
              <a:buClr>
                <a:schemeClr val="dk1"/>
              </a:buClr>
              <a:buSzPct val="25000"/>
              <a:buFont typeface="Arial"/>
              <a:buNone/>
            </a:pPr>
            <a:r>
              <a:rPr lang="en-US" sz="2400" b="0" i="0" u="none" strike="noStrike" cap="none">
                <a:solidFill>
                  <a:schemeClr val="dk1"/>
                </a:solidFill>
                <a:latin typeface="Calibri"/>
                <a:ea typeface="Calibri"/>
                <a:cs typeface="Calibri"/>
                <a:sym typeface="Calibri"/>
              </a:rPr>
              <a:t>  </a:t>
            </a:r>
          </a:p>
        </p:txBody>
      </p:sp>
      <p:pic>
        <p:nvPicPr>
          <p:cNvPr id="271" name="Shape 271"/>
          <p:cNvPicPr preferRelativeResize="0"/>
          <p:nvPr/>
        </p:nvPicPr>
        <p:blipFill rotWithShape="1">
          <a:blip r:embed="rId4">
            <a:alphaModFix/>
          </a:blip>
          <a:srcRect/>
          <a:stretch/>
        </p:blipFill>
        <p:spPr>
          <a:xfrm>
            <a:off x="1736199" y="4615300"/>
            <a:ext cx="3898800" cy="1961700"/>
          </a:xfrm>
          <a:prstGeom prst="rect">
            <a:avLst/>
          </a:prstGeom>
          <a:noFill/>
          <a:ln>
            <a:noFill/>
          </a:ln>
        </p:spPr>
      </p:pic>
      <p:pic>
        <p:nvPicPr>
          <p:cNvPr id="272" name="Shape 272"/>
          <p:cNvPicPr preferRelativeResize="0"/>
          <p:nvPr/>
        </p:nvPicPr>
        <p:blipFill rotWithShape="1">
          <a:blip r:embed="rId5">
            <a:alphaModFix/>
          </a:blip>
          <a:srcRect/>
          <a:stretch/>
        </p:blipFill>
        <p:spPr>
          <a:xfrm>
            <a:off x="7547062" y="4578401"/>
            <a:ext cx="3618600" cy="2035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609600" y="101012"/>
            <a:ext cx="10972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Second Generation (2G) Mobile Phones</a:t>
            </a:r>
          </a:p>
        </p:txBody>
      </p:sp>
      <p:sp>
        <p:nvSpPr>
          <p:cNvPr id="278" name="Shape 278"/>
          <p:cNvSpPr txBox="1">
            <a:spLocks noGrp="1"/>
          </p:cNvSpPr>
          <p:nvPr>
            <p:ph type="body" idx="1"/>
          </p:nvPr>
        </p:nvSpPr>
        <p:spPr>
          <a:xfrm>
            <a:off x="616350" y="1165950"/>
            <a:ext cx="10972800" cy="4526100"/>
          </a:xfrm>
          <a:prstGeom prst="rect">
            <a:avLst/>
          </a:prstGeom>
          <a:noFill/>
          <a:ln>
            <a:noFill/>
          </a:ln>
        </p:spPr>
        <p:txBody>
          <a:bodyPr lIns="91425" tIns="45700" rIns="91425" bIns="45700" anchor="t" anchorCtr="0">
            <a:noAutofit/>
          </a:bodyPr>
          <a:lstStyle/>
          <a:p>
            <a:pPr marL="342900" marR="0" lvl="0" indent="-3810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Established in the early 1990’s.</a:t>
            </a:r>
          </a:p>
          <a:p>
            <a:pPr marL="342900" marR="0" lvl="0" indent="-381000" algn="l" rtl="0">
              <a:spcBef>
                <a:spcPts val="36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second generation introduced </a:t>
            </a:r>
            <a:r>
              <a:rPr lang="en-US" sz="2400" b="1" i="0" u="none" strike="noStrike" cap="none">
                <a:solidFill>
                  <a:schemeClr val="dk1"/>
                </a:solidFill>
                <a:latin typeface="Calibri"/>
                <a:ea typeface="Calibri"/>
                <a:cs typeface="Calibri"/>
                <a:sym typeface="Calibri"/>
              </a:rPr>
              <a:t>GSM</a:t>
            </a:r>
            <a:r>
              <a:rPr lang="en-US" sz="2400" b="0" i="0" u="none" strike="noStrike" cap="none">
                <a:solidFill>
                  <a:schemeClr val="dk1"/>
                </a:solidFill>
                <a:latin typeface="Calibri"/>
                <a:ea typeface="Calibri"/>
                <a:cs typeface="Calibri"/>
                <a:sym typeface="Calibri"/>
              </a:rPr>
              <a:t> which stands as </a:t>
            </a:r>
            <a:r>
              <a:rPr lang="en-US" sz="2400" b="1" i="0" u="none" strike="noStrike" cap="none">
                <a:solidFill>
                  <a:schemeClr val="dk1"/>
                </a:solidFill>
                <a:latin typeface="Calibri"/>
                <a:ea typeface="Calibri"/>
                <a:cs typeface="Calibri"/>
                <a:sym typeface="Calibri"/>
              </a:rPr>
              <a:t>Global System for Mobile Communications</a:t>
            </a:r>
            <a:r>
              <a:rPr lang="en-US" sz="2400" b="0" i="0" u="none" strike="noStrike" cap="none">
                <a:solidFill>
                  <a:schemeClr val="dk1"/>
                </a:solidFill>
                <a:latin typeface="Calibri"/>
                <a:ea typeface="Calibri"/>
                <a:cs typeface="Calibri"/>
                <a:sym typeface="Calibri"/>
              </a:rPr>
              <a:t>. Can be used in many countries supporting </a:t>
            </a:r>
            <a:r>
              <a:rPr lang="en-US" sz="2400" b="1" i="0" u="none" strike="noStrike" cap="none">
                <a:solidFill>
                  <a:schemeClr val="dk1"/>
                </a:solidFill>
                <a:latin typeface="Calibri"/>
                <a:ea typeface="Calibri"/>
                <a:cs typeface="Calibri"/>
                <a:sym typeface="Calibri"/>
              </a:rPr>
              <a:t>GSM</a:t>
            </a:r>
            <a:r>
              <a:rPr lang="en-US" sz="2400" b="0" i="0" u="none" strike="noStrike" cap="none">
                <a:solidFill>
                  <a:schemeClr val="dk1"/>
                </a:solidFill>
                <a:latin typeface="Calibri"/>
                <a:ea typeface="Calibri"/>
                <a:cs typeface="Calibri"/>
                <a:sym typeface="Calibri"/>
              </a:rPr>
              <a:t>.</a:t>
            </a:r>
          </a:p>
          <a:p>
            <a:pPr marL="342900" marR="0" lvl="0" indent="-381000" algn="l" rtl="0">
              <a:spcBef>
                <a:spcPts val="36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Radio signals that 2G networks use are digital.</a:t>
            </a:r>
          </a:p>
          <a:p>
            <a:pPr marL="342900" marR="0" lvl="0" indent="-381000" algn="l" rtl="0">
              <a:spcBef>
                <a:spcPts val="36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Data speed was up to 64Kps.</a:t>
            </a:r>
          </a:p>
          <a:p>
            <a:pPr marL="342900" marR="0" lvl="0" indent="-381000" algn="l" rtl="0">
              <a:spcBef>
                <a:spcPts val="36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2G systems provide encryption to secure and have more data transmitted.</a:t>
            </a:r>
          </a:p>
          <a:p>
            <a:pPr marL="342900" marR="0" lvl="0" indent="-381000" algn="l" rtl="0">
              <a:spcBef>
                <a:spcPts val="36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Digital traffic in 2G allows to detect and correct giving clear voice transmitted. </a:t>
            </a:r>
          </a:p>
          <a:p>
            <a:pPr marL="342900" marR="0" lvl="0" indent="-381000" algn="l" rtl="0">
              <a:spcBef>
                <a:spcPts val="36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Availability of digital data services, such as SMS and email.</a:t>
            </a:r>
          </a:p>
        </p:txBody>
      </p:sp>
      <p:pic>
        <p:nvPicPr>
          <p:cNvPr id="279" name="Shape 279"/>
          <p:cNvPicPr preferRelativeResize="0"/>
          <p:nvPr/>
        </p:nvPicPr>
        <p:blipFill rotWithShape="1">
          <a:blip r:embed="rId4">
            <a:alphaModFix/>
          </a:blip>
          <a:srcRect/>
          <a:stretch/>
        </p:blipFill>
        <p:spPr>
          <a:xfrm>
            <a:off x="7692807" y="4778119"/>
            <a:ext cx="4073997" cy="1833298"/>
          </a:xfrm>
          <a:prstGeom prst="rect">
            <a:avLst/>
          </a:prstGeom>
          <a:noFill/>
          <a:ln>
            <a:noFill/>
          </a:ln>
        </p:spPr>
      </p:pic>
      <p:pic>
        <p:nvPicPr>
          <p:cNvPr id="280" name="Shape 280"/>
          <p:cNvPicPr preferRelativeResize="0"/>
          <p:nvPr/>
        </p:nvPicPr>
        <p:blipFill rotWithShape="1">
          <a:blip r:embed="rId5">
            <a:alphaModFix/>
          </a:blip>
          <a:srcRect/>
          <a:stretch/>
        </p:blipFill>
        <p:spPr>
          <a:xfrm>
            <a:off x="1264751" y="4778119"/>
            <a:ext cx="3858567" cy="17819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Shape 166"/>
          <p:cNvSpPr txBox="1">
            <a:spLocks noGrp="1"/>
          </p:cNvSpPr>
          <p:nvPr>
            <p:ph type="ctrTitle"/>
          </p:nvPr>
        </p:nvSpPr>
        <p:spPr>
          <a:xfrm>
            <a:off x="1524000" y="1122362"/>
            <a:ext cx="9144000" cy="23877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b="0" i="0" u="none" strike="noStrike" cap="none">
                <a:solidFill>
                  <a:schemeClr val="dk1"/>
                </a:solidFill>
                <a:latin typeface="Calibri"/>
                <a:ea typeface="Calibri"/>
                <a:cs typeface="Calibri"/>
                <a:sym typeface="Calibri"/>
              </a:rPr>
              <a:t>Digital Modulation and Multiplexing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4">
            <a:alphaModFix/>
          </a:blip>
          <a:srcRect/>
          <a:stretch/>
        </p:blipFill>
        <p:spPr>
          <a:xfrm>
            <a:off x="364421" y="4348046"/>
            <a:ext cx="6869304" cy="2479388"/>
          </a:xfrm>
          <a:prstGeom prst="rect">
            <a:avLst/>
          </a:prstGeom>
          <a:noFill/>
          <a:ln>
            <a:noFill/>
          </a:ln>
        </p:spPr>
      </p:pic>
      <p:sp>
        <p:nvSpPr>
          <p:cNvPr id="286" name="Shape 286"/>
          <p:cNvSpPr txBox="1">
            <a:spLocks noGrp="1"/>
          </p:cNvSpPr>
          <p:nvPr>
            <p:ph type="title"/>
          </p:nvPr>
        </p:nvSpPr>
        <p:spPr>
          <a:xfrm>
            <a:off x="609600" y="135737"/>
            <a:ext cx="10972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Third Generation (3G) Mobile Phones</a:t>
            </a:r>
          </a:p>
        </p:txBody>
      </p:sp>
      <p:sp>
        <p:nvSpPr>
          <p:cNvPr id="287" name="Shape 287"/>
          <p:cNvSpPr txBox="1">
            <a:spLocks noGrp="1"/>
          </p:cNvSpPr>
          <p:nvPr>
            <p:ph type="body" idx="1"/>
          </p:nvPr>
        </p:nvSpPr>
        <p:spPr>
          <a:xfrm>
            <a:off x="609600" y="1044625"/>
            <a:ext cx="10972800" cy="4526100"/>
          </a:xfrm>
          <a:prstGeom prst="rect">
            <a:avLst/>
          </a:prstGeom>
          <a:noFill/>
          <a:ln>
            <a:noFill/>
          </a:ln>
        </p:spPr>
        <p:txBody>
          <a:bodyPr lIns="91425" tIns="45700" rIns="91425" bIns="45700" anchor="t" anchorCtr="0">
            <a:noAutofit/>
          </a:bodyPr>
          <a:lstStyle/>
          <a:p>
            <a:pPr marL="342900" marR="0" lvl="0" indent="-3683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3G technology was Established in 2000’s. </a:t>
            </a:r>
          </a:p>
          <a:p>
            <a:pPr marL="342900" marR="0" lvl="0" indent="-368300" algn="l" rtl="0">
              <a:spcBef>
                <a:spcPts val="4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Data speed 144Kps-2Mbps.</a:t>
            </a:r>
          </a:p>
          <a:p>
            <a:pPr marL="342900" marR="0" lvl="0" indent="-368300" algn="l" rtl="0">
              <a:spcBef>
                <a:spcPts val="4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Typically called Smart Phones.</a:t>
            </a:r>
          </a:p>
          <a:p>
            <a:pPr marL="342900" marR="0" lvl="0" indent="-368300" algn="l" rtl="0">
              <a:spcBef>
                <a:spcPts val="4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third generation of mobile phones made it possible for users to use video applications and audio. </a:t>
            </a:r>
          </a:p>
          <a:p>
            <a:pPr marL="342900" marR="0" lvl="0" indent="-368300" algn="l" rtl="0">
              <a:spcBef>
                <a:spcPts val="4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Public service usage – Higher capacity and broadband data. </a:t>
            </a:r>
          </a:p>
          <a:p>
            <a:pPr marL="342900" marR="0" lvl="0" indent="-368300" algn="l" rtl="0">
              <a:spcBef>
                <a:spcPts val="4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Many benefits of 3G are High Speed web, advanced security and faster communications.</a:t>
            </a:r>
          </a:p>
          <a:p>
            <a:pPr marL="342900" marR="0" lvl="0" indent="-342900" algn="l" rtl="0">
              <a:spcBef>
                <a:spcPts val="400"/>
              </a:spcBef>
              <a:spcAft>
                <a:spcPts val="0"/>
              </a:spcAft>
              <a:buClr>
                <a:schemeClr val="dk1"/>
              </a:buClr>
              <a:buSzPct val="83333"/>
              <a:buFont typeface="Arial"/>
              <a:buNone/>
            </a:pPr>
            <a:endParaRPr sz="2400" b="0" i="0" u="none" strike="noStrike" cap="none">
              <a:solidFill>
                <a:schemeClr val="dk1"/>
              </a:solidFill>
              <a:latin typeface="Calibri"/>
              <a:ea typeface="Calibri"/>
              <a:cs typeface="Calibri"/>
              <a:sym typeface="Calibri"/>
            </a:endParaRPr>
          </a:p>
          <a:p>
            <a:pPr marL="0" marR="0" lvl="0" indent="0" algn="l" rtl="0">
              <a:spcBef>
                <a:spcPts val="64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pic>
        <p:nvPicPr>
          <p:cNvPr id="288" name="Shape 288"/>
          <p:cNvPicPr preferRelativeResize="0"/>
          <p:nvPr/>
        </p:nvPicPr>
        <p:blipFill rotWithShape="1">
          <a:blip r:embed="rId5">
            <a:alphaModFix/>
          </a:blip>
          <a:srcRect/>
          <a:stretch/>
        </p:blipFill>
        <p:spPr>
          <a:xfrm>
            <a:off x="8591102" y="4170362"/>
            <a:ext cx="3355717" cy="216318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pic>
        <p:nvPicPr>
          <p:cNvPr id="293" name="Shape 293"/>
          <p:cNvPicPr preferRelativeResize="0"/>
          <p:nvPr/>
        </p:nvPicPr>
        <p:blipFill rotWithShape="1">
          <a:blip r:embed="rId4">
            <a:alphaModFix/>
          </a:blip>
          <a:srcRect/>
          <a:stretch/>
        </p:blipFill>
        <p:spPr>
          <a:xfrm>
            <a:off x="5768959" y="2026911"/>
            <a:ext cx="6423039" cy="2697676"/>
          </a:xfrm>
          <a:prstGeom prst="rect">
            <a:avLst/>
          </a:prstGeom>
          <a:noFill/>
          <a:ln>
            <a:noFill/>
          </a:ln>
        </p:spPr>
      </p:pic>
      <p:sp>
        <p:nvSpPr>
          <p:cNvPr id="294" name="Shape 294"/>
          <p:cNvSpPr txBox="1">
            <a:spLocks noGrp="1"/>
          </p:cNvSpPr>
          <p:nvPr>
            <p:ph type="title"/>
          </p:nvPr>
        </p:nvSpPr>
        <p:spPr>
          <a:xfrm>
            <a:off x="609600" y="274637"/>
            <a:ext cx="10972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Summary </a:t>
            </a:r>
          </a:p>
        </p:txBody>
      </p:sp>
      <p:sp>
        <p:nvSpPr>
          <p:cNvPr id="295" name="Shape 295"/>
          <p:cNvSpPr txBox="1">
            <a:spLocks noGrp="1"/>
          </p:cNvSpPr>
          <p:nvPr>
            <p:ph type="body" idx="1"/>
          </p:nvPr>
        </p:nvSpPr>
        <p:spPr>
          <a:xfrm>
            <a:off x="609600" y="1417650"/>
            <a:ext cx="109728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Question(1):What are the three telephone system major components?</a:t>
            </a:r>
          </a:p>
          <a:p>
            <a:pPr marL="0" marR="0" lvl="0" indent="0" algn="l" rtl="0">
              <a:spcBef>
                <a:spcPts val="592"/>
              </a:spcBef>
              <a:spcAft>
                <a:spcPts val="0"/>
              </a:spcAft>
              <a:buClr>
                <a:schemeClr val="dk1"/>
              </a:buClr>
              <a:buSzPct val="25000"/>
              <a:buFont typeface="Arial"/>
              <a:buNone/>
            </a:pPr>
            <a:endParaRPr sz="2960" b="0" i="0" u="none" strike="noStrike" cap="none">
              <a:solidFill>
                <a:schemeClr val="dk1"/>
              </a:solidFill>
              <a:latin typeface="Calibri"/>
              <a:ea typeface="Calibri"/>
              <a:cs typeface="Calibri"/>
              <a:sym typeface="Calibri"/>
            </a:endParaRPr>
          </a:p>
          <a:p>
            <a:pPr marL="0" marR="0" lvl="0" indent="0" algn="l" rtl="0">
              <a:spcBef>
                <a:spcPts val="592"/>
              </a:spcBef>
              <a:spcAft>
                <a:spcPts val="0"/>
              </a:spcAft>
              <a:buClr>
                <a:schemeClr val="dk1"/>
              </a:buClr>
              <a:buSzPct val="25000"/>
              <a:buFont typeface="Arial"/>
              <a:buNone/>
            </a:pPr>
            <a:endParaRPr sz="2960"/>
          </a:p>
          <a:p>
            <a:pPr marL="0" marR="0" lvl="0" indent="0" algn="l" rtl="0">
              <a:spcBef>
                <a:spcPts val="592"/>
              </a:spcBef>
              <a:spcAft>
                <a:spcPts val="0"/>
              </a:spcAft>
              <a:buClr>
                <a:schemeClr val="dk1"/>
              </a:buClr>
              <a:buSzPct val="25000"/>
              <a:buFont typeface="Arial"/>
              <a:buNone/>
            </a:pPr>
            <a:endParaRPr sz="2960"/>
          </a:p>
          <a:p>
            <a:pPr marL="342900" marR="0" lvl="0" indent="-342900" algn="l" rtl="0">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Question(2): </a:t>
            </a:r>
            <a:r>
              <a:rPr lang="en-US" sz="3000"/>
              <a:t>Radio signals that 1G networks uses is?</a:t>
            </a:r>
          </a:p>
          <a:p>
            <a:pPr marL="342900" marR="0" lvl="0" indent="-342900" algn="l" rtl="0">
              <a:spcBef>
                <a:spcPts val="592"/>
              </a:spcBef>
              <a:buClr>
                <a:schemeClr val="dk1"/>
              </a:buClr>
              <a:buSzPct val="98666"/>
              <a:buFont typeface="Arial"/>
              <a:buNone/>
            </a:pPr>
            <a:endParaRPr sz="296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609600" y="274637"/>
            <a:ext cx="10972800" cy="1143000"/>
          </a:xfrm>
          <a:prstGeom prst="rect">
            <a:avLst/>
          </a:prstGeom>
        </p:spPr>
        <p:txBody>
          <a:bodyPr lIns="91425" tIns="91425" rIns="91425" bIns="91425" anchor="ctr" anchorCtr="0">
            <a:noAutofit/>
          </a:bodyPr>
          <a:lstStyle/>
          <a:p>
            <a:pPr lvl="0" rtl="0">
              <a:spcBef>
                <a:spcPts val="0"/>
              </a:spcBef>
              <a:buNone/>
            </a:pPr>
            <a:r>
              <a:rPr lang="en-US" sz="6000"/>
              <a:t>Answer:</a:t>
            </a:r>
          </a:p>
        </p:txBody>
      </p:sp>
      <p:sp>
        <p:nvSpPr>
          <p:cNvPr id="301" name="Shape 301"/>
          <p:cNvSpPr txBox="1">
            <a:spLocks noGrp="1"/>
          </p:cNvSpPr>
          <p:nvPr>
            <p:ph type="body" idx="1"/>
          </p:nvPr>
        </p:nvSpPr>
        <p:spPr>
          <a:xfrm>
            <a:off x="609600" y="1600200"/>
            <a:ext cx="10972800" cy="4526100"/>
          </a:xfrm>
          <a:prstGeom prst="rect">
            <a:avLst/>
          </a:prstGeom>
        </p:spPr>
        <p:txBody>
          <a:bodyPr lIns="91425" tIns="91425" rIns="91425" bIns="91425" anchor="t" anchorCtr="0">
            <a:noAutofit/>
          </a:bodyPr>
          <a:lstStyle/>
          <a:p>
            <a:pPr marL="0" lvl="0" indent="0" rtl="0">
              <a:spcBef>
                <a:spcPts val="592"/>
              </a:spcBef>
              <a:buNone/>
            </a:pPr>
            <a:r>
              <a:rPr lang="en-US" sz="6000"/>
              <a:t>Q(1): 1-Local Loops</a:t>
            </a:r>
          </a:p>
          <a:p>
            <a:pPr marL="0" lvl="0" indent="0" rtl="0">
              <a:spcBef>
                <a:spcPts val="592"/>
              </a:spcBef>
              <a:buClr>
                <a:schemeClr val="dk1"/>
              </a:buClr>
              <a:buSzPct val="25000"/>
              <a:buFont typeface="Arial"/>
              <a:buNone/>
            </a:pPr>
            <a:r>
              <a:rPr lang="en-US" sz="6000"/>
              <a:t>          2-Trunks</a:t>
            </a:r>
          </a:p>
          <a:p>
            <a:pPr marL="0" lvl="0" indent="0" rtl="0">
              <a:spcBef>
                <a:spcPts val="592"/>
              </a:spcBef>
              <a:buClr>
                <a:schemeClr val="dk1"/>
              </a:buClr>
              <a:buSzPct val="25000"/>
              <a:buFont typeface="Arial"/>
              <a:buNone/>
            </a:pPr>
            <a:r>
              <a:rPr lang="en-US" sz="6000"/>
              <a:t>          3-Switching Offices</a:t>
            </a:r>
          </a:p>
          <a:p>
            <a:pPr marL="0" lvl="0" indent="0" rtl="0">
              <a:spcBef>
                <a:spcPts val="592"/>
              </a:spcBef>
              <a:buNone/>
            </a:pPr>
            <a:r>
              <a:rPr lang="en-US" sz="6000"/>
              <a:t>Q(2): Analog system</a:t>
            </a:r>
          </a:p>
          <a:p>
            <a:pPr lvl="0" rtl="0">
              <a:spcBef>
                <a:spcPts val="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
        <p:cNvGrpSpPr/>
        <p:nvPr/>
      </p:nvGrpSpPr>
      <p:grpSpPr>
        <a:xfrm>
          <a:off x="0" y="0"/>
          <a:ext cx="0" cy="0"/>
          <a:chOff x="0" y="0"/>
          <a:chExt cx="0" cy="0"/>
        </a:xfrm>
      </p:grpSpPr>
      <p:sp>
        <p:nvSpPr>
          <p:cNvPr id="306" name="Shape 306"/>
          <p:cNvSpPr txBox="1">
            <a:spLocks noGrp="1"/>
          </p:cNvSpPr>
          <p:nvPr>
            <p:ph type="ctrTitle"/>
          </p:nvPr>
        </p:nvSpPr>
        <p:spPr>
          <a:xfrm>
            <a:off x="1524000" y="711842"/>
            <a:ext cx="9144000" cy="980400"/>
          </a:xfrm>
          <a:prstGeom prst="rect">
            <a:avLst/>
          </a:prstGeom>
          <a:noFill/>
          <a:ln>
            <a:noFill/>
          </a:ln>
        </p:spPr>
        <p:txBody>
          <a:bodyPr lIns="91425" tIns="45700" rIns="91425" bIns="45700" anchor="b" anchorCtr="0">
            <a:noAutofit/>
          </a:bodyPr>
          <a:lstStyle/>
          <a:p>
            <a:pPr marR="0" lvl="0" rtl="0">
              <a:lnSpc>
                <a:spcPct val="90000"/>
              </a:lnSpc>
              <a:spcBef>
                <a:spcPts val="0"/>
              </a:spcBef>
              <a:buNone/>
            </a:pPr>
            <a:r>
              <a:rPr lang="en-US"/>
              <a:t>Coaxial/Cable service</a:t>
            </a:r>
          </a:p>
        </p:txBody>
      </p:sp>
      <p:sp>
        <p:nvSpPr>
          <p:cNvPr id="307" name="Shape 307"/>
          <p:cNvSpPr txBox="1">
            <a:spLocks noGrp="1"/>
          </p:cNvSpPr>
          <p:nvPr>
            <p:ph type="subTitle" idx="1"/>
          </p:nvPr>
        </p:nvSpPr>
        <p:spPr>
          <a:xfrm>
            <a:off x="1524000" y="4359237"/>
            <a:ext cx="9144000" cy="16557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000" b="0" i="0" u="none" strike="noStrike" cap="none">
                <a:solidFill>
                  <a:schemeClr val="dk1"/>
                </a:solidFill>
                <a:latin typeface="Calibri"/>
                <a:ea typeface="Calibri"/>
                <a:cs typeface="Calibri"/>
                <a:sym typeface="Calibri"/>
              </a:rPr>
              <a:t>Cable television is a system of delivering television programming and other services to paying subscribers via radio frequency (RF) signals transmitted through coaxial cable</a:t>
            </a:r>
            <a:r>
              <a:rPr lang="en-US" sz="3000"/>
              <a:t>s. This form of networking differs greatly from telephone lines and has advantages and disadvantages</a:t>
            </a:r>
          </a:p>
        </p:txBody>
      </p:sp>
      <p:sp>
        <p:nvSpPr>
          <p:cNvPr id="308" name="Shape 308"/>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a:t> </a:t>
            </a:r>
          </a:p>
        </p:txBody>
      </p:sp>
      <p:pic>
        <p:nvPicPr>
          <p:cNvPr id="309" name="Shape 309"/>
          <p:cNvPicPr preferRelativeResize="0"/>
          <p:nvPr/>
        </p:nvPicPr>
        <p:blipFill>
          <a:blip r:embed="rId4">
            <a:alphaModFix/>
          </a:blip>
          <a:stretch>
            <a:fillRect/>
          </a:stretch>
        </p:blipFill>
        <p:spPr>
          <a:xfrm>
            <a:off x="2172325" y="1692250"/>
            <a:ext cx="7094475" cy="2667000"/>
          </a:xfrm>
          <a:prstGeom prst="rect">
            <a:avLst/>
          </a:prstGeom>
          <a:noFill/>
          <a:ln>
            <a:noFill/>
          </a:ln>
        </p:spPr>
      </p:pic>
      <p:sp>
        <p:nvSpPr>
          <p:cNvPr id="310" name="Shape 310"/>
          <p:cNvSpPr txBox="1"/>
          <p:nvPr/>
        </p:nvSpPr>
        <p:spPr>
          <a:xfrm>
            <a:off x="9385400" y="2054450"/>
            <a:ext cx="2527200" cy="2069100"/>
          </a:xfrm>
          <a:prstGeom prst="rect">
            <a:avLst/>
          </a:prstGeom>
          <a:noFill/>
          <a:ln>
            <a:noFill/>
          </a:ln>
        </p:spPr>
        <p:txBody>
          <a:bodyPr lIns="91425" tIns="91425" rIns="91425" bIns="91425" anchor="t" anchorCtr="0">
            <a:noAutofit/>
          </a:bodyPr>
          <a:lstStyle/>
          <a:p>
            <a:pPr lvl="0" rtl="0">
              <a:lnSpc>
                <a:spcPct val="115000"/>
              </a:lnSpc>
              <a:spcBef>
                <a:spcPts val="300"/>
              </a:spcBef>
              <a:spcAft>
                <a:spcPts val="100"/>
              </a:spcAft>
              <a:buNone/>
            </a:pPr>
            <a:r>
              <a:rPr lang="en-US" sz="1600">
                <a:solidFill>
                  <a:srgbClr val="252525"/>
                </a:solidFill>
              </a:rPr>
              <a:t>A- Outer plastic sheath</a:t>
            </a:r>
          </a:p>
          <a:p>
            <a:pPr lvl="0" rtl="0">
              <a:lnSpc>
                <a:spcPct val="115000"/>
              </a:lnSpc>
              <a:spcBef>
                <a:spcPts val="300"/>
              </a:spcBef>
              <a:spcAft>
                <a:spcPts val="100"/>
              </a:spcAft>
              <a:buNone/>
            </a:pPr>
            <a:r>
              <a:rPr lang="en-US" sz="1600">
                <a:solidFill>
                  <a:srgbClr val="252525"/>
                </a:solidFill>
              </a:rPr>
              <a:t>B- Woven copper shield</a:t>
            </a:r>
          </a:p>
          <a:p>
            <a:pPr lvl="0" rtl="0">
              <a:lnSpc>
                <a:spcPct val="115000"/>
              </a:lnSpc>
              <a:spcBef>
                <a:spcPts val="300"/>
              </a:spcBef>
              <a:spcAft>
                <a:spcPts val="100"/>
              </a:spcAft>
              <a:buNone/>
            </a:pPr>
            <a:r>
              <a:rPr lang="en-US" sz="1600">
                <a:solidFill>
                  <a:srgbClr val="252525"/>
                </a:solidFill>
              </a:rPr>
              <a:t>C- Inner dielectric insulator</a:t>
            </a:r>
          </a:p>
          <a:p>
            <a:pPr lvl="0" rtl="0">
              <a:lnSpc>
                <a:spcPct val="115000"/>
              </a:lnSpc>
              <a:spcBef>
                <a:spcPts val="300"/>
              </a:spcBef>
              <a:spcAft>
                <a:spcPts val="100"/>
              </a:spcAft>
              <a:buNone/>
            </a:pPr>
            <a:r>
              <a:rPr lang="en-US" sz="1600">
                <a:solidFill>
                  <a:srgbClr val="252525"/>
                </a:solidFill>
              </a:rPr>
              <a:t>D- Copper core</a:t>
            </a:r>
          </a:p>
          <a:p>
            <a:pPr lvl="0">
              <a:spcBef>
                <a:spcPts val="0"/>
              </a:spcBef>
              <a:buNone/>
            </a:pP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Internet over cable </a:t>
            </a:r>
          </a:p>
        </p:txBody>
      </p:sp>
      <p:sp>
        <p:nvSpPr>
          <p:cNvPr id="316" name="Shape 316"/>
          <p:cNvSpPr txBox="1">
            <a:spLocks noGrp="1"/>
          </p:cNvSpPr>
          <p:nvPr>
            <p:ph type="body" idx="1"/>
          </p:nvPr>
        </p:nvSpPr>
        <p:spPr>
          <a:xfrm>
            <a:off x="838200" y="1825625"/>
            <a:ext cx="10515600" cy="4771800"/>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0"/>
              </a:spcBef>
              <a:spcAft>
                <a:spcPts val="0"/>
              </a:spcAft>
            </a:pPr>
            <a:r>
              <a:rPr lang="en-US"/>
              <a:t>Internet over cable</a:t>
            </a:r>
            <a:r>
              <a:rPr lang="en-US" sz="2800" b="0" i="0" u="none" strike="noStrike" cap="none">
                <a:solidFill>
                  <a:schemeClr val="dk1"/>
                </a:solidFill>
                <a:latin typeface="Calibri"/>
                <a:ea typeface="Calibri"/>
                <a:cs typeface="Calibri"/>
                <a:sym typeface="Calibri"/>
              </a:rPr>
              <a:t> </a:t>
            </a:r>
            <a:r>
              <a:rPr lang="en-US"/>
              <a:t>widely available internet service available to many in the country </a:t>
            </a:r>
          </a:p>
          <a:p>
            <a:pPr marL="457200" marR="0" lvl="0" indent="-406400" algn="l" rtl="0">
              <a:lnSpc>
                <a:spcPct val="90000"/>
              </a:lnSpc>
              <a:spcBef>
                <a:spcPts val="1000"/>
              </a:spcBef>
              <a:spcAft>
                <a:spcPts val="0"/>
              </a:spcAft>
              <a:buClr>
                <a:schemeClr val="dk1"/>
              </a:buClr>
              <a:buSzPct val="100000"/>
              <a:buFont typeface="Calibri"/>
            </a:pPr>
            <a:r>
              <a:rPr lang="en-US" sz="2800" b="0" i="0" u="none" strike="noStrike" cap="none">
                <a:solidFill>
                  <a:schemeClr val="dk1"/>
                </a:solidFill>
                <a:latin typeface="Calibri"/>
                <a:ea typeface="Calibri"/>
                <a:cs typeface="Calibri"/>
                <a:sym typeface="Calibri"/>
              </a:rPr>
              <a:t>Cable Internet connection is a form of broadband access. Through use of a cable modem, users can access the Internet over cable TV lines. Cable modems can provide </a:t>
            </a:r>
            <a:r>
              <a:rPr lang="en-US"/>
              <a:t>some of the fastest speeds that are widely available to customers.</a:t>
            </a:r>
          </a:p>
          <a:p>
            <a:pPr marL="457200" marR="0" lvl="0" indent="-406400" algn="l" rtl="0">
              <a:lnSpc>
                <a:spcPct val="90000"/>
              </a:lnSpc>
              <a:spcBef>
                <a:spcPts val="1000"/>
              </a:spcBef>
              <a:spcAft>
                <a:spcPts val="0"/>
              </a:spcAft>
              <a:buClr>
                <a:schemeClr val="dk1"/>
              </a:buClr>
              <a:buSzPct val="100000"/>
              <a:buFont typeface="Calibri"/>
            </a:pPr>
            <a:r>
              <a:rPr lang="en-US"/>
              <a:t>S</a:t>
            </a:r>
            <a:r>
              <a:rPr lang="en-US" sz="2800" b="0" i="0" u="none" strike="noStrike" cap="none">
                <a:solidFill>
                  <a:schemeClr val="dk1"/>
                </a:solidFill>
                <a:latin typeface="Calibri"/>
                <a:ea typeface="Calibri"/>
                <a:cs typeface="Calibri"/>
                <a:sym typeface="Calibri"/>
              </a:rPr>
              <a:t>ingle cable system can</a:t>
            </a:r>
            <a:r>
              <a:rPr lang="en-US"/>
              <a:t> grow and expand easily because of their design. One cable run can provide service to many locations via ‘taps’ in the cable line</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lgn="ctr">
              <a:spcBef>
                <a:spcPts val="0"/>
              </a:spcBef>
              <a:buNone/>
            </a:pPr>
            <a:r>
              <a:rPr lang="en-US"/>
              <a:t>Coaxial for internet</a:t>
            </a:r>
          </a:p>
        </p:txBody>
      </p:sp>
      <p:sp>
        <p:nvSpPr>
          <p:cNvPr id="322" name="Shape 322"/>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lvl="0">
              <a:spcBef>
                <a:spcPts val="0"/>
              </a:spcBef>
              <a:buNone/>
            </a:pPr>
            <a:r>
              <a:rPr lang="en-US"/>
              <a:t>Original implementation of cable internet used only downstream data on the coaxial or cable network. A dial up connection was required for upstream data. Eventually, a spectrum of the cable frequency was dedicated for upstream data but this spectrum is smaller than the downstream spectrum, resulting in the difference we see in upload/download speeds in regular cable internet.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Cable modems</a:t>
            </a:r>
          </a:p>
        </p:txBody>
      </p:sp>
      <p:sp>
        <p:nvSpPr>
          <p:cNvPr id="328" name="Shape 328"/>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a:t>Cable modems are devices</a:t>
            </a:r>
            <a:r>
              <a:rPr lang="en-US" sz="2800" b="0" i="0" u="none" strike="noStrike" cap="none">
                <a:solidFill>
                  <a:schemeClr val="dk1"/>
                </a:solidFill>
                <a:latin typeface="Calibri"/>
                <a:ea typeface="Calibri"/>
                <a:cs typeface="Calibri"/>
                <a:sym typeface="Calibri"/>
              </a:rPr>
              <a:t> that allows high speed access to networks such as internet via</a:t>
            </a:r>
            <a:r>
              <a:rPr lang="en-US"/>
              <a:t> the same connection we use for cable television</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a:t>This</a:t>
            </a:r>
            <a:r>
              <a:rPr lang="en-US" sz="2800" b="0" i="0" u="none" strike="noStrike" cap="none">
                <a:solidFill>
                  <a:schemeClr val="dk1"/>
                </a:solidFill>
                <a:latin typeface="Calibri"/>
                <a:ea typeface="Calibri"/>
                <a:cs typeface="Calibri"/>
                <a:sym typeface="Calibri"/>
              </a:rPr>
              <a:t> physical device separates the computer data from the cable television video signal, but many people refer to the entire system a</a:t>
            </a:r>
            <a:r>
              <a:rPr lang="en-US"/>
              <a:t> cable service</a:t>
            </a:r>
          </a:p>
          <a:p>
            <a:pPr marL="228600" marR="0" lvl="0" indent="-228600" algn="l" rtl="0">
              <a:lnSpc>
                <a:spcPct val="90000"/>
              </a:lnSpc>
              <a:spcBef>
                <a:spcPts val="1000"/>
              </a:spcBef>
              <a:buClr>
                <a:schemeClr val="dk1"/>
              </a:buClr>
              <a:buSzPct val="100000"/>
              <a:buFont typeface="Arial"/>
              <a:buChar char="•"/>
            </a:pPr>
            <a:r>
              <a:rPr lang="en-US"/>
              <a:t>Modem is short for ‘modulize/demodulize’ which is the process the cable modem uses to convert data from a frequency in the the coaxial cable into data that can be transferred over ethernet or other media</a:t>
            </a:r>
          </a:p>
          <a:p>
            <a:pPr marL="0" marR="0" lvl="0" indent="0" algn="l" rtl="0">
              <a:lnSpc>
                <a:spcPct val="90000"/>
              </a:lnSpc>
              <a:spcBef>
                <a:spcPts val="1000"/>
              </a:spcBef>
              <a:buNone/>
            </a:pPr>
            <a:endParaRPr/>
          </a:p>
          <a:p>
            <a:pPr marL="0" marR="0" lvl="0" indent="0" algn="l" rtl="0">
              <a:lnSpc>
                <a:spcPct val="90000"/>
              </a:lnSpc>
              <a:spcBef>
                <a:spcPts val="1000"/>
              </a:spcBef>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lgn="ctr">
              <a:spcBef>
                <a:spcPts val="0"/>
              </a:spcBef>
              <a:buNone/>
            </a:pPr>
            <a:r>
              <a:rPr lang="en-US"/>
              <a:t>Hybrid Fibre/Coxial</a:t>
            </a:r>
          </a:p>
        </p:txBody>
      </p:sp>
      <p:sp>
        <p:nvSpPr>
          <p:cNvPr id="334" name="Shape 334"/>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177800" lvl="0" indent="0" rtl="0">
              <a:spcBef>
                <a:spcPts val="0"/>
              </a:spcBef>
              <a:buNone/>
            </a:pPr>
            <a:r>
              <a:rPr lang="en-US"/>
              <a:t>Some modern cable systems use fibre to carry the bulk of data from the service provider to a ‘node.’ From the node, coaxial cable is used to carry signal to the clients. Fibre is used to carry signal to the node because of its higher bandwidth, eliminating the need to run multiple coaxial cables to the node. This is called FttN or ‘fibre to the node.’ Cable is not the only system that can uses FttN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lgn="ctr">
              <a:spcBef>
                <a:spcPts val="0"/>
              </a:spcBef>
              <a:buNone/>
            </a:pPr>
            <a:r>
              <a:rPr lang="en-US"/>
              <a:t>Television and Internet in one cable</a:t>
            </a:r>
          </a:p>
        </p:txBody>
      </p:sp>
      <p:sp>
        <p:nvSpPr>
          <p:cNvPr id="340" name="Shape 340"/>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lvl="0">
              <a:spcBef>
                <a:spcPts val="0"/>
              </a:spcBef>
              <a:buNone/>
            </a:pPr>
            <a:r>
              <a:rPr lang="en-US" sz="2400"/>
              <a:t>Cable offers the ability to provide television, phone service and internet over on cable line. This is possible because of the broad spectrum of frequency that can be carried on Coaxial cable. Different frequencies, or ‘spectrums’ are reserved for specific services, allowing multiple signals to exists alongside each other without interfering. See the below image for reference</a:t>
            </a:r>
          </a:p>
        </p:txBody>
      </p:sp>
      <p:pic>
        <p:nvPicPr>
          <p:cNvPr id="341" name="Shape 341" descr="cable.JPG"/>
          <p:cNvPicPr preferRelativeResize="0"/>
          <p:nvPr/>
        </p:nvPicPr>
        <p:blipFill>
          <a:blip r:embed="rId4">
            <a:alphaModFix/>
          </a:blip>
          <a:stretch>
            <a:fillRect/>
          </a:stretch>
        </p:blipFill>
        <p:spPr>
          <a:xfrm>
            <a:off x="1632100" y="3993275"/>
            <a:ext cx="8454974" cy="2738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609600" y="344087"/>
            <a:ext cx="10972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Video on mobile networks and</a:t>
            </a:r>
            <a:r>
              <a:rPr lang="en-US"/>
              <a:t> their technologies</a:t>
            </a:r>
          </a:p>
        </p:txBody>
      </p:sp>
      <p:sp>
        <p:nvSpPr>
          <p:cNvPr id="347" name="Shape 347"/>
          <p:cNvSpPr txBox="1">
            <a:spLocks noGrp="1"/>
          </p:cNvSpPr>
          <p:nvPr>
            <p:ph type="body" idx="1"/>
          </p:nvPr>
        </p:nvSpPr>
        <p:spPr>
          <a:xfrm>
            <a:off x="1390875" y="2401350"/>
            <a:ext cx="10972800" cy="45261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sng" strike="noStrike" cap="none">
                <a:solidFill>
                  <a:schemeClr val="hlink"/>
                </a:solidFill>
                <a:latin typeface="Calibri"/>
                <a:ea typeface="Calibri"/>
                <a:cs typeface="Calibri"/>
                <a:sym typeface="Calibri"/>
                <a:hlinkClick r:id="rId4"/>
              </a:rPr>
              <a:t>https://www.youtube.com/watch?v=ODB6d6MHAY8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NRZ and NRZI and Balanced Signals</a:t>
            </a:r>
          </a:p>
        </p:txBody>
      </p:sp>
      <p:sp>
        <p:nvSpPr>
          <p:cNvPr id="173" name="Shape 173"/>
          <p:cNvSpPr txBox="1">
            <a:spLocks noGrp="1"/>
          </p:cNvSpPr>
          <p:nvPr>
            <p:ph type="body" idx="1"/>
          </p:nvPr>
        </p:nvSpPr>
        <p:spPr>
          <a:xfrm>
            <a:off x="752184" y="1426300"/>
            <a:ext cx="10515600" cy="32799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NRZ has a positive voltage represented by 1 and a negative voltage represent by 0.</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NRZI has a transition represented by 1 and a 0 represents no transition.</a:t>
            </a:r>
          </a:p>
          <a:p>
            <a:pPr marL="0" marR="0" lvl="0" indent="0" algn="l" rtl="0">
              <a:lnSpc>
                <a:spcPct val="90000"/>
              </a:lnSpc>
              <a:spcBef>
                <a:spcPts val="1000"/>
              </a:spcBef>
              <a:buClr>
                <a:schemeClr val="dk1"/>
              </a:buClr>
              <a:buSzPct val="25000"/>
              <a:buFont typeface="Arial"/>
              <a:buNone/>
            </a:pPr>
            <a:r>
              <a:rPr lang="en-US" sz="2800" b="0" i="0" u="none" strike="noStrike" cap="none">
                <a:solidFill>
                  <a:schemeClr val="dk1"/>
                </a:solidFill>
                <a:latin typeface="Calibri"/>
                <a:ea typeface="Calibri"/>
                <a:cs typeface="Calibri"/>
                <a:sym typeface="Calibri"/>
              </a:rPr>
              <a:t>A balanced signal has an average voltage of 0 or having as much positive voltage as negative voltage. If the average is not 0, energy is wasted in the form of heat.</a:t>
            </a:r>
          </a:p>
        </p:txBody>
      </p:sp>
      <p:pic>
        <p:nvPicPr>
          <p:cNvPr id="174" name="Shape 174"/>
          <p:cNvPicPr preferRelativeResize="0"/>
          <p:nvPr/>
        </p:nvPicPr>
        <p:blipFill rotWithShape="1">
          <a:blip r:embed="rId4">
            <a:alphaModFix/>
          </a:blip>
          <a:srcRect/>
          <a:stretch/>
        </p:blipFill>
        <p:spPr>
          <a:xfrm>
            <a:off x="5706575" y="4418325"/>
            <a:ext cx="3797400" cy="220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Baseband and Passband</a:t>
            </a:r>
          </a:p>
        </p:txBody>
      </p:sp>
      <p:sp>
        <p:nvSpPr>
          <p:cNvPr id="180" name="Shape 180"/>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Baseband sends the signal without changing any frequency.</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Passband shifts the signal to a higher frequency then transmits it. When the signal gets to the receiver, it is shifted back to its original frequency.</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r>
              <a:rPr lang="en-US" sz="2800" b="0" i="0" u="none" strike="noStrike" cap="none">
                <a:solidFill>
                  <a:schemeClr val="dk1"/>
                </a:solidFill>
                <a:latin typeface="Calibri"/>
                <a:ea typeface="Calibri"/>
                <a:cs typeface="Calibri"/>
                <a:sym typeface="Calibri"/>
              </a:rPr>
              <a:t>When a baseband of B Hz is sent and is shift up to occupy a passband of S, the frequency will become S + B Hz.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38200" y="31275"/>
            <a:ext cx="10515600"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Multiplexing</a:t>
            </a:r>
          </a:p>
        </p:txBody>
      </p:sp>
      <p:sp>
        <p:nvSpPr>
          <p:cNvPr id="186" name="Shape 186"/>
          <p:cNvSpPr txBox="1">
            <a:spLocks noGrp="1"/>
          </p:cNvSpPr>
          <p:nvPr>
            <p:ph type="body" idx="1"/>
          </p:nvPr>
        </p:nvSpPr>
        <p:spPr>
          <a:xfrm>
            <a:off x="838200" y="905425"/>
            <a:ext cx="10515600" cy="4351200"/>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Multiplexing is the process of compressing multiple signals into the form of a single and complex signal and then sending that signal on a carrier. When it is recovered, the complex signal splits back to the original form of the signals.</a:t>
            </a:r>
          </a:p>
          <a:p>
            <a:pPr marL="0" marR="0" lvl="0" indent="0" algn="l" rtl="0">
              <a:lnSpc>
                <a:spcPct val="70000"/>
              </a:lnSpc>
              <a:spcBef>
                <a:spcPts val="1000"/>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There are 5 types of multiplexing.</a:t>
            </a:r>
          </a:p>
          <a:p>
            <a:pPr marL="514350" marR="0" lvl="0" indent="-514350" algn="l" rtl="0">
              <a:lnSpc>
                <a:spcPct val="70000"/>
              </a:lnSpc>
              <a:spcBef>
                <a:spcPts val="1000"/>
              </a:spcBef>
              <a:spcAft>
                <a:spcPts val="0"/>
              </a:spcAft>
              <a:buClr>
                <a:schemeClr val="dk1"/>
              </a:buClr>
              <a:buSzPct val="99615"/>
              <a:buFont typeface="Arial"/>
              <a:buAutoNum type="arabicParenR"/>
            </a:pPr>
            <a:r>
              <a:rPr lang="en-US" sz="2590" b="0" i="0" u="none" strike="noStrike" cap="none">
                <a:solidFill>
                  <a:schemeClr val="dk1"/>
                </a:solidFill>
                <a:latin typeface="Calibri"/>
                <a:ea typeface="Calibri"/>
                <a:cs typeface="Calibri"/>
                <a:sym typeface="Calibri"/>
              </a:rPr>
              <a:t>Frequency Division Multiplexing</a:t>
            </a:r>
          </a:p>
          <a:p>
            <a:pPr marL="514350" marR="0" lvl="0" indent="-514350" algn="l" rtl="0">
              <a:lnSpc>
                <a:spcPct val="70000"/>
              </a:lnSpc>
              <a:spcBef>
                <a:spcPts val="1000"/>
              </a:spcBef>
              <a:spcAft>
                <a:spcPts val="0"/>
              </a:spcAft>
              <a:buClr>
                <a:schemeClr val="dk1"/>
              </a:buClr>
              <a:buSzPct val="99615"/>
              <a:buFont typeface="Arial"/>
              <a:buAutoNum type="arabicParenR"/>
            </a:pPr>
            <a:r>
              <a:rPr lang="en-US" sz="2590" b="0" i="0" u="none" strike="noStrike" cap="none">
                <a:solidFill>
                  <a:schemeClr val="dk1"/>
                </a:solidFill>
                <a:latin typeface="Calibri"/>
                <a:ea typeface="Calibri"/>
                <a:cs typeface="Calibri"/>
                <a:sym typeface="Calibri"/>
              </a:rPr>
              <a:t>Orthogonal Frequency Division Multiplexing</a:t>
            </a:r>
          </a:p>
          <a:p>
            <a:pPr marL="514350" marR="0" lvl="0" indent="-514350" algn="l" rtl="0">
              <a:lnSpc>
                <a:spcPct val="70000"/>
              </a:lnSpc>
              <a:spcBef>
                <a:spcPts val="1000"/>
              </a:spcBef>
              <a:spcAft>
                <a:spcPts val="0"/>
              </a:spcAft>
              <a:buClr>
                <a:schemeClr val="dk1"/>
              </a:buClr>
              <a:buSzPct val="99615"/>
              <a:buFont typeface="Arial"/>
              <a:buAutoNum type="arabicParenR"/>
            </a:pPr>
            <a:r>
              <a:rPr lang="en-US" sz="2590" b="0" i="0" u="none" strike="noStrike" cap="none">
                <a:solidFill>
                  <a:schemeClr val="dk1"/>
                </a:solidFill>
                <a:latin typeface="Calibri"/>
                <a:ea typeface="Calibri"/>
                <a:cs typeface="Calibri"/>
                <a:sym typeface="Calibri"/>
              </a:rPr>
              <a:t>Time Division Multiplexing</a:t>
            </a:r>
          </a:p>
          <a:p>
            <a:pPr marL="514350" marR="0" lvl="0" indent="-514350" algn="l" rtl="0">
              <a:lnSpc>
                <a:spcPct val="70000"/>
              </a:lnSpc>
              <a:spcBef>
                <a:spcPts val="1000"/>
              </a:spcBef>
              <a:spcAft>
                <a:spcPts val="0"/>
              </a:spcAft>
              <a:buClr>
                <a:schemeClr val="dk1"/>
              </a:buClr>
              <a:buSzPct val="99615"/>
              <a:buFont typeface="Arial"/>
              <a:buAutoNum type="arabicParenR"/>
            </a:pPr>
            <a:r>
              <a:rPr lang="en-US" sz="2590" b="0" i="0" u="none" strike="noStrike" cap="none">
                <a:solidFill>
                  <a:schemeClr val="dk1"/>
                </a:solidFill>
                <a:latin typeface="Calibri"/>
                <a:ea typeface="Calibri"/>
                <a:cs typeface="Calibri"/>
                <a:sym typeface="Calibri"/>
              </a:rPr>
              <a:t>Statistical Time Division Multiplexing</a:t>
            </a:r>
          </a:p>
          <a:p>
            <a:pPr marL="514350" marR="0" lvl="0" indent="-514350" algn="l" rtl="0">
              <a:lnSpc>
                <a:spcPct val="70000"/>
              </a:lnSpc>
              <a:spcBef>
                <a:spcPts val="1000"/>
              </a:spcBef>
              <a:buClr>
                <a:schemeClr val="dk1"/>
              </a:buClr>
              <a:buSzPct val="99615"/>
              <a:buFont typeface="Arial"/>
              <a:buAutoNum type="arabicParenR"/>
            </a:pPr>
            <a:r>
              <a:rPr lang="en-US" sz="2590" b="0" i="0" u="none" strike="noStrike" cap="none">
                <a:solidFill>
                  <a:schemeClr val="dk1"/>
                </a:solidFill>
                <a:latin typeface="Calibri"/>
                <a:ea typeface="Calibri"/>
                <a:cs typeface="Calibri"/>
                <a:sym typeface="Calibri"/>
              </a:rPr>
              <a:t>Code Division Multiplexing</a:t>
            </a:r>
          </a:p>
        </p:txBody>
      </p:sp>
      <p:pic>
        <p:nvPicPr>
          <p:cNvPr id="187" name="Shape 187"/>
          <p:cNvPicPr preferRelativeResize="0"/>
          <p:nvPr/>
        </p:nvPicPr>
        <p:blipFill rotWithShape="1">
          <a:blip r:embed="rId4">
            <a:alphaModFix/>
          </a:blip>
          <a:srcRect/>
          <a:stretch/>
        </p:blipFill>
        <p:spPr>
          <a:xfrm>
            <a:off x="7416800" y="4001294"/>
            <a:ext cx="4572000" cy="2019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Frequency Division and Orthogonal Frequency Division Multiplexing</a:t>
            </a:r>
          </a:p>
        </p:txBody>
      </p:sp>
      <p:sp>
        <p:nvSpPr>
          <p:cNvPr id="193" name="Shape 193"/>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Frequency Division Multiplexing divides the spectrum into frequency bands. Each user will have possession of a given band which they will use to send their signal. AM radio broadcasting uses Frequency Division Multiplexing</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r>
              <a:rPr lang="en-US" sz="2800" b="0" i="0" u="none" strike="noStrike" cap="none">
                <a:solidFill>
                  <a:schemeClr val="dk1"/>
                </a:solidFill>
                <a:latin typeface="Calibri"/>
                <a:ea typeface="Calibri"/>
                <a:cs typeface="Calibri"/>
                <a:sym typeface="Calibri"/>
              </a:rPr>
              <a:t>Orthogonal Frequency Division divides the channel bandwidth into subcarriers. These subcarriers then send the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Shape 198"/>
          <p:cNvSpPr txBox="1"/>
          <p:nvPr/>
        </p:nvSpPr>
        <p:spPr>
          <a:xfrm>
            <a:off x="874642" y="1298712"/>
            <a:ext cx="10575234" cy="378565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0" b="0" i="0" u="none" strike="noStrike" cap="none">
                <a:solidFill>
                  <a:schemeClr val="dk1"/>
                </a:solidFill>
                <a:latin typeface="Calibri"/>
                <a:ea typeface="Calibri"/>
                <a:cs typeface="Calibri"/>
                <a:sym typeface="Calibri"/>
              </a:rPr>
              <a:t>What type of radio signal uses frequency division multiplexing?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Shape 203"/>
          <p:cNvPicPr preferRelativeResize="0"/>
          <p:nvPr/>
        </p:nvPicPr>
        <p:blipFill rotWithShape="1">
          <a:blip r:embed="rId3">
            <a:alphaModFix/>
          </a:blip>
          <a:srcRect/>
          <a:stretch/>
        </p:blipFill>
        <p:spPr>
          <a:xfrm>
            <a:off x="0" y="0"/>
            <a:ext cx="12192000" cy="68681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Time Division Multiplexing (TDM)</a:t>
            </a:r>
          </a:p>
        </p:txBody>
      </p:sp>
      <p:sp>
        <p:nvSpPr>
          <p:cNvPr id="210" name="Shape 210"/>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Used widely as part of telephone and cellular networks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Method of putting multiple data streams in a single signal by separating them into many segments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Bits from each stream are taken in a fixed time slot</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Uses guard time in order for the stream to transmit simultaneously without interfering with one or another</a:t>
            </a:r>
          </a:p>
        </p:txBody>
      </p:sp>
      <p:pic>
        <p:nvPicPr>
          <p:cNvPr id="211" name="Shape 211"/>
          <p:cNvPicPr preferRelativeResize="0"/>
          <p:nvPr/>
        </p:nvPicPr>
        <p:blipFill rotWithShape="1">
          <a:blip r:embed="rId3">
            <a:alphaModFix/>
          </a:blip>
          <a:srcRect/>
          <a:stretch/>
        </p:blipFill>
        <p:spPr>
          <a:xfrm>
            <a:off x="3908075" y="4918775"/>
            <a:ext cx="6146700" cy="1740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1578</Words>
  <Application>Microsoft Office PowerPoint</Application>
  <PresentationFormat>Widescreen</PresentationFormat>
  <Paragraphs>137</Paragraphs>
  <Slides>29</Slides>
  <Notes>29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29</vt:i4>
      </vt:variant>
    </vt:vector>
  </HeadingPairs>
  <TitlesOfParts>
    <vt:vector size="33" baseType="lpstr">
      <vt:lpstr>Arial</vt:lpstr>
      <vt:lpstr>Calibri</vt:lpstr>
      <vt:lpstr>Office Theme</vt:lpstr>
      <vt:lpstr>Office Theme</vt:lpstr>
      <vt:lpstr>Digital Modulation, Telephone, Cable Television </vt:lpstr>
      <vt:lpstr>Digital Modulation and Multiplexing</vt:lpstr>
      <vt:lpstr>NRZ and NRZI and Balanced Signals</vt:lpstr>
      <vt:lpstr>Baseband and Passband</vt:lpstr>
      <vt:lpstr>Multiplexing</vt:lpstr>
      <vt:lpstr>Frequency Division and Orthogonal Frequency Division Multiplexing</vt:lpstr>
      <vt:lpstr>PowerPoint Presentation</vt:lpstr>
      <vt:lpstr>PowerPoint Presentation</vt:lpstr>
      <vt:lpstr>Time Division Multiplexing (TDM)</vt:lpstr>
      <vt:lpstr>Code Division Multiplexing</vt:lpstr>
      <vt:lpstr>Code Division Multiplexing</vt:lpstr>
      <vt:lpstr>Statistical Time Division Multiplexing</vt:lpstr>
      <vt:lpstr>The telephone system </vt:lpstr>
      <vt:lpstr>Structure of the telephone system</vt:lpstr>
      <vt:lpstr>The Telephone System</vt:lpstr>
      <vt:lpstr>Structure of the Telephone System </vt:lpstr>
      <vt:lpstr>The Telephone System</vt:lpstr>
      <vt:lpstr>First Generation (1G) Mobile Phones</vt:lpstr>
      <vt:lpstr>Second Generation (2G) Mobile Phones</vt:lpstr>
      <vt:lpstr>Third Generation (3G) Mobile Phones</vt:lpstr>
      <vt:lpstr>Summary </vt:lpstr>
      <vt:lpstr>Answer:</vt:lpstr>
      <vt:lpstr>Coaxial/Cable service</vt:lpstr>
      <vt:lpstr>Internet over cable </vt:lpstr>
      <vt:lpstr>Coaxial for internet</vt:lpstr>
      <vt:lpstr>Cable modems</vt:lpstr>
      <vt:lpstr>Hybrid Fibre/Coxial</vt:lpstr>
      <vt:lpstr>Television and Internet in one cable</vt:lpstr>
      <vt:lpstr>Video on mobile networks and their technologies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Modulation, Telephone, Cable Television </dc:title>
  <cp:lastModifiedBy>jaishree ranganathan</cp:lastModifiedBy>
  <cp:revision>4</cp:revision>
  <dcterms:modified xsi:type="dcterms:W3CDTF">2016-09-06T23:55:01Z</dcterms:modified>
</cp:coreProperties>
</file>