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  <p:sldMasterId id="2147483689" r:id="rId2"/>
    <p:sldMasterId id="2147483690" r:id="rId3"/>
    <p:sldMasterId id="2147483691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6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5713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183" y="685795"/>
            <a:ext cx="609629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152143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419600" y="1152143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36576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36576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419600" y="1151334"/>
            <a:ext cx="36576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419600" y="1631156"/>
            <a:ext cx="36576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04801" y="4121658"/>
            <a:ext cx="7772400" cy="44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04798" y="45720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04800" y="285750"/>
            <a:ext cx="7772400" cy="37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01752" y="4121458"/>
            <a:ext cx="7772400" cy="4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41148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01752" y="4572000"/>
            <a:ext cx="7772400" cy="4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2466900" y="-809550"/>
            <a:ext cx="3600599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 rot="5400000">
            <a:off x="5311349" y="1524028"/>
            <a:ext cx="43887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866216" y="1085850"/>
            <a:ext cx="6619199" cy="2497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866216" y="3583035"/>
            <a:ext cx="6619199" cy="646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3429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marL="6858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0287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marL="13716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marL="17145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marL="20574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marL="24003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marL="2743200" marR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799" cy="3146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indent="-177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55880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863600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2065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15494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18923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2352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25781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29210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27484" y="1428750"/>
            <a:ext cx="3297299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827483" y="1885950"/>
            <a:ext cx="3297299" cy="2806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299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299" cy="2806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66216" y="2146299"/>
            <a:ext cx="6619199" cy="143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66216" y="3583035"/>
            <a:ext cx="6619199" cy="645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27483" y="1545431"/>
            <a:ext cx="3297299" cy="3146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240869" y="1542068"/>
            <a:ext cx="3297299" cy="3150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66215" y="1085850"/>
            <a:ext cx="2550900" cy="1085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588462" y="1085850"/>
            <a:ext cx="3897000" cy="3429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866215" y="2346960"/>
            <a:ext cx="2550900" cy="2171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65430" y="1390643"/>
            <a:ext cx="3819600" cy="11811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pic" idx="2"/>
          </p:nvPr>
        </p:nvSpPr>
        <p:spPr>
          <a:xfrm>
            <a:off x="5212159" y="857250"/>
            <a:ext cx="24003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1pPr>
            <a:lvl2pPr marL="3429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2pPr>
            <a:lvl3pPr marL="6858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3pPr>
            <a:lvl4pPr marL="10287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4pPr>
            <a:lvl5pPr marL="13716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5pPr>
            <a:lvl6pPr marL="17145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6pPr>
            <a:lvl7pPr marL="20574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7pPr>
            <a:lvl8pPr marL="24003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8pPr>
            <a:lvl9pPr marL="27432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866215" y="2743200"/>
            <a:ext cx="3813599" cy="1028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66216" y="3600440"/>
            <a:ext cx="6619199" cy="425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pic" idx="2"/>
          </p:nvPr>
        </p:nvSpPr>
        <p:spPr>
          <a:xfrm>
            <a:off x="866216" y="514350"/>
            <a:ext cx="6619199" cy="2730599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1pPr>
            <a:lvl2pPr marL="3429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2pPr>
            <a:lvl3pPr marL="6858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3pPr>
            <a:lvl4pPr marL="10287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4pPr>
            <a:lvl5pPr marL="13716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5pPr>
            <a:lvl6pPr marL="17145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6pPr>
            <a:lvl7pPr marL="20574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7pPr>
            <a:lvl8pPr marL="24003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8pPr>
            <a:lvl9pPr marL="27432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866216" y="4025493"/>
            <a:ext cx="6619199" cy="37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66215" y="1085850"/>
            <a:ext cx="6619199" cy="14858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66215" y="2743200"/>
            <a:ext cx="6619199" cy="1771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81100" y="1085850"/>
            <a:ext cx="5999399" cy="1742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447800" y="2828380"/>
            <a:ext cx="5459700" cy="256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866215" y="3262992"/>
            <a:ext cx="6619199" cy="1257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11" name="Shape 211"/>
          <p:cNvSpPr txBox="1"/>
          <p:nvPr/>
        </p:nvSpPr>
        <p:spPr>
          <a:xfrm>
            <a:off x="673721" y="728439"/>
            <a:ext cx="601499" cy="14771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92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997867" y="1960340"/>
            <a:ext cx="601499" cy="14771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92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66215" y="2343150"/>
            <a:ext cx="6619199" cy="1239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66215" y="3583035"/>
            <a:ext cx="6619199" cy="645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74710" y="1485900"/>
            <a:ext cx="2210099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489347" y="2000250"/>
            <a:ext cx="2195400" cy="2691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2912744" y="1485900"/>
            <a:ext cx="2202299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4"/>
          </p:nvPr>
        </p:nvSpPr>
        <p:spPr>
          <a:xfrm>
            <a:off x="2904829" y="2000250"/>
            <a:ext cx="2210099" cy="2691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5"/>
          </p:nvPr>
        </p:nvSpPr>
        <p:spPr>
          <a:xfrm>
            <a:off x="5343525" y="1485900"/>
            <a:ext cx="2198999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6"/>
          </p:nvPr>
        </p:nvSpPr>
        <p:spPr>
          <a:xfrm>
            <a:off x="5343525" y="2000250"/>
            <a:ext cx="2198999" cy="2691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227" name="Shape 227"/>
          <p:cNvCxnSpPr/>
          <p:nvPr/>
        </p:nvCxnSpPr>
        <p:spPr>
          <a:xfrm>
            <a:off x="2794606" y="1600200"/>
            <a:ext cx="0" cy="2971799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Shape 228"/>
          <p:cNvCxnSpPr/>
          <p:nvPr/>
        </p:nvCxnSpPr>
        <p:spPr>
          <a:xfrm>
            <a:off x="5221670" y="1600200"/>
            <a:ext cx="0" cy="2975099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89347" y="3188211"/>
            <a:ext cx="2205000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pic" idx="2"/>
          </p:nvPr>
        </p:nvSpPr>
        <p:spPr>
          <a:xfrm>
            <a:off x="489347" y="1657350"/>
            <a:ext cx="2205000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1pPr>
            <a:lvl2pPr marL="3429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2pPr>
            <a:lvl3pPr marL="6858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3pPr>
            <a:lvl4pPr marL="10287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4pPr>
            <a:lvl5pPr marL="13716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5pPr>
            <a:lvl6pPr marL="17145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6pPr>
            <a:lvl7pPr marL="20574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7pPr>
            <a:lvl8pPr marL="24003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8pPr>
            <a:lvl9pPr marL="27432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3"/>
          </p:nvPr>
        </p:nvSpPr>
        <p:spPr>
          <a:xfrm>
            <a:off x="489347" y="3620408"/>
            <a:ext cx="2205000" cy="494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4"/>
          </p:nvPr>
        </p:nvSpPr>
        <p:spPr>
          <a:xfrm>
            <a:off x="2917031" y="3188211"/>
            <a:ext cx="2197799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idx="5"/>
          </p:nvPr>
        </p:nvSpPr>
        <p:spPr>
          <a:xfrm>
            <a:off x="2917030" y="1657350"/>
            <a:ext cx="2197799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1pPr>
            <a:lvl2pPr marL="3429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2pPr>
            <a:lvl3pPr marL="6858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3pPr>
            <a:lvl4pPr marL="10287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4pPr>
            <a:lvl5pPr marL="13716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5pPr>
            <a:lvl6pPr marL="17145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6pPr>
            <a:lvl7pPr marL="20574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7pPr>
            <a:lvl8pPr marL="24003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8pPr>
            <a:lvl9pPr marL="27432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6"/>
          </p:nvPr>
        </p:nvSpPr>
        <p:spPr>
          <a:xfrm>
            <a:off x="2916016" y="3620407"/>
            <a:ext cx="2200800" cy="494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7"/>
          </p:nvPr>
        </p:nvSpPr>
        <p:spPr>
          <a:xfrm>
            <a:off x="5343525" y="3188211"/>
            <a:ext cx="2198999" cy="432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pic" idx="8"/>
          </p:nvPr>
        </p:nvSpPr>
        <p:spPr>
          <a:xfrm>
            <a:off x="5343524" y="1657350"/>
            <a:ext cx="2198999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1pPr>
            <a:lvl2pPr marL="3429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2pPr>
            <a:lvl3pPr marL="6858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3pPr>
            <a:lvl4pPr marL="10287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4pPr>
            <a:lvl5pPr marL="13716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5pPr>
            <a:lvl6pPr marL="17145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6pPr>
            <a:lvl7pPr marL="20574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7pPr>
            <a:lvl8pPr marL="24003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8pPr>
            <a:lvl9pPr marL="2743200" marR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9"/>
          </p:nvPr>
        </p:nvSpPr>
        <p:spPr>
          <a:xfrm>
            <a:off x="5343431" y="3620405"/>
            <a:ext cx="2202000" cy="494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342900" indent="0" rtl="0">
              <a:spcBef>
                <a:spcPts val="0"/>
              </a:spcBef>
              <a:buFont typeface="Questrial"/>
              <a:buNone/>
              <a:defRPr/>
            </a:lvl2pPr>
            <a:lvl3pPr marL="685800" indent="0" rtl="0">
              <a:spcBef>
                <a:spcPts val="0"/>
              </a:spcBef>
              <a:buFont typeface="Questrial"/>
              <a:buNone/>
              <a:defRPr/>
            </a:lvl3pPr>
            <a:lvl4pPr marL="1028700" indent="0" rtl="0">
              <a:spcBef>
                <a:spcPts val="0"/>
              </a:spcBef>
              <a:buFont typeface="Questrial"/>
              <a:buNone/>
              <a:defRPr/>
            </a:lvl4pPr>
            <a:lvl5pPr marL="1371600" indent="0" rtl="0">
              <a:spcBef>
                <a:spcPts val="0"/>
              </a:spcBef>
              <a:buFont typeface="Questrial"/>
              <a:buNone/>
              <a:defRPr/>
            </a:lvl5pPr>
            <a:lvl6pPr marL="1714500" indent="0" rtl="0">
              <a:spcBef>
                <a:spcPts val="0"/>
              </a:spcBef>
              <a:buFont typeface="Questrial"/>
              <a:buNone/>
              <a:defRPr/>
            </a:lvl6pPr>
            <a:lvl7pPr marL="2057400" indent="0" rtl="0">
              <a:spcBef>
                <a:spcPts val="0"/>
              </a:spcBef>
              <a:buFont typeface="Questrial"/>
              <a:buNone/>
              <a:defRPr/>
            </a:lvl7pPr>
            <a:lvl8pPr marL="2400300" indent="0" rtl="0">
              <a:spcBef>
                <a:spcPts val="0"/>
              </a:spcBef>
              <a:buFont typeface="Questrial"/>
              <a:buNone/>
              <a:defRPr/>
            </a:lvl8pPr>
            <a:lvl9pPr marL="27432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243" name="Shape 243"/>
          <p:cNvCxnSpPr/>
          <p:nvPr/>
        </p:nvCxnSpPr>
        <p:spPr>
          <a:xfrm>
            <a:off x="2794606" y="1600200"/>
            <a:ext cx="0" cy="2971799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Shape 244"/>
          <p:cNvCxnSpPr/>
          <p:nvPr/>
        </p:nvCxnSpPr>
        <p:spPr>
          <a:xfrm>
            <a:off x="5221670" y="1600200"/>
            <a:ext cx="0" cy="2975099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 rot="5400000">
            <a:off x="2609139" y="-241861"/>
            <a:ext cx="3146700" cy="6709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indent="-177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55880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863600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2065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15494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18923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2352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25781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29210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 rot="5400000">
            <a:off x="4700560" y="1850109"/>
            <a:ext cx="4369500" cy="13145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 rot="5400000">
            <a:off x="1259708" y="-104839"/>
            <a:ext cx="4026600" cy="556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indent="-177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55880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863600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2065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15494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18923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2352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25781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292100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3" name="Shape 283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1428750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3429000"/>
            <a:ext cx="6461699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22312" y="4114800"/>
            <a:ext cx="76596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22312" y="2889647"/>
            <a:ext cx="6135600" cy="122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marR="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marR="0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marR="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marR="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marR="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marR="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marR="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marR="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458200" y="0"/>
            <a:ext cx="685799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8458200" y="4114800"/>
            <a:ext cx="685799" cy="51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99" cy="29730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910"/>
            <a:ext cx="1775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-5400000">
            <a:off x="7856120" y="1188749"/>
            <a:ext cx="18288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20">
            <a:alphaModFix/>
          </a:blip>
          <a:srcRect l="3614"/>
          <a:stretch/>
        </p:blipFill>
        <p:spPr>
          <a:xfrm>
            <a:off x="0" y="2002263"/>
            <a:ext cx="3027899" cy="31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21">
            <a:alphaModFix/>
          </a:blip>
          <a:srcRect l="35641"/>
          <a:stretch/>
        </p:blipFill>
        <p:spPr>
          <a:xfrm>
            <a:off x="0" y="2169260"/>
            <a:ext cx="1141800" cy="17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6456758" y="1257300"/>
            <a:ext cx="2114700" cy="21147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22">
            <a:alphaModFix/>
          </a:blip>
          <a:srcRect t="28815"/>
          <a:stretch/>
        </p:blipFill>
        <p:spPr>
          <a:xfrm>
            <a:off x="5999558" y="0"/>
            <a:ext cx="1202399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23">
            <a:alphaModFix/>
          </a:blip>
          <a:srcRect b="23318"/>
          <a:stretch/>
        </p:blipFill>
        <p:spPr>
          <a:xfrm>
            <a:off x="6456758" y="4572000"/>
            <a:ext cx="745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7828358" y="0"/>
            <a:ext cx="514199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SzPct val="100000"/>
              <a:buFont typeface="Questrial"/>
              <a:buNone/>
              <a:defRPr sz="1100"/>
            </a:lvl1pPr>
            <a:lvl2pPr marL="0" marR="0" indent="0" algn="l" rtl="0">
              <a:spcBef>
                <a:spcPts val="0"/>
              </a:spcBef>
              <a:buSzPct val="100000"/>
              <a:defRPr sz="1100"/>
            </a:lvl2pPr>
            <a:lvl3pPr marL="0" marR="0" indent="0" algn="l" rtl="0">
              <a:spcBef>
                <a:spcPts val="0"/>
              </a:spcBef>
              <a:buSzPct val="100000"/>
              <a:defRPr sz="1100"/>
            </a:lvl3pPr>
            <a:lvl4pPr marL="0" marR="0" indent="0" algn="l" rtl="0">
              <a:spcBef>
                <a:spcPts val="0"/>
              </a:spcBef>
              <a:buSzPct val="100000"/>
              <a:defRPr sz="1100"/>
            </a:lvl4pPr>
            <a:lvl5pPr marL="0" marR="0" indent="0" algn="l" rtl="0">
              <a:spcBef>
                <a:spcPts val="0"/>
              </a:spcBef>
              <a:buSzPct val="100000"/>
              <a:defRPr sz="1100"/>
            </a:lvl5pPr>
            <a:lvl6pPr marL="0" marR="0" indent="0" algn="l" rtl="0">
              <a:spcBef>
                <a:spcPts val="0"/>
              </a:spcBef>
              <a:buSzPct val="100000"/>
              <a:defRPr sz="1100"/>
            </a:lvl6pPr>
            <a:lvl7pPr marL="0" marR="0" indent="0" algn="l" rtl="0">
              <a:spcBef>
                <a:spcPts val="0"/>
              </a:spcBef>
              <a:buSzPct val="100000"/>
              <a:defRPr sz="1100"/>
            </a:lvl7pPr>
            <a:lvl8pPr marL="0" marR="0" indent="0" algn="l" rtl="0">
              <a:spcBef>
                <a:spcPts val="0"/>
              </a:spcBef>
              <a:buSzPct val="100000"/>
              <a:defRPr sz="1100"/>
            </a:lvl8pPr>
            <a:lvl9pPr marL="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799" cy="3146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indent="-177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1pPr>
            <a:lvl2pPr marL="558800" marR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2pPr>
            <a:lvl3pPr marL="863600" marR="0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3pPr>
            <a:lvl4pPr marL="1206500" marR="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4pPr>
            <a:lvl5pPr marL="1549400" marR="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5pPr>
            <a:lvl6pPr marL="1892300" marR="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6pPr>
            <a:lvl7pPr marL="2235200" marR="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7pPr>
            <a:lvl8pPr marL="2578100" marR="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8pPr>
            <a:lvl9pPr marL="2921000" marR="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"/>
              <a:defRPr sz="11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 rot="5400000">
            <a:off x="7616803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764404" y="221796"/>
            <a:ext cx="628499" cy="575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wMkBET_5I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9.jpg"/><Relationship Id="rId4" Type="http://schemas.openxmlformats.org/officeDocument/2006/relationships/hyperlink" Target="http://youtube.com/v/0MwMkBET_5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Section 2.5 - 2.8 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i="0" dirty="0">
              <a:solidFill>
                <a:srgbClr val="E69138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542" cy="10503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Code Division Multiple Access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5" cy="314661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Chips</a:t>
            </a: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each bit time subdivided into </a:t>
            </a:r>
            <a:r>
              <a:rPr lang="en" sz="15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short intervals.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Stations are assigned a unique </a:t>
            </a:r>
            <a:r>
              <a:rPr lang="en" sz="15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-bit code call a </a:t>
            </a:r>
            <a:r>
              <a:rPr lang="en" sz="15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chip sequence.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 bit transmission example: (on next slide)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542" cy="10503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Code Division Multiple Access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827484" y="1428750"/>
            <a:ext cx="3297253" cy="43219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" sz="18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0 Bit (chip sequence)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2"/>
          </p:nvPr>
        </p:nvSpPr>
        <p:spPr>
          <a:xfrm>
            <a:off x="827483" y="1885950"/>
            <a:ext cx="3297254" cy="4367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ymbol"/>
              <a:buChar char=""/>
            </a:pPr>
            <a:r>
              <a:rPr lang="en"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(-1 -1 -1 +1 +1 -1 +1 +1)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254" cy="43219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" sz="18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1 Bit (chip sequence)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254" cy="4367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ymbol"/>
              <a:buChar char=""/>
            </a:pPr>
            <a:r>
              <a:rPr lang="en"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(+1 +1 +1 -1 -1 +1 -1 -1)</a:t>
            </a:r>
          </a:p>
          <a:p>
            <a: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666300" y="2452058"/>
            <a:ext cx="7149141" cy="110799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lang="en"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= 8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 other patterns are permitted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CDMA uses the 1MHz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Chip rate is 100 chips per bit, with a bit rate of 10kbps across the channel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542" cy="10503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Code Division Multiple Access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5" cy="314661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Symbol </a:t>
            </a:r>
            <a:r>
              <a:rPr lang="en" sz="15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 </a:t>
            </a: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is used to indicate the m-chip vector for station </a:t>
            </a:r>
            <a:r>
              <a:rPr lang="en" sz="15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 chip sequences are pairwise orthogonal, which means the product of any two distinct chip sequences (S and T) is = 0.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Walsh Codes: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468" y="2430926"/>
            <a:ext cx="2239059" cy="68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542" cy="10503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Code Division Multiple Access</a:t>
            </a:r>
          </a:p>
        </p:txBody>
      </p:sp>
      <p:pic>
        <p:nvPicPr>
          <p:cNvPr id="392" name="Shape 3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287599" y="-96061"/>
            <a:ext cx="2019572" cy="4721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Public Switched Telephone Network (PSTN)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telecommunication facilities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300" y="2414225"/>
            <a:ext cx="5311499" cy="251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Structure of the Telephone System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50" y="1437100"/>
            <a:ext cx="177165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325" y="1339225"/>
            <a:ext cx="169545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7525" y="1200150"/>
            <a:ext cx="3302249" cy="174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700" y="3134800"/>
            <a:ext cx="8229601" cy="174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Politics of Telephones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267900" y="1472850"/>
            <a:ext cx="5476800" cy="28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75" y="1576150"/>
            <a:ext cx="1701099" cy="10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423" y="1208597"/>
            <a:ext cx="1701099" cy="182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00" y="13620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575" y="1272014"/>
            <a:ext cx="8929400" cy="374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3800" y="1576150"/>
            <a:ext cx="3585999" cy="238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7249" y="1494675"/>
            <a:ext cx="6489775" cy="329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9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4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6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6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4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4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8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7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The local loop: Modems, ADSL, and Fiber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225" y="1575700"/>
            <a:ext cx="5576375" cy="25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00" y="2676525"/>
            <a:ext cx="66294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900" y="1665725"/>
            <a:ext cx="5042199" cy="2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4700" y="1258725"/>
            <a:ext cx="363855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3725" y="1435600"/>
            <a:ext cx="31051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38500" y="1868322"/>
            <a:ext cx="5839050" cy="310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4200" y="1200150"/>
            <a:ext cx="6454749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9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Circuit vs. Packet switching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25" y="1355703"/>
            <a:ext cx="3014699" cy="24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0025" y="1355700"/>
            <a:ext cx="69940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300" y="2617450"/>
            <a:ext cx="7517300" cy="18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925" y="1693525"/>
            <a:ext cx="7093749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Mobile Telephone System</a:t>
            </a: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25" y="1315025"/>
            <a:ext cx="7432125" cy="30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Balanced Signals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652725"/>
            <a:ext cx="4237800" cy="255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400"/>
              <a:t>having as much positive voltage as negative voltage</a:t>
            </a:r>
            <a:br>
              <a:rPr lang="en" sz="2400"/>
            </a:br>
            <a:r>
              <a:rPr lang="en" sz="2400"/>
              <a:t>(averaging to 0)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with a nonzero average, energy will be wasted in the form of heat</a:t>
            </a:r>
          </a:p>
        </p:txBody>
      </p:sp>
      <p:cxnSp>
        <p:nvCxnSpPr>
          <p:cNvPr id="310" name="Shape 310"/>
          <p:cNvCxnSpPr/>
          <p:nvPr/>
        </p:nvCxnSpPr>
        <p:spPr>
          <a:xfrm flipH="1">
            <a:off x="5070375" y="2128350"/>
            <a:ext cx="9599" cy="170459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1" name="Shape 311"/>
          <p:cNvCxnSpPr/>
          <p:nvPr/>
        </p:nvCxnSpPr>
        <p:spPr>
          <a:xfrm rot="10800000">
            <a:off x="5056550" y="3832651"/>
            <a:ext cx="3299399" cy="1079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2" name="Shape 312"/>
          <p:cNvCxnSpPr/>
          <p:nvPr/>
        </p:nvCxnSpPr>
        <p:spPr>
          <a:xfrm rot="10800000" flipH="1">
            <a:off x="5056875" y="2586626"/>
            <a:ext cx="798000" cy="771899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>
            <a:off x="5855000" y="2586551"/>
            <a:ext cx="798000" cy="771899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4" name="Shape 314"/>
          <p:cNvCxnSpPr/>
          <p:nvPr/>
        </p:nvCxnSpPr>
        <p:spPr>
          <a:xfrm rot="10800000" flipH="1">
            <a:off x="6653125" y="2586589"/>
            <a:ext cx="798000" cy="771899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5" name="Shape 315"/>
          <p:cNvCxnSpPr/>
          <p:nvPr/>
        </p:nvCxnSpPr>
        <p:spPr>
          <a:xfrm>
            <a:off x="7451250" y="2586514"/>
            <a:ext cx="798000" cy="771899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6" name="Shape 316"/>
          <p:cNvCxnSpPr/>
          <p:nvPr/>
        </p:nvCxnSpPr>
        <p:spPr>
          <a:xfrm>
            <a:off x="5079985" y="2973416"/>
            <a:ext cx="3119699" cy="20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17" name="Shape 317"/>
          <p:cNvCxnSpPr/>
          <p:nvPr/>
        </p:nvCxnSpPr>
        <p:spPr>
          <a:xfrm rot="10800000">
            <a:off x="5862374" y="2575925"/>
            <a:ext cx="10500" cy="397499"/>
          </a:xfrm>
          <a:prstGeom prst="straightConnector1">
            <a:avLst/>
          </a:prstGeom>
          <a:noFill/>
          <a:ln w="28575" cap="flat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655399" y="2983850"/>
            <a:ext cx="900" cy="382199"/>
          </a:xfrm>
          <a:prstGeom prst="straightConnector1">
            <a:avLst/>
          </a:prstGeom>
          <a:noFill/>
          <a:ln w="28575" cap="flat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First Generation (1G) Mobile Phones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386275" y="2712300"/>
            <a:ext cx="8229600" cy="240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Started out with PTT systems (Walkie Talkie), only one person talking during communication. Analog systems.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AMPS (Advanced Mobile Phone System) revolutionize mobile phone system by using cell system which allows the reuse of frequency, and has the capability to host 10-15 calls on each frequency.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By making smaller cells each cell can host more users and thus allowing more users to use the system with an equivalent size transmitter or smaller.</a:t>
            </a:r>
          </a:p>
        </p:txBody>
      </p:sp>
      <p:pic>
        <p:nvPicPr>
          <p:cNvPr id="457" name="Shape 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875" y="1181625"/>
            <a:ext cx="3846324" cy="170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Second Generation (2G) Mobile Phones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81475" y="1324300"/>
            <a:ext cx="7970699" cy="379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Second generation of mobile phones transmit and receive voice data using digital signal.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Digital signal allows the voice data to be encrypted and compressed providing better security and more data to be transmitted. And has the ability to transmit text messages.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Introduces GSM(Global System for mobile communications). Global standards for mobile phones, meaning you can use the same mobile phone in any country that supports GSM.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GSM uses SIM cards or (Subscriber Identity Module), a removable chip that identifies the user and encrypts voice data. By using sim cards, GSM became versatile thus quickly became the global standard system for mobile phones.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Third Generation (3G) Mobile Phones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57200" y="1277000"/>
            <a:ext cx="7970699" cy="379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Third generation mobile phones transmit and receive digital voice and data. 3G mobile phones can transmit more data at a much faster rate than 2G mobile phones and uses better encryption algorithms thus dramatically improve security.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3G mobile phones revolutionize the 21</a:t>
            </a:r>
            <a:r>
              <a:rPr lang="en" sz="1800" baseline="30000"/>
              <a:t>st </a:t>
            </a:r>
            <a:r>
              <a:rPr lang="en" sz="1800"/>
              <a:t>century by granting people the ability browse to the internet thus allowing people to transmit and receive videos, music, pictures, video call, etc.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3G mobile phones also have the capability to use GPS.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ctrTitle"/>
          </p:nvPr>
        </p:nvSpPr>
        <p:spPr>
          <a:xfrm>
            <a:off x="561893" y="685251"/>
            <a:ext cx="7543800" cy="1945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6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Cable Television 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subTitle" idx="1"/>
          </p:nvPr>
        </p:nvSpPr>
        <p:spPr>
          <a:xfrm>
            <a:off x="685800" y="2929462"/>
            <a:ext cx="6461759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2.8.1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3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Community Antenna Television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TV started in the late 1940s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Provided reception to people living in rural &amp; mountainous areas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Consisted of a big antenna on top of a hill, headend (amplifier), and coaxial cable 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023" y="3146879"/>
            <a:ext cx="6311900" cy="14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3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Community Antenna Television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03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number of subscribers grew additional cables were spliced onto the original cable and amplifiers were added as needed</a:t>
            </a:r>
          </a:p>
          <a:p>
            <a:pPr marL="342900" marR="0" lvl="0" indent="-2032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Transmission was one way, from the headend to the user </a:t>
            </a:r>
          </a:p>
          <a:p>
            <a:pPr marL="342900" marR="0" lvl="0" indent="-2032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1974, Time Inc. started a new channel, Home Box Office, with new content distributed only on cable </a:t>
            </a:r>
          </a:p>
          <a:p>
            <a:pPr marL="342900" marR="0" lvl="0" indent="-2032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corporations began buying up existing cable systems and laying new cable to acquire new subscribers </a:t>
            </a:r>
          </a:p>
          <a:p>
            <a:pPr marL="342900" marR="0" lvl="0" indent="-2032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need to connect multiple system rose, to distribute new cable channels to distant cities </a:t>
            </a:r>
          </a:p>
          <a:p>
            <a:pPr marL="342900" marR="0" lvl="0" indent="-2032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companies began to lay cable between cities, to connect them into a single system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ctrTitle"/>
          </p:nvPr>
        </p:nvSpPr>
        <p:spPr>
          <a:xfrm>
            <a:off x="561893" y="685251"/>
            <a:ext cx="7543800" cy="1945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6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Internet over Cable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subTitle" idx="1"/>
          </p:nvPr>
        </p:nvSpPr>
        <p:spPr>
          <a:xfrm>
            <a:off x="685800" y="2929462"/>
            <a:ext cx="6461759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2.8.2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Internet over Cable 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systems grew and the cables between cities were replaced by high-bandwidth fiber (Hybrid Fiber Coax systems)</a:t>
            </a:r>
          </a:p>
          <a:p>
            <a:pPr marL="114300" marR="0" lvl="0" indent="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operators decided to get into the Internet access business as well as the telephone business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and telephone plants had one-way amplifiers in the system that had to be replaced by two-way amplifiers to support upstream as well as downstream 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Internet over Cable 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internet over cable systems used the cable TV network for downstream transmission and a dial-up connection via the telephone network for upstream transmission </a:t>
            </a:r>
          </a:p>
          <a:p>
            <a:pPr marL="114300" marR="0" lvl="0" indent="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cable, a single cable is shared by many houses, whereas in telephone system every house has its own private local loop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/>
          </p:nvPr>
        </p:nvSpPr>
        <p:spPr>
          <a:xfrm>
            <a:off x="561893" y="685251"/>
            <a:ext cx="7543800" cy="1945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6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Spectrum Allocation 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subTitle" idx="1"/>
          </p:nvPr>
        </p:nvSpPr>
        <p:spPr>
          <a:xfrm>
            <a:off x="685800" y="2929462"/>
            <a:ext cx="6461759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2.8.3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NRZ vs. NRZI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143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</a:rPr>
              <a:t>NRZ:</a:t>
            </a:r>
            <a:r>
              <a:rPr lang="en" sz="2400"/>
              <a:t>  a positive voltage represented by 1 and negative voltage represented by 0</a:t>
            </a:r>
            <a:br>
              <a:rPr lang="en" sz="2400"/>
            </a:br>
            <a:r>
              <a:rPr lang="en" sz="2400">
                <a:solidFill>
                  <a:srgbClr val="FF9900"/>
                </a:solidFill>
              </a:rPr>
              <a:t>NRZI:</a:t>
            </a:r>
            <a:r>
              <a:rPr lang="en" sz="2400"/>
              <a:t> a transition represented by 1 and no transition as 0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l="4625" t="12880" b="52925"/>
          <a:stretch/>
        </p:blipFill>
        <p:spPr>
          <a:xfrm>
            <a:off x="1371175" y="2925650"/>
            <a:ext cx="6304525" cy="132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Spectrum Allocation 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2725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TV and Internet peacefully coexist on the same cable was in demand</a:t>
            </a:r>
          </a:p>
          <a:p>
            <a:pPr marL="342900" marR="0" lvl="0" indent="-99377" algn="l" rtl="0">
              <a:spcBef>
                <a:spcPts val="407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725" algn="l" rtl="0">
              <a:spcBef>
                <a:spcPts val="4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was to build on frequency division multiplexing</a:t>
            </a:r>
          </a:p>
          <a:p>
            <a:pPr marL="342900" marR="0" lvl="0" indent="-99377" algn="l" rtl="0">
              <a:spcBef>
                <a:spcPts val="407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725" algn="l" rtl="0">
              <a:spcBef>
                <a:spcPts val="4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TV channels in North America occupy 54-550 MHz region, these channels are 6-MHz wide, including guard bands</a:t>
            </a:r>
          </a:p>
          <a:p>
            <a:pPr marL="342900" marR="0" lvl="0" indent="-99377" algn="l" rtl="0">
              <a:spcBef>
                <a:spcPts val="407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725" algn="l" rtl="0">
              <a:spcBef>
                <a:spcPts val="4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carry one traditional analog TV channel or several digital TV channels</a:t>
            </a:r>
          </a:p>
          <a:p>
            <a:pPr marL="342900" marR="0" lvl="0" indent="-99377" algn="l" rtl="0">
              <a:spcBef>
                <a:spcPts val="407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725" algn="l" rtl="0">
              <a:spcBef>
                <a:spcPts val="4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Upstream channels in the 5-42MHz band &amp; use the frequencies at the high end for the downstream signals were introduced </a:t>
            </a:r>
          </a:p>
          <a:p>
            <a:pPr marL="342900" marR="0" lvl="0" indent="-99377" algn="l" rtl="0">
              <a:spcBef>
                <a:spcPts val="407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99377" algn="l" rtl="0">
              <a:spcBef>
                <a:spcPts val="407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99377" algn="l" rtl="0">
              <a:spcBef>
                <a:spcPts val="407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9999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Spectrum Allocation </a:t>
            </a:r>
          </a:p>
        </p:txBody>
      </p:sp>
      <p:pic>
        <p:nvPicPr>
          <p:cNvPr id="524" name="Shape 5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" r="123"/>
          <a:stretch/>
        </p:blipFill>
        <p:spPr>
          <a:xfrm>
            <a:off x="594862" y="1200150"/>
            <a:ext cx="7202658" cy="12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/>
        </p:nvSpPr>
        <p:spPr>
          <a:xfrm>
            <a:off x="457200" y="2676489"/>
            <a:ext cx="7619999" cy="189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158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 signals are all downstream, its possible to use upstream amplifiers that work only in the 5-42 MHz region and downstream amplifiers that work at 54 MHz and up</a:t>
            </a:r>
          </a:p>
          <a:p>
            <a:pPr marL="285750" marR="0" lvl="0" indent="-158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get an asymmetry in the upstream and downstream bandwidth because more spectrum is available above Tv than below it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Cable Modems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290025" y="1204550"/>
            <a:ext cx="5193899" cy="38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Internet access requires a Modem, a device that has two interfaces on it: one interface to the computer and the other to the cable network.</a:t>
            </a:r>
            <a:br>
              <a:rPr lang="en" sz="1400"/>
            </a:br>
            <a:endParaRPr lang="en" sz="1400"/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Initially each cable internet provider had a proprietary modem with a closed standard.</a:t>
            </a:r>
            <a:br>
              <a:rPr lang="en" sz="1400"/>
            </a:br>
            <a:endParaRPr lang="en" sz="1400"/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The larger cable companies teamed up with a company called CableLabs to create a new standard for modems and test them for compliance.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This standard is called </a:t>
            </a:r>
            <a:r>
              <a:rPr lang="en" sz="1400" b="1">
                <a:solidFill>
                  <a:srgbClr val="FF9900"/>
                </a:solidFill>
              </a:rPr>
              <a:t>DOCSIS</a:t>
            </a:r>
            <a:r>
              <a:rPr lang="en" sz="1400" b="1"/>
              <a:t> </a:t>
            </a:r>
            <a:r>
              <a:rPr lang="en" sz="1400"/>
              <a:t>(Data Over Cable Service Interface Specification), it has replaced almost all proprietary modems and has allowed external companies to create modems for cable internet use.</a:t>
            </a:r>
          </a:p>
        </p:txBody>
      </p:sp>
      <p:pic>
        <p:nvPicPr>
          <p:cNvPr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925" y="1204550"/>
            <a:ext cx="3660074" cy="393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Upstream and Downstream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457200" y="4068375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/>
              <a:t>An image explaining the process that takes place between the Internet Service Provider and the Modem in terms of upstream and downstream in North America </a:t>
            </a:r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41575"/>
            <a:ext cx="8118874" cy="27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ADSL Vs Cable, Which is Better?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457200" y="1657475"/>
            <a:ext cx="3994500" cy="326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9900"/>
                </a:solidFill>
              </a:rPr>
              <a:t>Pros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Bandwidth is consistent.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Existing users are not affected with new users join as each user has a dedicated connection.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ADSL is a point to point medium, which makes it more secure than cable.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Most ADSL providers offer more than just one internet service provider.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2"/>
          </p:nvPr>
        </p:nvSpPr>
        <p:spPr>
          <a:xfrm>
            <a:off x="4692275" y="1624050"/>
            <a:ext cx="3994500" cy="34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9900"/>
                </a:solidFill>
              </a:rPr>
              <a:t>Cons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Bandwidth is noticeably less than cable.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Not as widely available as cable.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Sometimes has installation issues , in particular when trying to deploy on an existing telephone line.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The farther you are from the providers central location, the slower the speed.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686350" y="1176275"/>
            <a:ext cx="77049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>
                <a:latin typeface="Georgia"/>
                <a:ea typeface="Georgia"/>
                <a:cs typeface="Georgia"/>
                <a:sym typeface="Georgia"/>
              </a:rPr>
              <a:t>ADSL 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(Asymmetric digital subscriber line )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/>
          </a:p>
          <a:p>
            <a:pPr algn="ctr">
              <a:spcBef>
                <a:spcPts val="0"/>
              </a:spcBef>
              <a:buNone/>
            </a:pPr>
            <a:r>
              <a:rPr lang="en" sz="3600"/>
              <a:t>ADSL Vs Cable, Which is Better?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57200" y="1799400"/>
            <a:ext cx="3994500" cy="312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9900"/>
                </a:solidFill>
              </a:rPr>
              <a:t>Pros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Cable has more bandwidth than ADSL.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Performance is not affected based on distance from the provider’s central location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Cable is more widely available.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Mush faster upload speeds when compared to ADSL. 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2"/>
          </p:nvPr>
        </p:nvSpPr>
        <p:spPr>
          <a:xfrm>
            <a:off x="4692275" y="1799250"/>
            <a:ext cx="3994500" cy="312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9900"/>
                </a:solidFill>
              </a:rPr>
              <a:t>Cons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Bandwidth not consistent.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As more users join the Internet service, performance will drop for existing users.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Not as secure as ADSL since all users connect to the same shared Channel.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457200" y="1173450"/>
            <a:ext cx="8229600" cy="6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 b="1">
                <a:latin typeface="Georgia"/>
                <a:ea typeface="Georgia"/>
                <a:cs typeface="Georgia"/>
                <a:sym typeface="Georgia"/>
              </a:rPr>
              <a:t>Cable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https://www.youtube.com/watch?v=0MwMkBET_5I</a:t>
            </a:r>
            <a:r>
              <a:rPr lang="en" sz="1200"/>
              <a:t> </a:t>
            </a:r>
          </a:p>
        </p:txBody>
      </p:sp>
      <p:sp>
        <p:nvSpPr>
          <p:cNvPr id="561" name="Shape 561">
            <a:hlinkClick r:id="rId4"/>
          </p:cNvPr>
          <p:cNvSpPr/>
          <p:nvPr/>
        </p:nvSpPr>
        <p:spPr>
          <a:xfrm>
            <a:off x="1743862" y="0"/>
            <a:ext cx="5656275" cy="42422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Baseband vs. Passband 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460975"/>
            <a:ext cx="8229600" cy="257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</a:rPr>
              <a:t>Baseband:</a:t>
            </a:r>
            <a:r>
              <a:rPr lang="en" sz="2400"/>
              <a:t> Sends the signal as it is, without modulation </a:t>
            </a:r>
            <a:br>
              <a:rPr lang="en" sz="2400"/>
            </a:br>
            <a:r>
              <a:rPr lang="en" sz="2400"/>
              <a:t>(without frequency shifting) </a:t>
            </a:r>
            <a:br>
              <a:rPr lang="en" sz="2400"/>
            </a:br>
            <a:endParaRPr lang="en" sz="2400"/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</a:rPr>
              <a:t>Passband:</a:t>
            </a:r>
            <a:r>
              <a:rPr lang="en" sz="2400"/>
              <a:t> </a:t>
            </a:r>
            <a:r>
              <a:rPr lang="en" sz="2400">
                <a:solidFill>
                  <a:srgbClr val="252525"/>
                </a:solidFill>
              </a:rPr>
              <a:t>Shifts the signal to be transmitted in frequency to a higher frequency and then transmits it, where at the receiver the signal is shifted back to its original frequency.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Multiplexing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23475" y="1435575"/>
            <a:ext cx="3672299" cy="295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Sending </a:t>
            </a:r>
            <a:r>
              <a:rPr lang="en" sz="2400">
                <a:solidFill>
                  <a:srgbClr val="FF9900"/>
                </a:solidFill>
              </a:rPr>
              <a:t>multiple</a:t>
            </a:r>
            <a:r>
              <a:rPr lang="en" sz="2400">
                <a:solidFill>
                  <a:srgbClr val="000000"/>
                </a:solidFill>
              </a:rPr>
              <a:t> signals on a carrier at the same time in the form of a single, complex signal and recovering the separate signals at the receiving end.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062" y="1435575"/>
            <a:ext cx="490537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Multiplexing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486525"/>
            <a:ext cx="6929399" cy="240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2400"/>
              <a:t>Frequency Division Multiplexing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2400"/>
              <a:t>Orthogonal Frequency Division Multiplexing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2400"/>
              <a:t>Time Division Multiplexing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2400"/>
              <a:t>Statistical Time Division Multiplexing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2400"/>
              <a:t>Code Division Multiplexing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FDM, OFDM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Frequency Division Multiplexing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Divides the spectrum into frequency bands, with each user having exclusive possession of some band in which to send their signal.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AM radio broadcasting illustrates FDM.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Allocated spectrum is ~1 MHz, roughly 500 - 1500 kHz.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Orthogonal Frequency Division Multiplexing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The channel bandwidth is divided into many subcarriers, packed tightly together, that independently send data.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542" cy="10503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Time Division Multiplexing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5" cy="314661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Alternative to FDM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Telephone and cellular networks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Users take turns with bandwidth (round-robin)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Bits from the steams are taken in a fixed </a:t>
            </a:r>
            <a:r>
              <a:rPr lang="en" sz="15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time slot.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Guard time </a:t>
            </a: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is sometimes added to accommodate time variations.</a:t>
            </a:r>
          </a:p>
          <a:p>
            <a:pPr marL="2540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873418" y="1548041"/>
            <a:ext cx="15230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542" cy="10503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Code Division Multiplexing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5" cy="314661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CDM is a form of </a:t>
            </a:r>
            <a:r>
              <a:rPr lang="en" sz="15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spread spectrum </a:t>
            </a: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communication (narrowband spreads out over wider frequency band)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Benefits: tolerant of interference and </a:t>
            </a:r>
            <a:r>
              <a:rPr lang="en" sz="1500" b="0" i="0" u="sng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allows multiple signals from different users to share the same frequency band. 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Another name for CDM is Code Division multiple Access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Airport Analogy: “CDMA is comparable to each pair of people talking at once, but in a different language. The French-speaking couples hones in on the French, rejecting everything that is not French noise.”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" sz="15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Key to CDMA is to extract desired signal, while rejecting the rest.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540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540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On-screen Show (16:9)</PresentationFormat>
  <Paragraphs>158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paper-plane</vt:lpstr>
      <vt:lpstr>Adjacency</vt:lpstr>
      <vt:lpstr>Ion</vt:lpstr>
      <vt:lpstr>paper-plane</vt:lpstr>
      <vt:lpstr>Section 2.5 - 2.8 </vt:lpstr>
      <vt:lpstr>Balanced Signals</vt:lpstr>
      <vt:lpstr>NRZ vs. NRZI</vt:lpstr>
      <vt:lpstr>Baseband vs. Passband </vt:lpstr>
      <vt:lpstr>Multiplexing</vt:lpstr>
      <vt:lpstr>Types of Multiplexing</vt:lpstr>
      <vt:lpstr>FDM, OFDM</vt:lpstr>
      <vt:lpstr>Time Division Multiplexing</vt:lpstr>
      <vt:lpstr>Code Division Multiplexing</vt:lpstr>
      <vt:lpstr>Code Division Multiple Access</vt:lpstr>
      <vt:lpstr>Code Division Multiple Access</vt:lpstr>
      <vt:lpstr>Code Division Multiple Access</vt:lpstr>
      <vt:lpstr>Code Division Multiple Access</vt:lpstr>
      <vt:lpstr>Public Switched Telephone Network (PSTN)</vt:lpstr>
      <vt:lpstr>Structure of the Telephone System</vt:lpstr>
      <vt:lpstr>Politics of Telephones</vt:lpstr>
      <vt:lpstr>The local loop: Modems, ADSL, and Fiber</vt:lpstr>
      <vt:lpstr>Circuit vs. Packet switching</vt:lpstr>
      <vt:lpstr>Mobile Telephone System</vt:lpstr>
      <vt:lpstr>First Generation (1G) Mobile Phones</vt:lpstr>
      <vt:lpstr>Second Generation (2G) Mobile Phones</vt:lpstr>
      <vt:lpstr>Third Generation (3G) Mobile Phones</vt:lpstr>
      <vt:lpstr>Cable Television </vt:lpstr>
      <vt:lpstr>Community Antenna Television</vt:lpstr>
      <vt:lpstr>Community Antenna Television</vt:lpstr>
      <vt:lpstr>Internet over Cable</vt:lpstr>
      <vt:lpstr>Internet over Cable </vt:lpstr>
      <vt:lpstr>Internet over Cable </vt:lpstr>
      <vt:lpstr>Spectrum Allocation </vt:lpstr>
      <vt:lpstr>Spectrum Allocation </vt:lpstr>
      <vt:lpstr>Spectrum Allocation </vt:lpstr>
      <vt:lpstr>Cable Modems</vt:lpstr>
      <vt:lpstr>Upstream and Downstream</vt:lpstr>
      <vt:lpstr>ADSL Vs Cable, Which is Better?</vt:lpstr>
      <vt:lpstr> ADSL Vs Cable, Which is Better?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2.5 - 2.8 </dc:title>
  <cp:lastModifiedBy>Tzacheva, Angelina</cp:lastModifiedBy>
  <cp:revision>1</cp:revision>
  <dcterms:modified xsi:type="dcterms:W3CDTF">2015-04-29T23:30:50Z</dcterms:modified>
</cp:coreProperties>
</file>