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341" r:id="rId2"/>
    <p:sldId id="305" r:id="rId3"/>
    <p:sldId id="321" r:id="rId4"/>
    <p:sldId id="330" r:id="rId5"/>
    <p:sldId id="348" r:id="rId6"/>
    <p:sldId id="350" r:id="rId7"/>
    <p:sldId id="352" r:id="rId8"/>
    <p:sldId id="351" r:id="rId9"/>
    <p:sldId id="323" r:id="rId10"/>
    <p:sldId id="349" r:id="rId11"/>
    <p:sldId id="332" r:id="rId12"/>
    <p:sldId id="353" r:id="rId13"/>
    <p:sldId id="331" r:id="rId14"/>
    <p:sldId id="336" r:id="rId15"/>
    <p:sldId id="333" r:id="rId16"/>
    <p:sldId id="334" r:id="rId17"/>
    <p:sldId id="354" r:id="rId18"/>
    <p:sldId id="337" r:id="rId19"/>
    <p:sldId id="335" r:id="rId20"/>
    <p:sldId id="355" r:id="rId21"/>
    <p:sldId id="356" r:id="rId22"/>
    <p:sldId id="357" r:id="rId23"/>
    <p:sldId id="358" r:id="rId24"/>
    <p:sldId id="338" r:id="rId25"/>
    <p:sldId id="359" r:id="rId26"/>
    <p:sldId id="360" r:id="rId27"/>
    <p:sldId id="324" r:id="rId28"/>
    <p:sldId id="361" r:id="rId29"/>
    <p:sldId id="3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38" autoAdjust="0"/>
  </p:normalViewPr>
  <p:slideViewPr>
    <p:cSldViewPr>
      <p:cViewPr varScale="1">
        <p:scale>
          <a:sx n="70" d="100"/>
          <a:sy n="70" d="100"/>
        </p:scale>
        <p:origin x="-10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eorgia" panose="02040502050405020303" pitchFamily="18" charset="0"/>
              </a:defRPr>
            </a:lvl1pPr>
          </a:lstStyle>
          <a:p>
            <a:fld id="{85D50FEE-E6C8-4290-B690-4DA7E3D7C633}" type="datetimeFigureOut">
              <a:rPr lang="en-US" smtClean="0"/>
              <a:pPr/>
              <a:t>5/18/2016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49E59E0C-8575-4AA8-B337-153C27F99CD9}" type="slidenum">
              <a:rPr lang="en-US" smtClean="0"/>
              <a:pPr/>
              <a:t>‹#›</a:t>
            </a:fld>
            <a:endParaRPr lang="en-US" dirty="0"/>
          </a:p>
        </p:txBody>
      </p:sp>
    </p:spTree>
    <p:extLst>
      <p:ext uri="{BB962C8B-B14F-4D97-AF65-F5344CB8AC3E}">
        <p14:creationId xmlns:p14="http://schemas.microsoft.com/office/powerpoint/2010/main" val="100938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you go from the organism (the American Chestnut tree) to a sample you can collect (the leaf), to the part of the leaf of interest (the chloroplast) to the chloroplast DNA (from sequencing) to putting the sequence together in order (a map) and labeling the parts (annotation) so you can pick out one particular region that you want to barcode?  </a:t>
            </a:r>
          </a:p>
          <a:p>
            <a:endParaRPr lang="en-US" baseline="0" dirty="0" smtClean="0"/>
          </a:p>
          <a:p>
            <a:r>
              <a:rPr lang="en-US" baseline="0" dirty="0" smtClean="0"/>
              <a:t>Part of this involves the wet-lab process that we do in the Summer Science camp, where we use wet-lab tools to purify the DNA sample and carry out the sequencing. </a:t>
            </a:r>
          </a:p>
          <a:p>
            <a:endParaRPr lang="en-US" baseline="0" dirty="0" smtClean="0"/>
          </a:p>
          <a:p>
            <a:r>
              <a:rPr lang="en-US" baseline="0" dirty="0" smtClean="0"/>
              <a:t>Part of it is a computational process – it still requires tools and knowing how to use them. One of the things you can do is complete the circle to go back to the lab with better (more focused</a:t>
            </a:r>
            <a:r>
              <a:rPr lang="en-US" baseline="0" smtClean="0"/>
              <a:t>) assays. </a:t>
            </a:r>
            <a:endParaRPr lang="en-US"/>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1</a:t>
            </a:fld>
            <a:endParaRPr lang="en-US"/>
          </a:p>
        </p:txBody>
      </p:sp>
    </p:spTree>
    <p:extLst>
      <p:ext uri="{BB962C8B-B14F-4D97-AF65-F5344CB8AC3E}">
        <p14:creationId xmlns:p14="http://schemas.microsoft.com/office/powerpoint/2010/main" val="403861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only get a score when one of the ‘1s’ is in the</a:t>
            </a:r>
            <a:r>
              <a:rPr lang="en-US" baseline="0" dirty="0" smtClean="0"/>
              <a:t> desired position.</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4</a:t>
            </a:fld>
            <a:endParaRPr lang="en-US" dirty="0"/>
          </a:p>
        </p:txBody>
      </p:sp>
    </p:spTree>
    <p:extLst>
      <p:ext uri="{BB962C8B-B14F-4D97-AF65-F5344CB8AC3E}">
        <p14:creationId xmlns:p14="http://schemas.microsoft.com/office/powerpoint/2010/main" val="95498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sequence is a coding sequence (makes a protein) you can check</a:t>
            </a:r>
            <a:r>
              <a:rPr lang="en-US" baseline="0" dirty="0" smtClean="0"/>
              <a:t> whether the nucleotide change creates an amino acid change, and check whether the amino acid change looks like it will change the function of the protein in some way.  Some changes that don’t change the amino acid in the protein have still been shown to affect the turn-over or regulation of the RNA: the so-called ‘silent’ or synonymous mutations are not necessarily without effect. </a:t>
            </a:r>
          </a:p>
          <a:p>
            <a:endParaRPr lang="en-US" baseline="0" dirty="0" smtClean="0"/>
          </a:p>
          <a:p>
            <a:r>
              <a:rPr lang="en-US" baseline="0" dirty="0" smtClean="0"/>
              <a:t>I could transform this encoding to the protein encoding if I know the register – where the start of the protein is, and whether there are introns (interruptions) in this gene. </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5</a:t>
            </a:fld>
            <a:endParaRPr lang="en-US" dirty="0"/>
          </a:p>
        </p:txBody>
      </p:sp>
    </p:spTree>
    <p:extLst>
      <p:ext uri="{BB962C8B-B14F-4D97-AF65-F5344CB8AC3E}">
        <p14:creationId xmlns:p14="http://schemas.microsoft.com/office/powerpoint/2010/main" val="329193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6CFB81-0583-4A03-80D5-4E837714B153}" type="slidenum">
              <a:rPr lang="fr-FR" altLang="en-US"/>
              <a:pPr/>
              <a:t>7</a:t>
            </a:fld>
            <a:endParaRPr lang="fr-FR" alt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553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E59E0C-8575-4AA8-B337-153C27F99CD9}" type="slidenum">
              <a:rPr lang="en-US" smtClean="0"/>
              <a:pPr/>
              <a:t>27</a:t>
            </a:fld>
            <a:endParaRPr lang="en-US" dirty="0"/>
          </a:p>
        </p:txBody>
      </p:sp>
    </p:spTree>
    <p:extLst>
      <p:ext uri="{BB962C8B-B14F-4D97-AF65-F5344CB8AC3E}">
        <p14:creationId xmlns:p14="http://schemas.microsoft.com/office/powerpoint/2010/main" val="247623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E59E0C-8575-4AA8-B337-153C27F99CD9}" type="slidenum">
              <a:rPr lang="en-US" smtClean="0"/>
              <a:pPr/>
              <a:t>28</a:t>
            </a:fld>
            <a:endParaRPr lang="en-US" dirty="0"/>
          </a:p>
        </p:txBody>
      </p:sp>
    </p:spTree>
    <p:extLst>
      <p:ext uri="{BB962C8B-B14F-4D97-AF65-F5344CB8AC3E}">
        <p14:creationId xmlns:p14="http://schemas.microsoft.com/office/powerpoint/2010/main" val="247623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E59E0C-8575-4AA8-B337-153C27F99CD9}" type="slidenum">
              <a:rPr lang="en-US" smtClean="0"/>
              <a:pPr/>
              <a:t>29</a:t>
            </a:fld>
            <a:endParaRPr lang="en-US" dirty="0"/>
          </a:p>
        </p:txBody>
      </p:sp>
    </p:spTree>
    <p:extLst>
      <p:ext uri="{BB962C8B-B14F-4D97-AF65-F5344CB8AC3E}">
        <p14:creationId xmlns:p14="http://schemas.microsoft.com/office/powerpoint/2010/main" val="247623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79114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8035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13547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24124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C54F8-D49E-40EF-9B1D-367FFC70105C}"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94023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EC54F8-D49E-40EF-9B1D-367FFC70105C}"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418450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EC54F8-D49E-40EF-9B1D-367FFC70105C}"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26164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EC54F8-D49E-40EF-9B1D-367FFC70105C}" type="datetimeFigureOut">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20538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C54F8-D49E-40EF-9B1D-367FFC70105C}"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28593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C54F8-D49E-40EF-9B1D-367FFC70105C}"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40707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C54F8-D49E-40EF-9B1D-367FFC70105C}"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71002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Georgia" panose="02040502050405020303" pitchFamily="18" charset="0"/>
              </a:defRPr>
            </a:lvl1pPr>
          </a:lstStyle>
          <a:p>
            <a:fld id="{F3EC54F8-D49E-40EF-9B1D-367FFC70105C}" type="datetimeFigureOut">
              <a:rPr lang="en-US" smtClean="0"/>
              <a:pPr/>
              <a:t>5/18/2016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Georgia" panose="02040502050405020303" pitchFamily="18" charset="0"/>
              </a:defRPr>
            </a:lvl1pPr>
          </a:lstStyle>
          <a:p>
            <a:fld id="{4682241B-3D28-4F50-B7E6-01AACEB9496A}" type="slidenum">
              <a:rPr lang="en-US" smtClean="0"/>
              <a:pPr/>
              <a:t>‹#›</a:t>
            </a:fld>
            <a:endParaRPr lang="en-US" dirty="0"/>
          </a:p>
        </p:txBody>
      </p:sp>
    </p:spTree>
    <p:extLst>
      <p:ext uri="{BB962C8B-B14F-4D97-AF65-F5344CB8AC3E}">
        <p14:creationId xmlns:p14="http://schemas.microsoft.com/office/powerpoint/2010/main" val="2615122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 Type="http://schemas.openxmlformats.org/officeDocument/2006/relationships/notesSlide" Target="../notesSlides/notesSlide2.xml"/><Relationship Id="rId16"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19" Type="http://schemas.openxmlformats.org/officeDocument/2006/relationships/image" Target="../media/image23.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bi.ac.uk/Tools/msa/muscl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ebi.ac.uk/training/online/sites/ebi.ac.uk.training.online/files/user/1317/documents/illumin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220" y="2628583"/>
            <a:ext cx="4261179" cy="1833736"/>
          </a:xfrm>
          <a:prstGeom prst="rect">
            <a:avLst/>
          </a:prstGeom>
          <a:noFill/>
          <a:extLst>
            <a:ext uri="{909E8E84-426E-40DD-AFC4-6F175D3DCCD1}">
              <a14:hiddenFill xmlns:a14="http://schemas.microsoft.com/office/drawing/2010/main">
                <a:solidFill>
                  <a:srgbClr val="FFFFFF"/>
                </a:solidFill>
              </a14:hiddenFill>
            </a:ext>
          </a:extLst>
        </p:spPr>
      </p:pic>
      <p:sp>
        <p:nvSpPr>
          <p:cNvPr id="22534" name="Title 1"/>
          <p:cNvSpPr>
            <a:spLocks noGrp="1"/>
          </p:cNvSpPr>
          <p:nvPr>
            <p:ph type="ctrTitle"/>
          </p:nvPr>
        </p:nvSpPr>
        <p:spPr>
          <a:xfrm>
            <a:off x="1231900" y="1249485"/>
            <a:ext cx="6858000" cy="1111118"/>
          </a:xfrm>
        </p:spPr>
        <p:txBody>
          <a:bodyPr>
            <a:noAutofit/>
          </a:bodyPr>
          <a:lstStyle/>
          <a:p>
            <a:pPr eaLnBrk="1" hangingPunct="1"/>
            <a:r>
              <a:rPr lang="en-US" sz="4400" dirty="0" smtClean="0"/>
              <a:t>B3- Olympic High School Bioinformatics</a:t>
            </a:r>
          </a:p>
        </p:txBody>
      </p:sp>
      <p:sp>
        <p:nvSpPr>
          <p:cNvPr id="3075" name="Subtitle 2"/>
          <p:cNvSpPr>
            <a:spLocks noGrp="1"/>
          </p:cNvSpPr>
          <p:nvPr>
            <p:ph type="subTitle" idx="1"/>
          </p:nvPr>
        </p:nvSpPr>
        <p:spPr>
          <a:xfrm>
            <a:off x="1312291" y="239101"/>
            <a:ext cx="6400800" cy="785012"/>
          </a:xfrm>
        </p:spPr>
        <p:txBody>
          <a:bodyPr>
            <a:normAutofit fontScale="55000" lnSpcReduction="20000"/>
          </a:bodyPr>
          <a:lstStyle/>
          <a:p>
            <a:pPr eaLnBrk="1" fontAlgn="auto" hangingPunct="1">
              <a:spcAft>
                <a:spcPts val="0"/>
              </a:spcAft>
              <a:buFont typeface="Arial" pitchFamily="34" charset="0"/>
              <a:buNone/>
              <a:defRPr/>
            </a:pPr>
            <a:r>
              <a:rPr lang="en-US" dirty="0" smtClean="0"/>
              <a:t>Dr. Jennifer Weller</a:t>
            </a:r>
          </a:p>
          <a:p>
            <a:pPr eaLnBrk="1" fontAlgn="auto" hangingPunct="1">
              <a:spcAft>
                <a:spcPts val="0"/>
              </a:spcAft>
              <a:buFont typeface="Arial" pitchFamily="34" charset="0"/>
              <a:buNone/>
              <a:defRPr/>
            </a:pPr>
            <a:r>
              <a:rPr lang="en-US" dirty="0" smtClean="0"/>
              <a:t>May 2016</a:t>
            </a:r>
          </a:p>
          <a:p>
            <a:pPr eaLnBrk="1" fontAlgn="auto" hangingPunct="1">
              <a:spcAft>
                <a:spcPts val="0"/>
              </a:spcAft>
              <a:buFont typeface="Arial" pitchFamily="34" charset="0"/>
              <a:buNone/>
              <a:defRPr/>
            </a:pPr>
            <a:r>
              <a:rPr lang="en-US" dirty="0" smtClean="0"/>
              <a:t>Sequence Analysis</a:t>
            </a:r>
          </a:p>
        </p:txBody>
      </p:sp>
      <p:sp>
        <p:nvSpPr>
          <p:cNvPr id="22531" name="Date Placeholder 3"/>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fld id="{F6CF6EF1-4CDE-4989-8C8D-E968B2BD1B83}" type="datetime1">
              <a:rPr lang="en-US" smtClean="0">
                <a:latin typeface="Arial" charset="0"/>
              </a:rPr>
              <a:pPr/>
              <a:t>5/18/2016</a:t>
            </a:fld>
            <a:endParaRPr lang="en-US" smtClean="0">
              <a:latin typeface="Arial" charset="0"/>
            </a:endParaRPr>
          </a:p>
        </p:txBody>
      </p:sp>
      <p:sp>
        <p:nvSpPr>
          <p:cNvPr id="22532"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latin typeface="Arial" charset="0"/>
              </a:rPr>
              <a:t>Dr. Weller B3 Olympic HS</a:t>
            </a:r>
          </a:p>
        </p:txBody>
      </p:sp>
      <p:sp>
        <p:nvSpPr>
          <p:cNvPr id="5" name="Slide Number Placeholder 4"/>
          <p:cNvSpPr>
            <a:spLocks noGrp="1"/>
          </p:cNvSpPr>
          <p:nvPr>
            <p:ph type="sldNum" sz="quarter" idx="12"/>
          </p:nvPr>
        </p:nvSpPr>
        <p:spPr/>
        <p:txBody>
          <a:bodyPr/>
          <a:lstStyle/>
          <a:p>
            <a:pPr>
              <a:defRPr/>
            </a:pPr>
            <a:fld id="{65FC9F06-A96D-4AD0-98FB-768DBA38DC4E}" type="slidenum">
              <a:rPr lang="en-US"/>
              <a:pPr>
                <a:defRPr/>
              </a:pPr>
              <a:t>1</a:t>
            </a:fld>
            <a:endParaRPr lang="en-US"/>
          </a:p>
        </p:txBody>
      </p:sp>
      <p:pic>
        <p:nvPicPr>
          <p:cNvPr id="22535" name="Picture 6" descr="CHestnutSilhouette.jpg"/>
          <p:cNvPicPr>
            <a:picLocks noChangeAspect="1"/>
          </p:cNvPicPr>
          <p:nvPr/>
        </p:nvPicPr>
        <p:blipFill>
          <a:blip r:embed="rId4" cstate="print"/>
          <a:srcRect/>
          <a:stretch>
            <a:fillRect/>
          </a:stretch>
        </p:blipFill>
        <p:spPr bwMode="auto">
          <a:xfrm>
            <a:off x="304800" y="2847456"/>
            <a:ext cx="3176420" cy="2923625"/>
          </a:xfrm>
          <a:prstGeom prst="rect">
            <a:avLst/>
          </a:prstGeom>
          <a:noFill/>
          <a:ln w="9525">
            <a:noFill/>
            <a:miter lim="800000"/>
            <a:headEnd/>
            <a:tailEnd/>
          </a:ln>
        </p:spPr>
      </p:pic>
      <p:sp>
        <p:nvSpPr>
          <p:cNvPr id="2" name="AutoShape 8"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155575" y="-10128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3" name="AutoShape 10"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307975" y="-8604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4" name="AutoShape 12"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rot="5226750">
            <a:off x="460375" y="-7080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568" y="3905959"/>
            <a:ext cx="2668375" cy="2632954"/>
          </a:xfrm>
          <a:prstGeom prst="rect">
            <a:avLst/>
          </a:prstGeom>
        </p:spPr>
      </p:pic>
      <p:pic>
        <p:nvPicPr>
          <p:cNvPr id="1028" name="Picture 4" descr="http://www.hainaultforest.co.uk/LeafSpanishChestnut3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668" y="4894195"/>
            <a:ext cx="2054225" cy="1685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ciencephoto.com/image/10672/large/B1100007-TEM_of_a_chloroplast_from_a_tobacco_leaf-SP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5986" y="4429447"/>
            <a:ext cx="1368425" cy="92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95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ku.edu/%7Ewhitsonma/Bio120LSite/Bio120LReviews/Bio120WebPics/Animal%20Adaptations/HumLi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336956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ku.edu/%7Ewhitsonma/Bio120LSite/Bio120LReviews/Bio120WebPics/Animal%20Adaptations/BatLi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57200"/>
            <a:ext cx="4501134"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295" y="2998573"/>
            <a:ext cx="8766439" cy="369332"/>
          </a:xfrm>
          <a:prstGeom prst="rect">
            <a:avLst/>
          </a:prstGeom>
          <a:noFill/>
        </p:spPr>
        <p:txBody>
          <a:bodyPr wrap="none" rtlCol="0">
            <a:spAutoFit/>
          </a:bodyPr>
          <a:lstStyle/>
          <a:p>
            <a:r>
              <a:rPr lang="en-US" dirty="0"/>
              <a:t>http://www.nku.edu/~whitsonma/Bio120LSite/Bio120LReviews/Bio120LHomologyRev.html</a:t>
            </a:r>
          </a:p>
        </p:txBody>
      </p:sp>
      <p:pic>
        <p:nvPicPr>
          <p:cNvPr id="1030" name="Picture 6" descr="http://www.nku.edu/%7Ewhitsonma/Bio120LSite/Bio120LReviews/Bio120WebPics/Animal%20Adaptations/Ow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02915"/>
            <a:ext cx="2133600" cy="32084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ku.edu/%7Ewhitsonma/Bio120LSite/Bio120LReviews/Bio120WebPics/Animal%20Adaptations/Butterfl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514" y="3427629"/>
            <a:ext cx="2562884" cy="318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51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Visualization - Sequence Variation and Homology</a:t>
            </a:r>
            <a:endParaRPr lang="en-US" sz="3600" dirty="0"/>
          </a:p>
        </p:txBody>
      </p:sp>
      <p:sp>
        <p:nvSpPr>
          <p:cNvPr id="3" name="Content Placeholder 2"/>
          <p:cNvSpPr>
            <a:spLocks noGrp="1"/>
          </p:cNvSpPr>
          <p:nvPr>
            <p:ph idx="1"/>
          </p:nvPr>
        </p:nvSpPr>
        <p:spPr/>
        <p:txBody>
          <a:bodyPr/>
          <a:lstStyle/>
          <a:p>
            <a:r>
              <a:rPr lang="en-US" dirty="0" smtClean="0"/>
              <a:t>Trees are a common way to represent the distance between two elements</a:t>
            </a:r>
          </a:p>
          <a:p>
            <a:r>
              <a:rPr lang="en-US" dirty="0" smtClean="0"/>
              <a:t>You can define different rules for using the distance matrix that determines the branching of the tree. </a:t>
            </a:r>
            <a:endParaRPr lang="en-US" dirty="0"/>
          </a:p>
        </p:txBody>
      </p:sp>
    </p:spTree>
    <p:extLst>
      <p:ext uri="{BB962C8B-B14F-4D97-AF65-F5344CB8AC3E}">
        <p14:creationId xmlns:p14="http://schemas.microsoft.com/office/powerpoint/2010/main" val="329009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Text Box 4"/>
          <p:cNvSpPr txBox="1">
            <a:spLocks noChangeArrowheads="1"/>
          </p:cNvSpPr>
          <p:nvPr/>
        </p:nvSpPr>
        <p:spPr bwMode="auto">
          <a:xfrm>
            <a:off x="4467225" y="4760913"/>
            <a:ext cx="4660900" cy="1168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Bef>
                <a:spcPct val="20000"/>
              </a:spcBef>
            </a:pPr>
            <a:r>
              <a:rPr lang="fr-FR" altLang="en-US" sz="1600" dirty="0">
                <a:latin typeface="Arial" panose="020B0604020202020204" pitchFamily="34" charset="0"/>
              </a:rPr>
              <a:t>- </a:t>
            </a:r>
            <a:r>
              <a:rPr lang="fr-FR" altLang="en-US" sz="1600" dirty="0" err="1">
                <a:latin typeface="Arial" panose="020B0604020202020204" pitchFamily="34" charset="0"/>
              </a:rPr>
              <a:t>Join</a:t>
            </a:r>
            <a:r>
              <a:rPr lang="fr-FR" altLang="en-US" sz="1600" dirty="0">
                <a:latin typeface="Arial" panose="020B0604020202020204" pitchFamily="34" charset="0"/>
              </a:rPr>
              <a:t> the 2 </a:t>
            </a:r>
            <a:r>
              <a:rPr lang="fr-FR" altLang="en-US" sz="1600" dirty="0" err="1">
                <a:latin typeface="Arial" panose="020B0604020202020204" pitchFamily="34" charset="0"/>
              </a:rPr>
              <a:t>closest</a:t>
            </a:r>
            <a:r>
              <a:rPr lang="fr-FR" altLang="en-US" sz="1600" dirty="0">
                <a:latin typeface="Arial" panose="020B0604020202020204" pitchFamily="34" charset="0"/>
              </a:rPr>
              <a:t> </a:t>
            </a:r>
            <a:r>
              <a:rPr lang="fr-FR" altLang="en-US" sz="1600" dirty="0" err="1">
                <a:latin typeface="Arial" panose="020B0604020202020204" pitchFamily="34" charset="0"/>
              </a:rPr>
              <a:t>sequences</a:t>
            </a:r>
            <a:endParaRPr lang="fr-FR" altLang="en-US" sz="1600" dirty="0">
              <a:latin typeface="Arial" panose="020B0604020202020204" pitchFamily="34" charset="0"/>
            </a:endParaRPr>
          </a:p>
          <a:p>
            <a:pPr algn="just">
              <a:spcBef>
                <a:spcPct val="20000"/>
              </a:spcBef>
            </a:pPr>
            <a:r>
              <a:rPr lang="fr-FR" altLang="en-US" sz="1600" dirty="0">
                <a:latin typeface="Arial" panose="020B0604020202020204" pitchFamily="34" charset="0"/>
              </a:rPr>
              <a:t>- </a:t>
            </a:r>
            <a:r>
              <a:rPr lang="fr-FR" altLang="en-US" sz="1600" dirty="0" err="1">
                <a:latin typeface="Arial" panose="020B0604020202020204" pitchFamily="34" charset="0"/>
              </a:rPr>
              <a:t>Recalculate</a:t>
            </a:r>
            <a:r>
              <a:rPr lang="fr-FR" altLang="en-US" sz="1600" dirty="0">
                <a:latin typeface="Arial" panose="020B0604020202020204" pitchFamily="34" charset="0"/>
              </a:rPr>
              <a:t> distances and </a:t>
            </a:r>
            <a:r>
              <a:rPr lang="fr-FR" altLang="en-US" sz="1600" dirty="0" err="1">
                <a:latin typeface="Arial" panose="020B0604020202020204" pitchFamily="34" charset="0"/>
              </a:rPr>
              <a:t>join</a:t>
            </a:r>
            <a:r>
              <a:rPr lang="fr-FR" altLang="en-US" sz="1600" dirty="0">
                <a:latin typeface="Arial" panose="020B0604020202020204" pitchFamily="34" charset="0"/>
              </a:rPr>
              <a:t> the 2 </a:t>
            </a:r>
            <a:r>
              <a:rPr lang="fr-FR" altLang="en-US" sz="1600" dirty="0" err="1">
                <a:latin typeface="Arial" panose="020B0604020202020204" pitchFamily="34" charset="0"/>
              </a:rPr>
              <a:t>closest</a:t>
            </a:r>
            <a:r>
              <a:rPr lang="fr-FR" altLang="en-US" sz="1600" dirty="0">
                <a:latin typeface="Arial" panose="020B0604020202020204" pitchFamily="34" charset="0"/>
              </a:rPr>
              <a:t> </a:t>
            </a:r>
            <a:r>
              <a:rPr lang="fr-FR" altLang="en-US" sz="1600" dirty="0" err="1">
                <a:latin typeface="Arial" panose="020B0604020202020204" pitchFamily="34" charset="0"/>
              </a:rPr>
              <a:t>sequences</a:t>
            </a:r>
            <a:r>
              <a:rPr lang="fr-FR" altLang="en-US" sz="1600" dirty="0">
                <a:latin typeface="Arial" panose="020B0604020202020204" pitchFamily="34" charset="0"/>
              </a:rPr>
              <a:t> or </a:t>
            </a:r>
            <a:r>
              <a:rPr lang="fr-FR" altLang="en-US" sz="1600" dirty="0" err="1">
                <a:latin typeface="Arial" panose="020B0604020202020204" pitchFamily="34" charset="0"/>
              </a:rPr>
              <a:t>nodes</a:t>
            </a:r>
            <a:endParaRPr lang="fr-FR" altLang="en-US" sz="1600" dirty="0">
              <a:latin typeface="Arial" panose="020B0604020202020204" pitchFamily="34" charset="0"/>
            </a:endParaRPr>
          </a:p>
          <a:p>
            <a:pPr algn="just">
              <a:spcBef>
                <a:spcPct val="20000"/>
              </a:spcBef>
            </a:pPr>
            <a:r>
              <a:rPr lang="fr-FR" altLang="en-US" sz="1600" dirty="0">
                <a:latin typeface="Arial" panose="020B0604020202020204" pitchFamily="34" charset="0"/>
              </a:rPr>
              <a:t>- </a:t>
            </a:r>
            <a:r>
              <a:rPr lang="fr-FR" altLang="en-US" sz="1600" dirty="0" err="1">
                <a:latin typeface="Arial" panose="020B0604020202020204" pitchFamily="34" charset="0"/>
              </a:rPr>
              <a:t>Step</a:t>
            </a:r>
            <a:r>
              <a:rPr lang="fr-FR" altLang="en-US" sz="1600" dirty="0">
                <a:latin typeface="Arial" panose="020B0604020202020204" pitchFamily="34" charset="0"/>
              </a:rPr>
              <a:t> 3 </a:t>
            </a:r>
            <a:r>
              <a:rPr lang="fr-FR" altLang="en-US" sz="1600" dirty="0" err="1">
                <a:latin typeface="Arial" panose="020B0604020202020204" pitchFamily="34" charset="0"/>
              </a:rPr>
              <a:t>is</a:t>
            </a:r>
            <a:r>
              <a:rPr lang="fr-FR" altLang="en-US" sz="1600" dirty="0">
                <a:latin typeface="Arial" panose="020B0604020202020204" pitchFamily="34" charset="0"/>
              </a:rPr>
              <a:t> </a:t>
            </a:r>
            <a:r>
              <a:rPr lang="fr-FR" altLang="en-US" sz="1600" dirty="0" err="1">
                <a:latin typeface="Arial" panose="020B0604020202020204" pitchFamily="34" charset="0"/>
              </a:rPr>
              <a:t>repeated</a:t>
            </a:r>
            <a:r>
              <a:rPr lang="fr-FR" altLang="en-US" sz="1600" dirty="0">
                <a:latin typeface="Arial" panose="020B0604020202020204" pitchFamily="34" charset="0"/>
              </a:rPr>
              <a:t> </a:t>
            </a:r>
            <a:r>
              <a:rPr lang="fr-FR" altLang="en-US" sz="1600" dirty="0" err="1">
                <a:latin typeface="Arial" panose="020B0604020202020204" pitchFamily="34" charset="0"/>
              </a:rPr>
              <a:t>until</a:t>
            </a:r>
            <a:r>
              <a:rPr lang="fr-FR" altLang="en-US" sz="1600" dirty="0">
                <a:latin typeface="Arial" panose="020B0604020202020204" pitchFamily="34" charset="0"/>
              </a:rPr>
              <a:t> all </a:t>
            </a:r>
            <a:r>
              <a:rPr lang="fr-FR" altLang="en-US" sz="1600" dirty="0" err="1">
                <a:latin typeface="Arial" panose="020B0604020202020204" pitchFamily="34" charset="0"/>
              </a:rPr>
              <a:t>sequences</a:t>
            </a:r>
            <a:r>
              <a:rPr lang="fr-FR" altLang="en-US" sz="1600" dirty="0">
                <a:latin typeface="Arial" panose="020B0604020202020204" pitchFamily="34" charset="0"/>
              </a:rPr>
              <a:t> are </a:t>
            </a:r>
            <a:r>
              <a:rPr lang="fr-FR" altLang="en-US" sz="1600" dirty="0" err="1">
                <a:latin typeface="Arial" panose="020B0604020202020204" pitchFamily="34" charset="0"/>
              </a:rPr>
              <a:t>joined</a:t>
            </a:r>
            <a:endParaRPr lang="fr-FR" altLang="en-US" sz="1600" dirty="0">
              <a:latin typeface="Arial" panose="020B0604020202020204" pitchFamily="34" charset="0"/>
            </a:endParaRPr>
          </a:p>
        </p:txBody>
      </p:sp>
      <p:sp>
        <p:nvSpPr>
          <p:cNvPr id="366597" name="Rectangle 5"/>
          <p:cNvSpPr>
            <a:spLocks noChangeArrowheads="1"/>
          </p:cNvSpPr>
          <p:nvPr/>
        </p:nvSpPr>
        <p:spPr bwMode="auto">
          <a:xfrm>
            <a:off x="284163" y="2274888"/>
            <a:ext cx="3841750" cy="234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6599" name="Text Box 7"/>
          <p:cNvSpPr txBox="1">
            <a:spLocks noChangeArrowheads="1"/>
          </p:cNvSpPr>
          <p:nvPr/>
        </p:nvSpPr>
        <p:spPr bwMode="auto">
          <a:xfrm>
            <a:off x="1076325" y="1830388"/>
            <a:ext cx="233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800" u="sng" dirty="0" err="1">
                <a:latin typeface="Arial" panose="020B0604020202020204" pitchFamily="34" charset="0"/>
              </a:rPr>
              <a:t>Sequential</a:t>
            </a:r>
            <a:r>
              <a:rPr lang="fr-FR" altLang="fr-FR" sz="1800" u="sng" dirty="0">
                <a:latin typeface="Arial" panose="020B0604020202020204" pitchFamily="34" charset="0"/>
              </a:rPr>
              <a:t> </a:t>
            </a:r>
            <a:r>
              <a:rPr lang="fr-FR" altLang="fr-FR" sz="1800" u="sng" dirty="0" err="1">
                <a:latin typeface="Arial" panose="020B0604020202020204" pitchFamily="34" charset="0"/>
              </a:rPr>
              <a:t>branching</a:t>
            </a:r>
            <a:endParaRPr lang="fr-FR" altLang="fr-FR" sz="1800" u="sng" dirty="0">
              <a:latin typeface="Arial" panose="020B0604020202020204" pitchFamily="34" charset="0"/>
            </a:endParaRPr>
          </a:p>
        </p:txBody>
      </p:sp>
      <p:sp>
        <p:nvSpPr>
          <p:cNvPr id="366600" name="Text Box 8"/>
          <p:cNvSpPr txBox="1">
            <a:spLocks noChangeArrowheads="1"/>
          </p:cNvSpPr>
          <p:nvPr/>
        </p:nvSpPr>
        <p:spPr bwMode="auto">
          <a:xfrm>
            <a:off x="595313" y="2405063"/>
            <a:ext cx="1054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Hba_human</a:t>
            </a:r>
          </a:p>
        </p:txBody>
      </p:sp>
      <p:sp>
        <p:nvSpPr>
          <p:cNvPr id="366601" name="Text Box 9"/>
          <p:cNvSpPr txBox="1">
            <a:spLocks noChangeArrowheads="1"/>
          </p:cNvSpPr>
          <p:nvPr/>
        </p:nvSpPr>
        <p:spPr bwMode="auto">
          <a:xfrm>
            <a:off x="595313" y="2722563"/>
            <a:ext cx="955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Hba_horse</a:t>
            </a:r>
          </a:p>
        </p:txBody>
      </p:sp>
      <p:sp>
        <p:nvSpPr>
          <p:cNvPr id="366602" name="Text Box 10"/>
          <p:cNvSpPr txBox="1">
            <a:spLocks noChangeArrowheads="1"/>
          </p:cNvSpPr>
          <p:nvPr/>
        </p:nvSpPr>
        <p:spPr bwMode="auto">
          <a:xfrm>
            <a:off x="595313" y="3041650"/>
            <a:ext cx="96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Hbb_horse</a:t>
            </a:r>
          </a:p>
        </p:txBody>
      </p:sp>
      <p:sp>
        <p:nvSpPr>
          <p:cNvPr id="366603" name="Text Box 11"/>
          <p:cNvSpPr txBox="1">
            <a:spLocks noChangeArrowheads="1"/>
          </p:cNvSpPr>
          <p:nvPr/>
        </p:nvSpPr>
        <p:spPr bwMode="auto">
          <a:xfrm>
            <a:off x="595313" y="3360738"/>
            <a:ext cx="1063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Hbb_human</a:t>
            </a:r>
          </a:p>
        </p:txBody>
      </p:sp>
      <p:sp>
        <p:nvSpPr>
          <p:cNvPr id="366604" name="Text Box 12"/>
          <p:cNvSpPr txBox="1">
            <a:spLocks noChangeArrowheads="1"/>
          </p:cNvSpPr>
          <p:nvPr/>
        </p:nvSpPr>
        <p:spPr bwMode="auto">
          <a:xfrm>
            <a:off x="585788" y="3989388"/>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Myg_phyca</a:t>
            </a:r>
          </a:p>
        </p:txBody>
      </p:sp>
      <p:sp>
        <p:nvSpPr>
          <p:cNvPr id="366605" name="Text Box 13"/>
          <p:cNvSpPr txBox="1">
            <a:spLocks noChangeArrowheads="1"/>
          </p:cNvSpPr>
          <p:nvPr/>
        </p:nvSpPr>
        <p:spPr bwMode="auto">
          <a:xfrm>
            <a:off x="574675" y="3662363"/>
            <a:ext cx="1063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Glb5_petma</a:t>
            </a:r>
          </a:p>
        </p:txBody>
      </p:sp>
      <p:sp>
        <p:nvSpPr>
          <p:cNvPr id="366606" name="Text Box 14"/>
          <p:cNvSpPr txBox="1">
            <a:spLocks noChangeArrowheads="1"/>
          </p:cNvSpPr>
          <p:nvPr/>
        </p:nvSpPr>
        <p:spPr bwMode="auto">
          <a:xfrm>
            <a:off x="595313" y="4316413"/>
            <a:ext cx="100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Lgb2_lupla</a:t>
            </a:r>
          </a:p>
        </p:txBody>
      </p:sp>
      <p:sp>
        <p:nvSpPr>
          <p:cNvPr id="366607" name="Line 15"/>
          <p:cNvSpPr>
            <a:spLocks noChangeShapeType="1"/>
          </p:cNvSpPr>
          <p:nvPr/>
        </p:nvSpPr>
        <p:spPr bwMode="auto">
          <a:xfrm>
            <a:off x="2357438" y="2552700"/>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09" name="Line 17"/>
          <p:cNvSpPr>
            <a:spLocks noChangeShapeType="1"/>
          </p:cNvSpPr>
          <p:nvPr/>
        </p:nvSpPr>
        <p:spPr bwMode="auto">
          <a:xfrm>
            <a:off x="2365375" y="2705100"/>
            <a:ext cx="261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0" name="Line 18"/>
          <p:cNvSpPr>
            <a:spLocks noChangeShapeType="1"/>
          </p:cNvSpPr>
          <p:nvPr/>
        </p:nvSpPr>
        <p:spPr bwMode="auto">
          <a:xfrm>
            <a:off x="2627313" y="2705100"/>
            <a:ext cx="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1" name="Line 19"/>
          <p:cNvSpPr>
            <a:spLocks noChangeShapeType="1"/>
          </p:cNvSpPr>
          <p:nvPr/>
        </p:nvSpPr>
        <p:spPr bwMode="auto">
          <a:xfrm flipV="1">
            <a:off x="1992313" y="3225800"/>
            <a:ext cx="630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2" name="Line 20"/>
          <p:cNvSpPr>
            <a:spLocks noChangeShapeType="1"/>
          </p:cNvSpPr>
          <p:nvPr/>
        </p:nvSpPr>
        <p:spPr bwMode="auto">
          <a:xfrm>
            <a:off x="2635250" y="2997200"/>
            <a:ext cx="261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3" name="Line 21"/>
          <p:cNvSpPr>
            <a:spLocks noChangeShapeType="1"/>
          </p:cNvSpPr>
          <p:nvPr/>
        </p:nvSpPr>
        <p:spPr bwMode="auto">
          <a:xfrm>
            <a:off x="2897188" y="2997200"/>
            <a:ext cx="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4" name="Line 22"/>
          <p:cNvSpPr>
            <a:spLocks noChangeShapeType="1"/>
          </p:cNvSpPr>
          <p:nvPr/>
        </p:nvSpPr>
        <p:spPr bwMode="auto">
          <a:xfrm flipV="1">
            <a:off x="2262188" y="3517900"/>
            <a:ext cx="630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5" name="Line 23"/>
          <p:cNvSpPr>
            <a:spLocks noChangeShapeType="1"/>
          </p:cNvSpPr>
          <p:nvPr/>
        </p:nvSpPr>
        <p:spPr bwMode="auto">
          <a:xfrm>
            <a:off x="2905125" y="3289300"/>
            <a:ext cx="261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6" name="Line 24"/>
          <p:cNvSpPr>
            <a:spLocks noChangeShapeType="1"/>
          </p:cNvSpPr>
          <p:nvPr/>
        </p:nvSpPr>
        <p:spPr bwMode="auto">
          <a:xfrm>
            <a:off x="3167063" y="3289300"/>
            <a:ext cx="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7" name="Line 25"/>
          <p:cNvSpPr>
            <a:spLocks noChangeShapeType="1"/>
          </p:cNvSpPr>
          <p:nvPr/>
        </p:nvSpPr>
        <p:spPr bwMode="auto">
          <a:xfrm flipV="1">
            <a:off x="2532063" y="3810000"/>
            <a:ext cx="630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8" name="Line 26"/>
          <p:cNvSpPr>
            <a:spLocks noChangeShapeType="1"/>
          </p:cNvSpPr>
          <p:nvPr/>
        </p:nvSpPr>
        <p:spPr bwMode="auto">
          <a:xfrm>
            <a:off x="3165475" y="3606800"/>
            <a:ext cx="261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19" name="Line 27"/>
          <p:cNvSpPr>
            <a:spLocks noChangeShapeType="1"/>
          </p:cNvSpPr>
          <p:nvPr/>
        </p:nvSpPr>
        <p:spPr bwMode="auto">
          <a:xfrm>
            <a:off x="3427413" y="3606800"/>
            <a:ext cx="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20" name="Line 28"/>
          <p:cNvSpPr>
            <a:spLocks noChangeShapeType="1"/>
          </p:cNvSpPr>
          <p:nvPr/>
        </p:nvSpPr>
        <p:spPr bwMode="auto">
          <a:xfrm flipV="1">
            <a:off x="2792413" y="4127500"/>
            <a:ext cx="630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21" name="Line 29"/>
          <p:cNvSpPr>
            <a:spLocks noChangeShapeType="1"/>
          </p:cNvSpPr>
          <p:nvPr/>
        </p:nvSpPr>
        <p:spPr bwMode="auto">
          <a:xfrm>
            <a:off x="3438525" y="3911600"/>
            <a:ext cx="261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22" name="Line 30"/>
          <p:cNvSpPr>
            <a:spLocks noChangeShapeType="1"/>
          </p:cNvSpPr>
          <p:nvPr/>
        </p:nvSpPr>
        <p:spPr bwMode="auto">
          <a:xfrm>
            <a:off x="3700463" y="3911600"/>
            <a:ext cx="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23" name="Line 31"/>
          <p:cNvSpPr>
            <a:spLocks noChangeShapeType="1"/>
          </p:cNvSpPr>
          <p:nvPr/>
        </p:nvSpPr>
        <p:spPr bwMode="auto">
          <a:xfrm flipV="1">
            <a:off x="3065463" y="4432300"/>
            <a:ext cx="630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24" name="Line 32"/>
          <p:cNvSpPr>
            <a:spLocks noChangeShapeType="1"/>
          </p:cNvSpPr>
          <p:nvPr/>
        </p:nvSpPr>
        <p:spPr bwMode="auto">
          <a:xfrm flipV="1">
            <a:off x="1725613" y="2908300"/>
            <a:ext cx="630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25" name="Line 33"/>
          <p:cNvSpPr>
            <a:spLocks noChangeShapeType="1"/>
          </p:cNvSpPr>
          <p:nvPr/>
        </p:nvSpPr>
        <p:spPr bwMode="auto">
          <a:xfrm flipV="1">
            <a:off x="1725613" y="2540000"/>
            <a:ext cx="630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31" name="Rectangle 39"/>
          <p:cNvSpPr>
            <a:spLocks noChangeArrowheads="1"/>
          </p:cNvSpPr>
          <p:nvPr/>
        </p:nvSpPr>
        <p:spPr bwMode="auto">
          <a:xfrm>
            <a:off x="4610100" y="2327275"/>
            <a:ext cx="4206875" cy="22812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366683" name="Group 91"/>
          <p:cNvGrpSpPr>
            <a:grpSpLocks/>
          </p:cNvGrpSpPr>
          <p:nvPr/>
        </p:nvGrpSpPr>
        <p:grpSpPr bwMode="auto">
          <a:xfrm>
            <a:off x="7126288" y="2295525"/>
            <a:ext cx="1554162" cy="622300"/>
            <a:chOff x="3117" y="2795"/>
            <a:chExt cx="979" cy="392"/>
          </a:xfrm>
        </p:grpSpPr>
        <p:sp>
          <p:nvSpPr>
            <p:cNvPr id="366684" name="Text Box 92"/>
            <p:cNvSpPr txBox="1">
              <a:spLocks noChangeArrowheads="1"/>
            </p:cNvSpPr>
            <p:nvPr/>
          </p:nvSpPr>
          <p:spPr bwMode="auto">
            <a:xfrm>
              <a:off x="3426" y="2795"/>
              <a:ext cx="6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latin typeface="Times" panose="02020603050405020304" pitchFamily="18" charset="0"/>
                </a:rPr>
                <a:t>Hbb_human</a:t>
              </a:r>
            </a:p>
          </p:txBody>
        </p:sp>
        <p:sp>
          <p:nvSpPr>
            <p:cNvPr id="366685" name="Text Box 93"/>
            <p:cNvSpPr txBox="1">
              <a:spLocks noChangeArrowheads="1"/>
            </p:cNvSpPr>
            <p:nvPr/>
          </p:nvSpPr>
          <p:spPr bwMode="auto">
            <a:xfrm>
              <a:off x="3426" y="2995"/>
              <a:ext cx="6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latin typeface="Times" panose="02020603050405020304" pitchFamily="18" charset="0"/>
                </a:rPr>
                <a:t>Hbb_horse</a:t>
              </a:r>
            </a:p>
          </p:txBody>
        </p:sp>
        <p:sp>
          <p:nvSpPr>
            <p:cNvPr id="366686" name="Line 94"/>
            <p:cNvSpPr>
              <a:spLocks noChangeShapeType="1"/>
            </p:cNvSpPr>
            <p:nvPr/>
          </p:nvSpPr>
          <p:spPr bwMode="auto">
            <a:xfrm>
              <a:off x="3120" y="2890"/>
              <a:ext cx="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87" name="Line 95"/>
            <p:cNvSpPr>
              <a:spLocks noChangeShapeType="1"/>
            </p:cNvSpPr>
            <p:nvPr/>
          </p:nvSpPr>
          <p:spPr bwMode="auto">
            <a:xfrm>
              <a:off x="3117" y="2890"/>
              <a:ext cx="0" cy="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88" name="Line 96"/>
            <p:cNvSpPr>
              <a:spLocks noChangeShapeType="1"/>
            </p:cNvSpPr>
            <p:nvPr/>
          </p:nvSpPr>
          <p:spPr bwMode="auto">
            <a:xfrm>
              <a:off x="3128" y="3106"/>
              <a:ext cx="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6690" name="Oval 98"/>
          <p:cNvSpPr>
            <a:spLocks noChangeArrowheads="1"/>
          </p:cNvSpPr>
          <p:nvPr/>
        </p:nvSpPr>
        <p:spPr bwMode="auto">
          <a:xfrm>
            <a:off x="7104063" y="2587625"/>
            <a:ext cx="47625" cy="428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93" name="Text Box 101"/>
          <p:cNvSpPr txBox="1">
            <a:spLocks noChangeArrowheads="1"/>
          </p:cNvSpPr>
          <p:nvPr/>
        </p:nvSpPr>
        <p:spPr bwMode="auto">
          <a:xfrm>
            <a:off x="7616825" y="3013075"/>
            <a:ext cx="1054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latin typeface="Times" panose="02020603050405020304" pitchFamily="18" charset="0"/>
              </a:rPr>
              <a:t>Hba_human</a:t>
            </a:r>
          </a:p>
        </p:txBody>
      </p:sp>
      <p:sp>
        <p:nvSpPr>
          <p:cNvPr id="366694" name="Text Box 102"/>
          <p:cNvSpPr txBox="1">
            <a:spLocks noChangeArrowheads="1"/>
          </p:cNvSpPr>
          <p:nvPr/>
        </p:nvSpPr>
        <p:spPr bwMode="auto">
          <a:xfrm>
            <a:off x="7616825" y="3332163"/>
            <a:ext cx="955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latin typeface="Times" panose="02020603050405020304" pitchFamily="18" charset="0"/>
              </a:rPr>
              <a:t>Hba_horse</a:t>
            </a:r>
          </a:p>
        </p:txBody>
      </p:sp>
      <p:sp>
        <p:nvSpPr>
          <p:cNvPr id="366695" name="Line 103"/>
          <p:cNvSpPr>
            <a:spLocks noChangeShapeType="1"/>
          </p:cNvSpPr>
          <p:nvPr/>
        </p:nvSpPr>
        <p:spPr bwMode="auto">
          <a:xfrm>
            <a:off x="7156450" y="3175000"/>
            <a:ext cx="3635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96" name="Line 104"/>
          <p:cNvSpPr>
            <a:spLocks noChangeShapeType="1"/>
          </p:cNvSpPr>
          <p:nvPr/>
        </p:nvSpPr>
        <p:spPr bwMode="auto">
          <a:xfrm>
            <a:off x="7177088" y="3505200"/>
            <a:ext cx="3635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97" name="Line 105"/>
          <p:cNvSpPr>
            <a:spLocks noChangeShapeType="1"/>
          </p:cNvSpPr>
          <p:nvPr/>
        </p:nvSpPr>
        <p:spPr bwMode="auto">
          <a:xfrm>
            <a:off x="7151688" y="3175000"/>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99" name="Oval 107"/>
          <p:cNvSpPr>
            <a:spLocks noChangeArrowheads="1"/>
          </p:cNvSpPr>
          <p:nvPr/>
        </p:nvSpPr>
        <p:spPr bwMode="auto">
          <a:xfrm>
            <a:off x="7124700" y="3317875"/>
            <a:ext cx="47625" cy="428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6700" name="Group 108"/>
          <p:cNvGrpSpPr>
            <a:grpSpLocks/>
          </p:cNvGrpSpPr>
          <p:nvPr/>
        </p:nvGrpSpPr>
        <p:grpSpPr bwMode="auto">
          <a:xfrm>
            <a:off x="6078538" y="2605088"/>
            <a:ext cx="1071562" cy="660400"/>
            <a:chOff x="2457" y="2990"/>
            <a:chExt cx="675" cy="416"/>
          </a:xfrm>
        </p:grpSpPr>
        <p:grpSp>
          <p:nvGrpSpPr>
            <p:cNvPr id="366701" name="Group 109"/>
            <p:cNvGrpSpPr>
              <a:grpSpLocks/>
            </p:cNvGrpSpPr>
            <p:nvPr/>
          </p:nvGrpSpPr>
          <p:grpSpPr bwMode="auto">
            <a:xfrm>
              <a:off x="2475" y="2990"/>
              <a:ext cx="657" cy="416"/>
              <a:chOff x="2475" y="2990"/>
              <a:chExt cx="657" cy="416"/>
            </a:xfrm>
          </p:grpSpPr>
          <p:sp>
            <p:nvSpPr>
              <p:cNvPr id="366702" name="Line 110"/>
              <p:cNvSpPr>
                <a:spLocks noChangeShapeType="1"/>
              </p:cNvSpPr>
              <p:nvPr/>
            </p:nvSpPr>
            <p:spPr bwMode="auto">
              <a:xfrm flipH="1">
                <a:off x="2487" y="2990"/>
                <a:ext cx="6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03" name="Line 111"/>
              <p:cNvSpPr>
                <a:spLocks noChangeShapeType="1"/>
              </p:cNvSpPr>
              <p:nvPr/>
            </p:nvSpPr>
            <p:spPr bwMode="auto">
              <a:xfrm flipH="1">
                <a:off x="2487" y="3406"/>
                <a:ext cx="6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04" name="Line 112"/>
              <p:cNvSpPr>
                <a:spLocks noChangeShapeType="1"/>
              </p:cNvSpPr>
              <p:nvPr/>
            </p:nvSpPr>
            <p:spPr bwMode="auto">
              <a:xfrm>
                <a:off x="2475" y="2990"/>
                <a:ext cx="0" cy="4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6705" name="Oval 113"/>
            <p:cNvSpPr>
              <a:spLocks noChangeArrowheads="1"/>
            </p:cNvSpPr>
            <p:nvPr/>
          </p:nvSpPr>
          <p:spPr bwMode="auto">
            <a:xfrm>
              <a:off x="2457" y="3173"/>
              <a:ext cx="30" cy="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6706" name="Group 114"/>
          <p:cNvGrpSpPr>
            <a:grpSpLocks/>
          </p:cNvGrpSpPr>
          <p:nvPr/>
        </p:nvGrpSpPr>
        <p:grpSpPr bwMode="auto">
          <a:xfrm>
            <a:off x="5749925" y="2916238"/>
            <a:ext cx="2905125" cy="957262"/>
            <a:chOff x="2250" y="3186"/>
            <a:chExt cx="1830" cy="603"/>
          </a:xfrm>
        </p:grpSpPr>
        <p:grpSp>
          <p:nvGrpSpPr>
            <p:cNvPr id="366707" name="Group 115"/>
            <p:cNvGrpSpPr>
              <a:grpSpLocks/>
            </p:cNvGrpSpPr>
            <p:nvPr/>
          </p:nvGrpSpPr>
          <p:grpSpPr bwMode="auto">
            <a:xfrm>
              <a:off x="2264" y="3186"/>
              <a:ext cx="1816" cy="603"/>
              <a:chOff x="2264" y="3186"/>
              <a:chExt cx="1816" cy="603"/>
            </a:xfrm>
          </p:grpSpPr>
          <p:sp>
            <p:nvSpPr>
              <p:cNvPr id="366708" name="Text Box 116"/>
              <p:cNvSpPr txBox="1">
                <a:spLocks noChangeArrowheads="1"/>
              </p:cNvSpPr>
              <p:nvPr/>
            </p:nvSpPr>
            <p:spPr bwMode="auto">
              <a:xfrm>
                <a:off x="3426" y="3597"/>
                <a:ext cx="6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latin typeface="Times" panose="02020603050405020304" pitchFamily="18" charset="0"/>
                  </a:rPr>
                  <a:t>Myg_phyca</a:t>
                </a:r>
              </a:p>
            </p:txBody>
          </p:sp>
          <p:sp>
            <p:nvSpPr>
              <p:cNvPr id="366709" name="Line 117"/>
              <p:cNvSpPr>
                <a:spLocks noChangeShapeType="1"/>
              </p:cNvSpPr>
              <p:nvPr/>
            </p:nvSpPr>
            <p:spPr bwMode="auto">
              <a:xfrm flipH="1">
                <a:off x="2273" y="3186"/>
                <a:ext cx="2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10" name="Line 118"/>
              <p:cNvSpPr>
                <a:spLocks noChangeShapeType="1"/>
              </p:cNvSpPr>
              <p:nvPr/>
            </p:nvSpPr>
            <p:spPr bwMode="auto">
              <a:xfrm>
                <a:off x="2264" y="3188"/>
                <a:ext cx="0" cy="5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11" name="Line 119"/>
              <p:cNvSpPr>
                <a:spLocks noChangeShapeType="1"/>
              </p:cNvSpPr>
              <p:nvPr/>
            </p:nvSpPr>
            <p:spPr bwMode="auto">
              <a:xfrm flipH="1">
                <a:off x="2264" y="3706"/>
                <a:ext cx="12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6712" name="Oval 120"/>
            <p:cNvSpPr>
              <a:spLocks noChangeArrowheads="1"/>
            </p:cNvSpPr>
            <p:nvPr/>
          </p:nvSpPr>
          <p:spPr bwMode="auto">
            <a:xfrm>
              <a:off x="2250" y="3448"/>
              <a:ext cx="30" cy="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6713" name="Group 121"/>
          <p:cNvGrpSpPr>
            <a:grpSpLocks/>
          </p:cNvGrpSpPr>
          <p:nvPr/>
        </p:nvGrpSpPr>
        <p:grpSpPr bwMode="auto">
          <a:xfrm>
            <a:off x="5549900" y="3355975"/>
            <a:ext cx="3130550" cy="836613"/>
            <a:chOff x="2124" y="3463"/>
            <a:chExt cx="1972" cy="527"/>
          </a:xfrm>
        </p:grpSpPr>
        <p:grpSp>
          <p:nvGrpSpPr>
            <p:cNvPr id="366714" name="Group 122"/>
            <p:cNvGrpSpPr>
              <a:grpSpLocks/>
            </p:cNvGrpSpPr>
            <p:nvPr/>
          </p:nvGrpSpPr>
          <p:grpSpPr bwMode="auto">
            <a:xfrm>
              <a:off x="2140" y="3463"/>
              <a:ext cx="1956" cy="527"/>
              <a:chOff x="2140" y="3463"/>
              <a:chExt cx="1956" cy="527"/>
            </a:xfrm>
          </p:grpSpPr>
          <p:sp>
            <p:nvSpPr>
              <p:cNvPr id="366715" name="Text Box 123"/>
              <p:cNvSpPr txBox="1">
                <a:spLocks noChangeArrowheads="1"/>
              </p:cNvSpPr>
              <p:nvPr/>
            </p:nvSpPr>
            <p:spPr bwMode="auto">
              <a:xfrm>
                <a:off x="3426" y="3798"/>
                <a:ext cx="6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latin typeface="Times" panose="02020603050405020304" pitchFamily="18" charset="0"/>
                  </a:rPr>
                  <a:t>Glb5_petma</a:t>
                </a:r>
              </a:p>
            </p:txBody>
          </p:sp>
          <p:sp>
            <p:nvSpPr>
              <p:cNvPr id="366716" name="Line 124"/>
              <p:cNvSpPr>
                <a:spLocks noChangeShapeType="1"/>
              </p:cNvSpPr>
              <p:nvPr/>
            </p:nvSpPr>
            <p:spPr bwMode="auto">
              <a:xfrm flipH="1">
                <a:off x="2140" y="3463"/>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17" name="Line 125"/>
              <p:cNvSpPr>
                <a:spLocks noChangeShapeType="1"/>
              </p:cNvSpPr>
              <p:nvPr/>
            </p:nvSpPr>
            <p:spPr bwMode="auto">
              <a:xfrm>
                <a:off x="2140" y="3472"/>
                <a:ext cx="0" cy="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18" name="Line 126"/>
              <p:cNvSpPr>
                <a:spLocks noChangeShapeType="1"/>
              </p:cNvSpPr>
              <p:nvPr/>
            </p:nvSpPr>
            <p:spPr bwMode="auto">
              <a:xfrm flipH="1">
                <a:off x="2140" y="3927"/>
                <a:ext cx="1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6719" name="Oval 127"/>
            <p:cNvSpPr>
              <a:spLocks noChangeArrowheads="1"/>
            </p:cNvSpPr>
            <p:nvPr/>
          </p:nvSpPr>
          <p:spPr bwMode="auto">
            <a:xfrm>
              <a:off x="2124" y="3691"/>
              <a:ext cx="30" cy="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6720" name="Group 128"/>
          <p:cNvGrpSpPr>
            <a:grpSpLocks/>
          </p:cNvGrpSpPr>
          <p:nvPr/>
        </p:nvGrpSpPr>
        <p:grpSpPr bwMode="auto">
          <a:xfrm>
            <a:off x="4922838" y="3746500"/>
            <a:ext cx="3697287" cy="777875"/>
            <a:chOff x="1729" y="3709"/>
            <a:chExt cx="2329" cy="490"/>
          </a:xfrm>
        </p:grpSpPr>
        <p:grpSp>
          <p:nvGrpSpPr>
            <p:cNvPr id="366721" name="Group 129"/>
            <p:cNvGrpSpPr>
              <a:grpSpLocks/>
            </p:cNvGrpSpPr>
            <p:nvPr/>
          </p:nvGrpSpPr>
          <p:grpSpPr bwMode="auto">
            <a:xfrm>
              <a:off x="1729" y="3709"/>
              <a:ext cx="2329" cy="490"/>
              <a:chOff x="1729" y="3701"/>
              <a:chExt cx="2329" cy="490"/>
            </a:xfrm>
          </p:grpSpPr>
          <p:sp>
            <p:nvSpPr>
              <p:cNvPr id="366722" name="Text Box 130"/>
              <p:cNvSpPr txBox="1">
                <a:spLocks noChangeArrowheads="1"/>
              </p:cNvSpPr>
              <p:nvPr/>
            </p:nvSpPr>
            <p:spPr bwMode="auto">
              <a:xfrm>
                <a:off x="3426" y="3999"/>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latin typeface="Times" panose="02020603050405020304" pitchFamily="18" charset="0"/>
                  </a:rPr>
                  <a:t>Lgb2_lupla</a:t>
                </a:r>
              </a:p>
            </p:txBody>
          </p:sp>
          <p:sp>
            <p:nvSpPr>
              <p:cNvPr id="366723" name="Line 131"/>
              <p:cNvSpPr>
                <a:spLocks noChangeShapeType="1"/>
              </p:cNvSpPr>
              <p:nvPr/>
            </p:nvSpPr>
            <p:spPr bwMode="auto">
              <a:xfrm flipH="1">
                <a:off x="1929" y="3701"/>
                <a:ext cx="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24" name="Line 132"/>
              <p:cNvSpPr>
                <a:spLocks noChangeShapeType="1"/>
              </p:cNvSpPr>
              <p:nvPr/>
            </p:nvSpPr>
            <p:spPr bwMode="auto">
              <a:xfrm>
                <a:off x="1929" y="3701"/>
                <a:ext cx="0" cy="4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25" name="Line 133"/>
              <p:cNvSpPr>
                <a:spLocks noChangeShapeType="1"/>
              </p:cNvSpPr>
              <p:nvPr/>
            </p:nvSpPr>
            <p:spPr bwMode="auto">
              <a:xfrm flipH="1">
                <a:off x="1942" y="4125"/>
                <a:ext cx="1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26" name="Line 134"/>
              <p:cNvSpPr>
                <a:spLocks noChangeShapeType="1"/>
              </p:cNvSpPr>
              <p:nvPr/>
            </p:nvSpPr>
            <p:spPr bwMode="auto">
              <a:xfrm flipH="1">
                <a:off x="1729" y="3907"/>
                <a:ext cx="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6727" name="Oval 135"/>
            <p:cNvSpPr>
              <a:spLocks noChangeArrowheads="1"/>
            </p:cNvSpPr>
            <p:nvPr/>
          </p:nvSpPr>
          <p:spPr bwMode="auto">
            <a:xfrm>
              <a:off x="1912" y="3899"/>
              <a:ext cx="30" cy="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6728" name="Text Box 136"/>
          <p:cNvSpPr txBox="1">
            <a:spLocks noChangeArrowheads="1"/>
          </p:cNvSpPr>
          <p:nvPr/>
        </p:nvSpPr>
        <p:spPr bwMode="auto">
          <a:xfrm>
            <a:off x="5518150" y="183038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800" u="sng" dirty="0">
                <a:latin typeface="Arial" panose="020B0604020202020204" pitchFamily="34" charset="0"/>
              </a:rPr>
              <a:t>Guide </a:t>
            </a:r>
            <a:r>
              <a:rPr lang="fr-FR" altLang="fr-FR" sz="1800" u="sng" dirty="0" err="1">
                <a:latin typeface="Arial" panose="020B0604020202020204" pitchFamily="34" charset="0"/>
              </a:rPr>
              <a:t>tree</a:t>
            </a:r>
            <a:endParaRPr lang="fr-FR" altLang="fr-FR" sz="1800" u="sng" dirty="0">
              <a:latin typeface="Arial" panose="020B0604020202020204" pitchFamily="34" charset="0"/>
            </a:endParaRPr>
          </a:p>
        </p:txBody>
      </p:sp>
      <p:sp>
        <p:nvSpPr>
          <p:cNvPr id="366731" name="Rectangle 139"/>
          <p:cNvSpPr>
            <a:spLocks noChangeArrowheads="1"/>
          </p:cNvSpPr>
          <p:nvPr/>
        </p:nvSpPr>
        <p:spPr bwMode="auto">
          <a:xfrm>
            <a:off x="4832350" y="2408238"/>
            <a:ext cx="4075113"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6732" name="Rectangle 140"/>
          <p:cNvSpPr>
            <a:spLocks noChangeArrowheads="1"/>
          </p:cNvSpPr>
          <p:nvPr/>
        </p:nvSpPr>
        <p:spPr bwMode="auto">
          <a:xfrm>
            <a:off x="1520825" y="1239646"/>
            <a:ext cx="5999163" cy="457200"/>
          </a:xfrm>
          <a:prstGeom prst="rect">
            <a:avLst/>
          </a:prstGeom>
          <a:solidFill>
            <a:schemeClr val="bg1"/>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GB" sz="1800" dirty="0" smtClean="0">
                <a:solidFill>
                  <a:srgbClr val="000066"/>
                </a:solidFill>
                <a:latin typeface="Comic Sans MS" panose="030F0702030302020204" pitchFamily="66" charset="0"/>
              </a:rPr>
              <a:t>Sequential </a:t>
            </a:r>
            <a:r>
              <a:rPr lang="en-GB" altLang="en-GB" sz="1800" dirty="0">
                <a:solidFill>
                  <a:srgbClr val="000066"/>
                </a:solidFill>
                <a:latin typeface="Comic Sans MS" panose="030F0702030302020204" pitchFamily="66" charset="0"/>
              </a:rPr>
              <a:t>branching / Guide tree construction</a:t>
            </a:r>
          </a:p>
        </p:txBody>
      </p:sp>
      <p:sp>
        <p:nvSpPr>
          <p:cNvPr id="366734" name="Rectangle 142"/>
          <p:cNvSpPr>
            <a:spLocks noGrp="1" noChangeArrowheads="1"/>
          </p:cNvSpPr>
          <p:nvPr>
            <p:ph type="title"/>
          </p:nvPr>
        </p:nvSpPr>
        <p:spPr>
          <a:xfrm>
            <a:off x="628650" y="254239"/>
            <a:ext cx="7886700" cy="747712"/>
          </a:xfrm>
          <a:noFill/>
          <a:ln/>
        </p:spPr>
        <p:txBody>
          <a:bodyPr/>
          <a:lstStyle/>
          <a:p>
            <a:r>
              <a:rPr lang="en-GB" altLang="en-GB" dirty="0"/>
              <a:t>Progressive multiple alignment</a:t>
            </a:r>
            <a:endParaRPr lang="fr-FR" altLang="en-US" dirty="0"/>
          </a:p>
        </p:txBody>
      </p:sp>
      <p:pic>
        <p:nvPicPr>
          <p:cNvPr id="366736" name="Picture 144" descr="Im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013" y="4826000"/>
            <a:ext cx="36639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510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Using the Blue Line for sequence comparisons</a:t>
            </a:r>
            <a:endParaRPr lang="en-US" dirty="0"/>
          </a:p>
        </p:txBody>
      </p:sp>
      <p:sp>
        <p:nvSpPr>
          <p:cNvPr id="3" name="Content Placeholder 2"/>
          <p:cNvSpPr>
            <a:spLocks noGrp="1"/>
          </p:cNvSpPr>
          <p:nvPr>
            <p:ph idx="1"/>
          </p:nvPr>
        </p:nvSpPr>
        <p:spPr/>
        <p:txBody>
          <a:bodyPr>
            <a:normAutofit fontScale="92500"/>
          </a:bodyPr>
          <a:lstStyle/>
          <a:p>
            <a:r>
              <a:rPr lang="en-US" dirty="0" smtClean="0"/>
              <a:t>Log into the Blue Line</a:t>
            </a:r>
          </a:p>
          <a:p>
            <a:r>
              <a:rPr lang="en-US" dirty="0" smtClean="0"/>
              <a:t>We are going to use the chloroplast gene coding for a protein used in the photon-to- sugar conversion pathway called Ribulose </a:t>
            </a:r>
            <a:r>
              <a:rPr lang="en-US" dirty="0" err="1" smtClean="0"/>
              <a:t>bis</a:t>
            </a:r>
            <a:r>
              <a:rPr lang="en-US" dirty="0" smtClean="0"/>
              <a:t>-phosphate carboxylase or </a:t>
            </a:r>
            <a:r>
              <a:rPr lang="en-US" dirty="0" err="1" smtClean="0"/>
              <a:t>RubisCO</a:t>
            </a:r>
            <a:r>
              <a:rPr lang="en-US" dirty="0" smtClean="0"/>
              <a:t>  - the protein has two subunits, we will be looking at the gene for the large subunit (</a:t>
            </a:r>
            <a:r>
              <a:rPr lang="en-US" dirty="0" err="1" smtClean="0"/>
              <a:t>rbcL</a:t>
            </a:r>
            <a:r>
              <a:rPr lang="en-US" dirty="0" smtClean="0"/>
              <a:t>) for our comparisons. </a:t>
            </a:r>
          </a:p>
          <a:p>
            <a:r>
              <a:rPr lang="en-US" dirty="0" smtClean="0"/>
              <a:t>Select CSH HS Oct 2010 for an example of such a gene sequence. </a:t>
            </a:r>
          </a:p>
          <a:p>
            <a:r>
              <a:rPr lang="en-US" dirty="0" smtClean="0"/>
              <a:t>Name the project (your initials, CP1 for example)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325"/>
            <a:ext cx="9144000" cy="6553350"/>
          </a:xfrm>
          <a:prstGeom prst="rect">
            <a:avLst/>
          </a:prstGeom>
        </p:spPr>
      </p:pic>
    </p:spTree>
    <p:extLst>
      <p:ext uri="{BB962C8B-B14F-4D97-AF65-F5344CB8AC3E}">
        <p14:creationId xmlns:p14="http://schemas.microsoft.com/office/powerpoint/2010/main" val="3273009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more sequences from a database</a:t>
            </a:r>
            <a:endParaRPr lang="en-US" dirty="0"/>
          </a:p>
        </p:txBody>
      </p:sp>
      <p:sp>
        <p:nvSpPr>
          <p:cNvPr id="3" name="Content Placeholder 2"/>
          <p:cNvSpPr>
            <a:spLocks noGrp="1"/>
          </p:cNvSpPr>
          <p:nvPr>
            <p:ph idx="1"/>
          </p:nvPr>
        </p:nvSpPr>
        <p:spPr/>
        <p:txBody>
          <a:bodyPr/>
          <a:lstStyle/>
          <a:p>
            <a:r>
              <a:rPr lang="en-US" dirty="0" smtClean="0"/>
              <a:t>You can use one of the sequences as a search string against a database of sequences like </a:t>
            </a:r>
            <a:r>
              <a:rPr lang="en-US" dirty="0" err="1" smtClean="0"/>
              <a:t>GenBank</a:t>
            </a:r>
            <a:r>
              <a:rPr lang="en-US" dirty="0" smtClean="0"/>
              <a:t> – this lets  you add sequences from other species than those you sampled yourself. </a:t>
            </a:r>
            <a:endParaRPr lang="en-US" dirty="0"/>
          </a:p>
        </p:txBody>
      </p:sp>
    </p:spTree>
    <p:extLst>
      <p:ext uri="{BB962C8B-B14F-4D97-AF65-F5344CB8AC3E}">
        <p14:creationId xmlns:p14="http://schemas.microsoft.com/office/powerpoint/2010/main" val="2506430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605"/>
            <a:ext cx="9144000" cy="5940790"/>
          </a:xfrm>
          <a:prstGeom prst="rect">
            <a:avLst/>
          </a:prstGeom>
        </p:spPr>
      </p:pic>
    </p:spTree>
    <p:extLst>
      <p:ext uri="{BB962C8B-B14F-4D97-AF65-F5344CB8AC3E}">
        <p14:creationId xmlns:p14="http://schemas.microsoft.com/office/powerpoint/2010/main" val="467015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data can be imported and inspected</a:t>
            </a:r>
            <a:endParaRPr lang="en-US" dirty="0"/>
          </a:p>
        </p:txBody>
      </p:sp>
      <p:sp>
        <p:nvSpPr>
          <p:cNvPr id="3" name="Content Placeholder 2"/>
          <p:cNvSpPr>
            <a:spLocks noGrp="1"/>
          </p:cNvSpPr>
          <p:nvPr>
            <p:ph idx="1"/>
          </p:nvPr>
        </p:nvSpPr>
        <p:spPr/>
        <p:txBody>
          <a:bodyPr>
            <a:normAutofit fontScale="92500"/>
          </a:bodyPr>
          <a:lstStyle/>
          <a:p>
            <a:r>
              <a:rPr lang="en-US" dirty="0" smtClean="0"/>
              <a:t>Why would you want to eliminate poor quality base calls? </a:t>
            </a:r>
          </a:p>
          <a:p>
            <a:r>
              <a:rPr lang="en-US" dirty="0" smtClean="0"/>
              <a:t>By pairing forward and reverse reads you can</a:t>
            </a:r>
          </a:p>
          <a:p>
            <a:pPr lvl="1"/>
            <a:r>
              <a:rPr lang="en-US" dirty="0" smtClean="0"/>
              <a:t>Get better quality assurance on base calls that overlap</a:t>
            </a:r>
          </a:p>
          <a:p>
            <a:pPr lvl="1"/>
            <a:r>
              <a:rPr lang="en-US" dirty="0" smtClean="0"/>
              <a:t>Get longer reads where forward and reverse do not overlap</a:t>
            </a:r>
          </a:p>
          <a:p>
            <a:r>
              <a:rPr lang="en-US" dirty="0" smtClean="0"/>
              <a:t>Why do you want sequences you are comparing to be the same length? Should the consensus be perfect? What does it mean if it is an exact match? </a:t>
            </a:r>
          </a:p>
          <a:p>
            <a:pPr lvl="1"/>
            <a:r>
              <a:rPr lang="en-US" dirty="0" smtClean="0"/>
              <a:t>Build a agreed-upon sequence – a consensus – a region of the same length and mostly the same sequence</a:t>
            </a:r>
            <a:endParaRPr lang="en-US" dirty="0"/>
          </a:p>
        </p:txBody>
      </p:sp>
    </p:spTree>
    <p:extLst>
      <p:ext uri="{BB962C8B-B14F-4D97-AF65-F5344CB8AC3E}">
        <p14:creationId xmlns:p14="http://schemas.microsoft.com/office/powerpoint/2010/main" val="4172637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346"/>
            <a:ext cx="9144000" cy="6635308"/>
          </a:xfrm>
          <a:prstGeom prst="rect">
            <a:avLst/>
          </a:prstGeom>
        </p:spPr>
      </p:pic>
    </p:spTree>
    <p:extLst>
      <p:ext uri="{BB962C8B-B14F-4D97-AF65-F5344CB8AC3E}">
        <p14:creationId xmlns:p14="http://schemas.microsoft.com/office/powerpoint/2010/main" val="2631241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shots for saving data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38226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scores</a:t>
            </a:r>
            <a:endParaRPr lang="en-US" dirty="0"/>
          </a:p>
        </p:txBody>
      </p:sp>
      <p:sp>
        <p:nvSpPr>
          <p:cNvPr id="3" name="Content Placeholder 2"/>
          <p:cNvSpPr>
            <a:spLocks noGrp="1"/>
          </p:cNvSpPr>
          <p:nvPr>
            <p:ph idx="1"/>
          </p:nvPr>
        </p:nvSpPr>
        <p:spPr/>
        <p:txBody>
          <a:bodyPr/>
          <a:lstStyle/>
          <a:p>
            <a:r>
              <a:rPr lang="en-US" dirty="0" smtClean="0"/>
              <a:t>If the information is available, a quality score cut-off can be imposed – low-quality bases will be greyed out.</a:t>
            </a:r>
          </a:p>
          <a:p>
            <a:pPr lvl="1"/>
            <a:r>
              <a:rPr lang="en-US" dirty="0" smtClean="0"/>
              <a:t>These can be trimmed</a:t>
            </a:r>
          </a:p>
          <a:p>
            <a:pPr lvl="1"/>
            <a:r>
              <a:rPr lang="en-US" dirty="0" smtClean="0"/>
              <a:t>If there are paired reads that overlap and they disagree at one position, if one is below the quality cut-off score then the other call will be used in the consensus sequence for that sample. </a:t>
            </a:r>
            <a:endParaRPr lang="en-US" dirty="0"/>
          </a:p>
        </p:txBody>
      </p:sp>
    </p:spTree>
    <p:extLst>
      <p:ext uri="{BB962C8B-B14F-4D97-AF65-F5344CB8AC3E}">
        <p14:creationId xmlns:p14="http://schemas.microsoft.com/office/powerpoint/2010/main" val="1479571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latin typeface="Times New Roman" pitchFamily="18" charset="0"/>
                <a:cs typeface="Times New Roman" pitchFamily="18" charset="0"/>
              </a:rPr>
              <a:t>Topics</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Finding patterns &amp; comparing </a:t>
            </a:r>
            <a:r>
              <a:rPr lang="en-US" dirty="0" smtClean="0">
                <a:latin typeface="Times New Roman" pitchFamily="18" charset="0"/>
                <a:cs typeface="Times New Roman" pitchFamily="18" charset="0"/>
              </a:rPr>
              <a:t>sequences</a:t>
            </a:r>
          </a:p>
          <a:p>
            <a:r>
              <a:rPr lang="en-US" dirty="0" smtClean="0">
                <a:latin typeface="Times New Roman" pitchFamily="18" charset="0"/>
                <a:cs typeface="Times New Roman" pitchFamily="18" charset="0"/>
              </a:rPr>
              <a:t>Visualizing multiple sequence comparisons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5/18/2016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2</a:t>
            </a:fld>
            <a:endParaRPr lang="en-US"/>
          </a:p>
        </p:txBody>
      </p:sp>
    </p:spTree>
    <p:extLst>
      <p:ext uri="{BB962C8B-B14F-4D97-AF65-F5344CB8AC3E}">
        <p14:creationId xmlns:p14="http://schemas.microsoft.com/office/powerpoint/2010/main" val="112532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023"/>
            <a:ext cx="9144000" cy="6615953"/>
          </a:xfrm>
          <a:prstGeom prst="rect">
            <a:avLst/>
          </a:prstGeom>
        </p:spPr>
      </p:pic>
    </p:spTree>
    <p:extLst>
      <p:ext uri="{BB962C8B-B14F-4D97-AF65-F5344CB8AC3E}">
        <p14:creationId xmlns:p14="http://schemas.microsoft.com/office/powerpoint/2010/main" val="1926832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9144000" cy="6604000"/>
          </a:xfrm>
          <a:prstGeom prst="rect">
            <a:avLst/>
          </a:prstGeom>
        </p:spPr>
      </p:pic>
    </p:spTree>
    <p:extLst>
      <p:ext uri="{BB962C8B-B14F-4D97-AF65-F5344CB8AC3E}">
        <p14:creationId xmlns:p14="http://schemas.microsoft.com/office/powerpoint/2010/main" val="624635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 y="685800"/>
            <a:ext cx="9058275" cy="5486400"/>
          </a:xfrm>
          <a:prstGeom prst="rect">
            <a:avLst/>
          </a:prstGeom>
        </p:spPr>
      </p:pic>
    </p:spTree>
    <p:extLst>
      <p:ext uri="{BB962C8B-B14F-4D97-AF65-F5344CB8AC3E}">
        <p14:creationId xmlns:p14="http://schemas.microsoft.com/office/powerpoint/2010/main" val="1699326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851"/>
            <a:ext cx="9144000" cy="6654297"/>
          </a:xfrm>
          <a:prstGeom prst="rect">
            <a:avLst/>
          </a:prstGeom>
        </p:spPr>
      </p:pic>
    </p:spTree>
    <p:extLst>
      <p:ext uri="{BB962C8B-B14F-4D97-AF65-F5344CB8AC3E}">
        <p14:creationId xmlns:p14="http://schemas.microsoft.com/office/powerpoint/2010/main" val="3886043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Alignments - MUSCLE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0479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180"/>
            <a:ext cx="9144000" cy="6619639"/>
          </a:xfrm>
          <a:prstGeom prst="rect">
            <a:avLst/>
          </a:prstGeom>
        </p:spPr>
      </p:pic>
    </p:spTree>
    <p:extLst>
      <p:ext uri="{BB962C8B-B14F-4D97-AF65-F5344CB8AC3E}">
        <p14:creationId xmlns:p14="http://schemas.microsoft.com/office/powerpoint/2010/main" val="88749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752"/>
            <a:ext cx="9144000" cy="6608496"/>
          </a:xfrm>
          <a:prstGeom prst="rect">
            <a:avLst/>
          </a:prstGeom>
        </p:spPr>
      </p:pic>
    </p:spTree>
    <p:extLst>
      <p:ext uri="{BB962C8B-B14F-4D97-AF65-F5344CB8AC3E}">
        <p14:creationId xmlns:p14="http://schemas.microsoft.com/office/powerpoint/2010/main" val="832308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the comparisons</a:t>
            </a:r>
            <a:endParaRPr lang="en-US" dirty="0"/>
          </a:p>
        </p:txBody>
      </p:sp>
      <p:sp>
        <p:nvSpPr>
          <p:cNvPr id="3" name="Content Placeholder 2"/>
          <p:cNvSpPr>
            <a:spLocks noGrp="1"/>
          </p:cNvSpPr>
          <p:nvPr>
            <p:ph idx="1"/>
          </p:nvPr>
        </p:nvSpPr>
        <p:spPr/>
        <p:txBody>
          <a:bodyPr/>
          <a:lstStyle/>
          <a:p>
            <a:r>
              <a:rPr lang="en-US" dirty="0" err="1" smtClean="0"/>
              <a:t>Phylip</a:t>
            </a:r>
            <a:r>
              <a:rPr lang="en-US" dirty="0" smtClean="0"/>
              <a:t> – Neighbor Joining</a:t>
            </a:r>
          </a:p>
          <a:p>
            <a:r>
              <a:rPr lang="en-US" dirty="0" err="1" smtClean="0"/>
              <a:t>Phylip</a:t>
            </a:r>
            <a:r>
              <a:rPr lang="en-US" dirty="0" smtClean="0"/>
              <a:t> – Maximum Likelihood</a:t>
            </a:r>
            <a:endParaRPr lang="en-US" dirty="0"/>
          </a:p>
        </p:txBody>
      </p:sp>
    </p:spTree>
    <p:extLst>
      <p:ext uri="{BB962C8B-B14F-4D97-AF65-F5344CB8AC3E}">
        <p14:creationId xmlns:p14="http://schemas.microsoft.com/office/powerpoint/2010/main" val="3021020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905"/>
            <a:ext cx="9144000" cy="6636190"/>
          </a:xfrm>
          <a:prstGeom prst="rect">
            <a:avLst/>
          </a:prstGeom>
        </p:spPr>
      </p:pic>
    </p:spTree>
    <p:extLst>
      <p:ext uri="{BB962C8B-B14F-4D97-AF65-F5344CB8AC3E}">
        <p14:creationId xmlns:p14="http://schemas.microsoft.com/office/powerpoint/2010/main" val="4091799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179"/>
            <a:ext cx="9144000" cy="6613642"/>
          </a:xfrm>
          <a:prstGeom prst="rect">
            <a:avLst/>
          </a:prstGeom>
        </p:spPr>
      </p:pic>
    </p:spTree>
    <p:extLst>
      <p:ext uri="{BB962C8B-B14F-4D97-AF65-F5344CB8AC3E}">
        <p14:creationId xmlns:p14="http://schemas.microsoft.com/office/powerpoint/2010/main" val="2669613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pattern in DNA</a:t>
            </a:r>
            <a:endParaRPr lang="en-US" dirty="0"/>
          </a:p>
        </p:txBody>
      </p:sp>
      <p:sp>
        <p:nvSpPr>
          <p:cNvPr id="3" name="Content Placeholder 2"/>
          <p:cNvSpPr>
            <a:spLocks noGrp="1"/>
          </p:cNvSpPr>
          <p:nvPr>
            <p:ph idx="1"/>
          </p:nvPr>
        </p:nvSpPr>
        <p:spPr>
          <a:xfrm>
            <a:off x="388102" y="1908053"/>
            <a:ext cx="5162550" cy="4351338"/>
          </a:xfrm>
        </p:spPr>
        <p:txBody>
          <a:bodyPr>
            <a:normAutofit/>
          </a:bodyPr>
          <a:lstStyle/>
          <a:p>
            <a:r>
              <a:rPr lang="en-US" dirty="0" smtClean="0"/>
              <a:t>DNA sequence does not come with Capital letters, periods and spaces to help identify ‘words’ or patterns of interest. </a:t>
            </a:r>
          </a:p>
          <a:p>
            <a:r>
              <a:rPr lang="en-US" dirty="0" smtClean="0"/>
              <a:t>A matrix is set up to scan across the DNA string, with the DNA string set up as the columns.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513" y="3124200"/>
            <a:ext cx="3552317" cy="2314576"/>
          </a:xfrm>
          <a:prstGeom prst="rect">
            <a:avLst/>
          </a:prstGeom>
        </p:spPr>
      </p:pic>
    </p:spTree>
    <p:extLst>
      <p:ext uri="{BB962C8B-B14F-4D97-AF65-F5344CB8AC3E}">
        <p14:creationId xmlns:p14="http://schemas.microsoft.com/office/powerpoint/2010/main" val="3213984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914400"/>
            <a:ext cx="6130580" cy="4377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20261"/>
            <a:ext cx="6130580" cy="438132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956868"/>
            <a:ext cx="6130580" cy="437713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599" y="956868"/>
            <a:ext cx="6164051" cy="437713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9877" y="956868"/>
            <a:ext cx="6203680" cy="437713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599" y="978877"/>
            <a:ext cx="6164051" cy="437713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9877" y="968591"/>
            <a:ext cx="6180445" cy="437713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980314"/>
            <a:ext cx="6187224" cy="4377132"/>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1600" y="968591"/>
            <a:ext cx="6213232" cy="4377132"/>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3323" y="963489"/>
            <a:ext cx="6207535" cy="4386658"/>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59877" y="943707"/>
            <a:ext cx="6142530" cy="4371271"/>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95046" y="955431"/>
            <a:ext cx="6185759" cy="4371270"/>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71600" y="973015"/>
            <a:ext cx="6203680" cy="4377132"/>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95046" y="978875"/>
            <a:ext cx="6130580" cy="4364973"/>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59877" y="973015"/>
            <a:ext cx="6227090" cy="4377132"/>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83322" y="963461"/>
            <a:ext cx="6154767" cy="4370539"/>
          </a:xfrm>
          <a:prstGeom prst="rect">
            <a:avLst/>
          </a:prstGeom>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71600" y="937818"/>
            <a:ext cx="6214152" cy="4396182"/>
          </a:xfrm>
          <a:prstGeom prst="rect">
            <a:avLst/>
          </a:prstGeom>
        </p:spPr>
      </p:pic>
      <p:pic>
        <p:nvPicPr>
          <p:cNvPr id="24" name="Picture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83323" y="992037"/>
            <a:ext cx="6157383" cy="4377132"/>
          </a:xfrm>
          <a:prstGeom prst="rect">
            <a:avLst/>
          </a:prstGeom>
        </p:spPr>
      </p:pic>
      <p:sp>
        <p:nvSpPr>
          <p:cNvPr id="2" name="TextBox 1"/>
          <p:cNvSpPr txBox="1"/>
          <p:nvPr/>
        </p:nvSpPr>
        <p:spPr>
          <a:xfrm>
            <a:off x="2514600" y="5375818"/>
            <a:ext cx="1893467" cy="369332"/>
          </a:xfrm>
          <a:prstGeom prst="rect">
            <a:avLst/>
          </a:prstGeom>
          <a:noFill/>
        </p:spPr>
        <p:txBody>
          <a:bodyPr wrap="none" rtlCol="0">
            <a:spAutoFit/>
          </a:bodyPr>
          <a:lstStyle/>
          <a:p>
            <a:r>
              <a:rPr lang="en-US" dirty="0" smtClean="0">
                <a:solidFill>
                  <a:srgbClr val="00B0F0"/>
                </a:solidFill>
              </a:rPr>
              <a:t>T   A   T   A   </a:t>
            </a:r>
            <a:r>
              <a:rPr lang="en-US" dirty="0" err="1" smtClean="0">
                <a:solidFill>
                  <a:srgbClr val="00B0F0"/>
                </a:solidFill>
              </a:rPr>
              <a:t>A</a:t>
            </a:r>
            <a:r>
              <a:rPr lang="en-US" dirty="0" smtClean="0">
                <a:solidFill>
                  <a:srgbClr val="00B0F0"/>
                </a:solidFill>
              </a:rPr>
              <a:t>   </a:t>
            </a:r>
            <a:r>
              <a:rPr lang="en-US" dirty="0" err="1">
                <a:solidFill>
                  <a:srgbClr val="00B0F0"/>
                </a:solidFill>
              </a:rPr>
              <a:t>A</a:t>
            </a:r>
            <a:r>
              <a:rPr lang="en-US" dirty="0" smtClean="0">
                <a:solidFill>
                  <a:srgbClr val="00B0F0"/>
                </a:solidFill>
              </a:rPr>
              <a:t>  </a:t>
            </a:r>
            <a:endParaRPr lang="en-US" dirty="0">
              <a:solidFill>
                <a:srgbClr val="00B0F0"/>
              </a:solidFill>
            </a:endParaRPr>
          </a:p>
        </p:txBody>
      </p:sp>
    </p:spTree>
    <p:extLst>
      <p:ext uri="{BB962C8B-B14F-4D97-AF65-F5344CB8AC3E}">
        <p14:creationId xmlns:p14="http://schemas.microsoft.com/office/powerpoint/2010/main" val="17509250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sequences</a:t>
            </a:r>
            <a:endParaRPr lang="en-US" dirty="0"/>
          </a:p>
        </p:txBody>
      </p:sp>
      <p:sp>
        <p:nvSpPr>
          <p:cNvPr id="3" name="Content Placeholder 2"/>
          <p:cNvSpPr>
            <a:spLocks noGrp="1"/>
          </p:cNvSpPr>
          <p:nvPr>
            <p:ph idx="1"/>
          </p:nvPr>
        </p:nvSpPr>
        <p:spPr>
          <a:xfrm>
            <a:off x="628650" y="1825625"/>
            <a:ext cx="7886700" cy="2898775"/>
          </a:xfrm>
        </p:spPr>
        <p:txBody>
          <a:bodyPr>
            <a:normAutofit fontScale="85000" lnSpcReduction="10000"/>
          </a:bodyPr>
          <a:lstStyle/>
          <a:p>
            <a:r>
              <a:rPr lang="en-US" dirty="0" smtClean="0"/>
              <a:t>We can find a pattern by using a sliding window, as we did above, but we needed prior knowledge – the pattern of interest. </a:t>
            </a:r>
          </a:p>
          <a:p>
            <a:r>
              <a:rPr lang="en-US" dirty="0" smtClean="0"/>
              <a:t>Data-driven approach: we can compare sequences and look for common patterns – if a pattern is present in many organisms, or many places in one organism, it may have some functional importance. </a:t>
            </a:r>
          </a:p>
          <a:p>
            <a:pPr lvl="1"/>
            <a:r>
              <a:rPr lang="en-US" dirty="0" smtClean="0"/>
              <a:t>The sequences should be in register (aligned) with each other or they will look more different than they are:</a:t>
            </a:r>
          </a:p>
          <a:p>
            <a:pPr lvl="1"/>
            <a:endParaRPr lang="en-US" dirty="0"/>
          </a:p>
        </p:txBody>
      </p:sp>
      <p:grpSp>
        <p:nvGrpSpPr>
          <p:cNvPr id="8" name="Group 7"/>
          <p:cNvGrpSpPr/>
          <p:nvPr/>
        </p:nvGrpSpPr>
        <p:grpSpPr>
          <a:xfrm>
            <a:off x="-3511" y="4648200"/>
            <a:ext cx="9286260" cy="1408331"/>
            <a:chOff x="-3511" y="4648200"/>
            <a:chExt cx="9286260" cy="1408331"/>
          </a:xfrm>
        </p:grpSpPr>
        <p:sp>
          <p:nvSpPr>
            <p:cNvPr id="4" name="TextBox 3"/>
            <p:cNvSpPr txBox="1"/>
            <p:nvPr/>
          </p:nvSpPr>
          <p:spPr>
            <a:xfrm>
              <a:off x="137132" y="4648200"/>
              <a:ext cx="9053825" cy="584775"/>
            </a:xfrm>
            <a:prstGeom prst="rect">
              <a:avLst/>
            </a:prstGeom>
            <a:noFill/>
          </p:spPr>
          <p:txBody>
            <a:bodyPr wrap="none" rtlCol="0">
              <a:spAutoFit/>
            </a:bodyPr>
            <a:lstStyle/>
            <a:p>
              <a:r>
                <a:rPr lang="en-US" sz="1600" dirty="0" smtClean="0">
                  <a:latin typeface="Courier"/>
                </a:rPr>
                <a:t>TCAAAGATTAAGCCATGCATGTCAAAGTACAAGCCCCATTAAGGTGAAACCGCGAATGGCT</a:t>
              </a:r>
            </a:p>
            <a:p>
              <a:r>
                <a:rPr lang="en-US" sz="1600" dirty="0" smtClean="0">
                  <a:latin typeface="Courier"/>
                </a:rPr>
                <a:t>GACCTCAAAGATAAAGCCAAGCATGTCAATGTACAAGGCCCATTTAGGTGAAACCGGGAATGG</a:t>
              </a:r>
              <a:endParaRPr lang="en-US" sz="1600" dirty="0">
                <a:latin typeface="Courier"/>
              </a:endParaRPr>
            </a:p>
          </p:txBody>
        </p:sp>
        <p:sp>
          <p:nvSpPr>
            <p:cNvPr id="5" name="TextBox 4"/>
            <p:cNvSpPr txBox="1"/>
            <p:nvPr/>
          </p:nvSpPr>
          <p:spPr>
            <a:xfrm>
              <a:off x="-3511" y="5410200"/>
              <a:ext cx="9286260" cy="615553"/>
            </a:xfrm>
            <a:prstGeom prst="rect">
              <a:avLst/>
            </a:prstGeom>
            <a:noFill/>
          </p:spPr>
          <p:txBody>
            <a:bodyPr wrap="none" rtlCol="0">
              <a:spAutoFit/>
            </a:bodyPr>
            <a:lstStyle/>
            <a:p>
              <a:r>
                <a:rPr lang="en-US" dirty="0" smtClean="0">
                  <a:latin typeface="Courier"/>
                </a:rPr>
                <a:t>         </a:t>
              </a:r>
              <a:r>
                <a:rPr lang="en-US" sz="1600" dirty="0" smtClean="0">
                  <a:latin typeface="Courier"/>
                </a:rPr>
                <a:t>TCAAAGAT</a:t>
              </a:r>
              <a:r>
                <a:rPr lang="en-US" sz="1600" dirty="0" smtClean="0">
                  <a:solidFill>
                    <a:srgbClr val="FF0000"/>
                  </a:solidFill>
                  <a:latin typeface="Courier"/>
                </a:rPr>
                <a:t>T</a:t>
              </a:r>
              <a:r>
                <a:rPr lang="en-US" sz="1600" dirty="0" smtClean="0">
                  <a:latin typeface="Courier"/>
                </a:rPr>
                <a:t>AAGCCATGCATGTCAAAGTACAAGCCCCATTAAGGTGAAACCGCGAATGGCT</a:t>
              </a:r>
            </a:p>
            <a:p>
              <a:r>
                <a:rPr lang="en-US" sz="1600" dirty="0" smtClean="0">
                  <a:latin typeface="Courier"/>
                </a:rPr>
                <a:t>GACCTCAAAGAT</a:t>
              </a:r>
              <a:r>
                <a:rPr lang="en-US" sz="1600" dirty="0" smtClean="0">
                  <a:solidFill>
                    <a:srgbClr val="FF0000"/>
                  </a:solidFill>
                  <a:latin typeface="Courier"/>
                </a:rPr>
                <a:t>A</a:t>
              </a:r>
              <a:r>
                <a:rPr lang="en-US" sz="1600" dirty="0" smtClean="0">
                  <a:latin typeface="Courier"/>
                </a:rPr>
                <a:t>AAGCCAAGCATGTCAATGTACAAGGCCCATTTAGGTGAAACCGGGAATGG</a:t>
              </a:r>
              <a:endParaRPr lang="en-US" sz="1600" dirty="0">
                <a:latin typeface="Courier"/>
              </a:endParaRPr>
            </a:p>
          </p:txBody>
        </p:sp>
        <p:sp>
          <p:nvSpPr>
            <p:cNvPr id="6" name="Rectangle 5"/>
            <p:cNvSpPr/>
            <p:nvPr/>
          </p:nvSpPr>
          <p:spPr>
            <a:xfrm>
              <a:off x="685800" y="5410200"/>
              <a:ext cx="1042086" cy="646331"/>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60060" y="5410200"/>
              <a:ext cx="825843" cy="646331"/>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446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Sequence Alignment</a:t>
            </a:r>
            <a:endParaRPr lang="en-US" dirty="0"/>
          </a:p>
        </p:txBody>
      </p:sp>
      <p:sp>
        <p:nvSpPr>
          <p:cNvPr id="3" name="Content Placeholder 2"/>
          <p:cNvSpPr>
            <a:spLocks noGrp="1"/>
          </p:cNvSpPr>
          <p:nvPr>
            <p:ph idx="1"/>
          </p:nvPr>
        </p:nvSpPr>
        <p:spPr/>
        <p:txBody>
          <a:bodyPr>
            <a:normAutofit lnSpcReduction="10000"/>
          </a:bodyPr>
          <a:lstStyle/>
          <a:p>
            <a:r>
              <a:rPr lang="en-US" dirty="0" smtClean="0"/>
              <a:t>With two sequences to compare you can slide them along (inserting gaps as necessary) to get the best possible alignment.</a:t>
            </a:r>
          </a:p>
          <a:p>
            <a:r>
              <a:rPr lang="en-US" dirty="0" smtClean="0"/>
              <a:t>With multiple sequences there you have to</a:t>
            </a:r>
          </a:p>
          <a:p>
            <a:pPr lvl="1"/>
            <a:r>
              <a:rPr lang="en-US" dirty="0" smtClean="0"/>
              <a:t>Pick one as the reference</a:t>
            </a:r>
          </a:p>
          <a:p>
            <a:pPr lvl="1"/>
            <a:r>
              <a:rPr lang="en-US" dirty="0" smtClean="0"/>
              <a:t>Align the rest of the sequences</a:t>
            </a:r>
          </a:p>
          <a:p>
            <a:pPr lvl="1"/>
            <a:r>
              <a:rPr lang="en-US" dirty="0" smtClean="0"/>
              <a:t>Nice extras: provide visual cues showing similarities and differences</a:t>
            </a:r>
          </a:p>
          <a:p>
            <a:r>
              <a:rPr lang="en-US" dirty="0" smtClean="0"/>
              <a:t>The DNA Subway Blue line has the MUSCLE </a:t>
            </a:r>
            <a:r>
              <a:rPr lang="en-US" dirty="0"/>
              <a:t>program </a:t>
            </a:r>
            <a:r>
              <a:rPr lang="en-US" dirty="0" smtClean="0"/>
              <a:t>integrated in it. </a:t>
            </a:r>
            <a:r>
              <a:rPr lang="en-US" dirty="0">
                <a:hlinkClick r:id="rId2"/>
              </a:rPr>
              <a:t>http://www.ebi.ac.uk/Tools/msa/muscle</a:t>
            </a:r>
            <a:r>
              <a:rPr lang="en-US" dirty="0" smtClean="0">
                <a:hlinkClick r:id="rId2"/>
              </a:rPr>
              <a:t>/</a:t>
            </a:r>
            <a:r>
              <a:rPr lang="en-US" dirty="0" smtClean="0"/>
              <a:t> </a:t>
            </a:r>
          </a:p>
          <a:p>
            <a:endParaRPr lang="en-US" dirty="0"/>
          </a:p>
        </p:txBody>
      </p:sp>
    </p:spTree>
    <p:extLst>
      <p:ext uri="{BB962C8B-B14F-4D97-AF65-F5344CB8AC3E}">
        <p14:creationId xmlns:p14="http://schemas.microsoft.com/office/powerpoint/2010/main" val="44782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p:cNvPicPr>
            <a:picLocks noChangeAspect="1" noChangeArrowheads="1"/>
          </p:cNvPicPr>
          <p:nvPr/>
        </p:nvPicPr>
        <p:blipFill>
          <a:blip r:embed="rId3">
            <a:extLst>
              <a:ext uri="{28A0092B-C50C-407E-A947-70E740481C1C}">
                <a14:useLocalDpi xmlns:a14="http://schemas.microsoft.com/office/drawing/2010/main" val="0"/>
              </a:ext>
            </a:extLst>
          </a:blip>
          <a:srcRect b="10237"/>
          <a:stretch>
            <a:fillRect/>
          </a:stretch>
        </p:blipFill>
        <p:spPr bwMode="auto">
          <a:xfrm>
            <a:off x="211138" y="2211388"/>
            <a:ext cx="87471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3" name="Line 3"/>
          <p:cNvSpPr>
            <a:spLocks noChangeShapeType="1"/>
          </p:cNvSpPr>
          <p:nvPr/>
        </p:nvSpPr>
        <p:spPr bwMode="auto">
          <a:xfrm flipV="1">
            <a:off x="1196975" y="5838825"/>
            <a:ext cx="1098550" cy="320675"/>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4" name="Line 4"/>
          <p:cNvSpPr>
            <a:spLocks noChangeShapeType="1"/>
          </p:cNvSpPr>
          <p:nvPr/>
        </p:nvSpPr>
        <p:spPr bwMode="auto">
          <a:xfrm flipH="1" flipV="1">
            <a:off x="6296025" y="5233988"/>
            <a:ext cx="587375" cy="960437"/>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5" name="Line 5"/>
          <p:cNvSpPr>
            <a:spLocks noChangeShapeType="1"/>
          </p:cNvSpPr>
          <p:nvPr/>
        </p:nvSpPr>
        <p:spPr bwMode="auto">
          <a:xfrm flipV="1">
            <a:off x="6972300" y="5224463"/>
            <a:ext cx="954088" cy="958850"/>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6" name="Text Box 6"/>
          <p:cNvSpPr txBox="1">
            <a:spLocks noChangeArrowheads="1"/>
          </p:cNvSpPr>
          <p:nvPr/>
        </p:nvSpPr>
        <p:spPr bwMode="auto">
          <a:xfrm>
            <a:off x="311150" y="6115050"/>
            <a:ext cx="2070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1800">
                <a:solidFill>
                  <a:srgbClr val="000066"/>
                </a:solidFill>
              </a:rPr>
              <a:t>Conservation profile</a:t>
            </a:r>
          </a:p>
        </p:txBody>
      </p:sp>
      <p:sp>
        <p:nvSpPr>
          <p:cNvPr id="399367" name="Text Box 7"/>
          <p:cNvSpPr txBox="1">
            <a:spLocks noChangeArrowheads="1"/>
          </p:cNvSpPr>
          <p:nvPr/>
        </p:nvSpPr>
        <p:spPr bwMode="auto">
          <a:xfrm>
            <a:off x="5594350" y="6115050"/>
            <a:ext cx="2670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800">
                <a:solidFill>
                  <a:srgbClr val="000066"/>
                </a:solidFill>
              </a:rPr>
              <a:t>Secondary structure</a:t>
            </a:r>
          </a:p>
        </p:txBody>
      </p:sp>
      <p:sp>
        <p:nvSpPr>
          <p:cNvPr id="399368" name="Line 8"/>
          <p:cNvSpPr>
            <a:spLocks noChangeShapeType="1"/>
          </p:cNvSpPr>
          <p:nvPr/>
        </p:nvSpPr>
        <p:spPr bwMode="auto">
          <a:xfrm flipV="1">
            <a:off x="2079625" y="5162550"/>
            <a:ext cx="6548438"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9" name="Rectangle 9"/>
          <p:cNvSpPr>
            <a:spLocks noChangeArrowheads="1"/>
          </p:cNvSpPr>
          <p:nvPr/>
        </p:nvSpPr>
        <p:spPr bwMode="auto">
          <a:xfrm>
            <a:off x="2857500" y="5141913"/>
            <a:ext cx="484188" cy="85725"/>
          </a:xfrm>
          <a:prstGeom prst="rect">
            <a:avLst/>
          </a:prstGeom>
          <a:solidFill>
            <a:srgbClr val="FF2E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0" name="Rectangle 10"/>
          <p:cNvSpPr>
            <a:spLocks noChangeArrowheads="1"/>
          </p:cNvSpPr>
          <p:nvPr/>
        </p:nvSpPr>
        <p:spPr bwMode="auto">
          <a:xfrm>
            <a:off x="7789863" y="5119688"/>
            <a:ext cx="720725" cy="85725"/>
          </a:xfrm>
          <a:prstGeom prst="rect">
            <a:avLst/>
          </a:prstGeom>
          <a:solidFill>
            <a:srgbClr val="FF2E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1" name="AutoShape 11"/>
          <p:cNvSpPr>
            <a:spLocks noChangeArrowheads="1"/>
          </p:cNvSpPr>
          <p:nvPr/>
        </p:nvSpPr>
        <p:spPr bwMode="auto">
          <a:xfrm>
            <a:off x="4048125" y="5111750"/>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2" name="AutoShape 12"/>
          <p:cNvSpPr>
            <a:spLocks noChangeArrowheads="1"/>
          </p:cNvSpPr>
          <p:nvPr/>
        </p:nvSpPr>
        <p:spPr bwMode="auto">
          <a:xfrm>
            <a:off x="5019675" y="5114925"/>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3" name="AutoShape 13"/>
          <p:cNvSpPr>
            <a:spLocks noChangeArrowheads="1"/>
          </p:cNvSpPr>
          <p:nvPr/>
        </p:nvSpPr>
        <p:spPr bwMode="auto">
          <a:xfrm>
            <a:off x="6119813" y="5118100"/>
            <a:ext cx="150812"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4" name="AutoShape 14"/>
          <p:cNvSpPr>
            <a:spLocks noChangeArrowheads="1"/>
          </p:cNvSpPr>
          <p:nvPr/>
        </p:nvSpPr>
        <p:spPr bwMode="auto">
          <a:xfrm>
            <a:off x="6969125" y="5121275"/>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5" name="AutoShape 15"/>
          <p:cNvSpPr>
            <a:spLocks noChangeArrowheads="1"/>
          </p:cNvSpPr>
          <p:nvPr/>
        </p:nvSpPr>
        <p:spPr bwMode="auto">
          <a:xfrm>
            <a:off x="7518400" y="5124450"/>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7" name="Text Box 17"/>
          <p:cNvSpPr txBox="1">
            <a:spLocks noChangeArrowheads="1"/>
          </p:cNvSpPr>
          <p:nvPr/>
        </p:nvSpPr>
        <p:spPr bwMode="auto">
          <a:xfrm>
            <a:off x="203200" y="1093788"/>
            <a:ext cx="8710613" cy="711200"/>
          </a:xfrm>
          <a:prstGeom prst="rect">
            <a:avLst/>
          </a:prstGeom>
          <a:solidFill>
            <a:srgbClr val="FFFFFF">
              <a:alpha val="50000"/>
            </a:srgbClr>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fr-FR" altLang="en-US" sz="2000">
                <a:solidFill>
                  <a:srgbClr val="000066"/>
                </a:solidFill>
              </a:rPr>
              <a:t>A representation of a set of sequences, in which equivalent residues (e.g. functional or structural) are aligned in columns</a:t>
            </a:r>
            <a:endParaRPr lang="en-US" altLang="en-US" sz="2000">
              <a:solidFill>
                <a:srgbClr val="000066"/>
              </a:solidFill>
            </a:endParaRPr>
          </a:p>
        </p:txBody>
      </p:sp>
      <p:sp>
        <p:nvSpPr>
          <p:cNvPr id="399378" name="Text Box 18"/>
          <p:cNvSpPr txBox="1">
            <a:spLocks noChangeArrowheads="1"/>
          </p:cNvSpPr>
          <p:nvPr/>
        </p:nvSpPr>
        <p:spPr bwMode="auto">
          <a:xfrm>
            <a:off x="5057775" y="2279650"/>
            <a:ext cx="1968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solidFill>
                  <a:srgbClr val="000066"/>
                </a:solidFill>
              </a:rPr>
              <a:t>Conserved residues</a:t>
            </a:r>
          </a:p>
        </p:txBody>
      </p:sp>
      <p:sp>
        <p:nvSpPr>
          <p:cNvPr id="399379" name="Line 19"/>
          <p:cNvSpPr>
            <a:spLocks noChangeShapeType="1"/>
          </p:cNvSpPr>
          <p:nvPr/>
        </p:nvSpPr>
        <p:spPr bwMode="auto">
          <a:xfrm flipH="1">
            <a:off x="4352925" y="2600325"/>
            <a:ext cx="1238250" cy="561975"/>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380" name="Line 20"/>
          <p:cNvSpPr>
            <a:spLocks noChangeShapeType="1"/>
          </p:cNvSpPr>
          <p:nvPr/>
        </p:nvSpPr>
        <p:spPr bwMode="auto">
          <a:xfrm flipH="1">
            <a:off x="2886075" y="2609850"/>
            <a:ext cx="2686050" cy="571500"/>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381" name="Line 21"/>
          <p:cNvSpPr>
            <a:spLocks noChangeShapeType="1"/>
          </p:cNvSpPr>
          <p:nvPr/>
        </p:nvSpPr>
        <p:spPr bwMode="auto">
          <a:xfrm>
            <a:off x="5572125" y="2609850"/>
            <a:ext cx="657225" cy="552450"/>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 name="Title 1"/>
          <p:cNvSpPr txBox="1">
            <a:spLocks/>
          </p:cNvSpPr>
          <p:nvPr/>
        </p:nvSpPr>
        <p:spPr>
          <a:xfrm>
            <a:off x="615156" y="21781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smtClean="0"/>
              <a:t>Annotating the MSA</a:t>
            </a:r>
            <a:endParaRPr lang="en-US" dirty="0"/>
          </a:p>
        </p:txBody>
      </p:sp>
    </p:spTree>
    <p:extLst>
      <p:ext uri="{BB962C8B-B14F-4D97-AF65-F5344CB8AC3E}">
        <p14:creationId xmlns:p14="http://schemas.microsoft.com/office/powerpoint/2010/main" val="2520846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the comparison</a:t>
            </a:r>
            <a:endParaRPr lang="en-US" dirty="0"/>
          </a:p>
        </p:txBody>
      </p:sp>
      <p:sp>
        <p:nvSpPr>
          <p:cNvPr id="3" name="Content Placeholder 2"/>
          <p:cNvSpPr>
            <a:spLocks noGrp="1"/>
          </p:cNvSpPr>
          <p:nvPr>
            <p:ph idx="1"/>
          </p:nvPr>
        </p:nvSpPr>
        <p:spPr>
          <a:xfrm>
            <a:off x="304800" y="1669019"/>
            <a:ext cx="7886700" cy="1716088"/>
          </a:xfrm>
        </p:spPr>
        <p:txBody>
          <a:bodyPr>
            <a:normAutofit fontScale="62500" lnSpcReduction="20000"/>
          </a:bodyPr>
          <a:lstStyle/>
          <a:p>
            <a:r>
              <a:rPr lang="en-US" dirty="0" smtClean="0"/>
              <a:t>You can count the similarities (or differences) between each pair of sequences, and keep track of them in a table (called a matrix in this case). </a:t>
            </a:r>
          </a:p>
          <a:p>
            <a:r>
              <a:rPr lang="en-US" dirty="0" smtClean="0"/>
              <a:t>Below is a comparison of the hemoglobin </a:t>
            </a:r>
            <a:r>
              <a:rPr lang="en-US" i="1" dirty="0" smtClean="0"/>
              <a:t>a</a:t>
            </a:r>
            <a:r>
              <a:rPr lang="en-US" dirty="0" smtClean="0"/>
              <a:t> and </a:t>
            </a:r>
            <a:r>
              <a:rPr lang="en-US" i="1" dirty="0" smtClean="0"/>
              <a:t>b</a:t>
            </a:r>
            <a:r>
              <a:rPr lang="en-US" dirty="0" smtClean="0"/>
              <a:t> chains in a number of organisms with scores derived by:  (1-(#identical residues/# compared residues)  - you can multiply by 100 to get percent. </a:t>
            </a:r>
          </a:p>
          <a:p>
            <a:r>
              <a:rPr lang="en-US" dirty="0" smtClean="0"/>
              <a:t>Each sequence compared to itself is 0 difference (shown as -). </a:t>
            </a:r>
            <a:endParaRPr lang="en-US" dirty="0"/>
          </a:p>
        </p:txBody>
      </p:sp>
      <p:grpSp>
        <p:nvGrpSpPr>
          <p:cNvPr id="4" name="Group 3"/>
          <p:cNvGrpSpPr/>
          <p:nvPr/>
        </p:nvGrpSpPr>
        <p:grpSpPr>
          <a:xfrm>
            <a:off x="1263650" y="3557588"/>
            <a:ext cx="6145213" cy="2600325"/>
            <a:chOff x="1263650" y="3557588"/>
            <a:chExt cx="6145213" cy="2600325"/>
          </a:xfrm>
        </p:grpSpPr>
        <p:sp>
          <p:nvSpPr>
            <p:cNvPr id="5" name="Text Box 4"/>
            <p:cNvSpPr txBox="1">
              <a:spLocks noChangeArrowheads="1"/>
            </p:cNvSpPr>
            <p:nvPr/>
          </p:nvSpPr>
          <p:spPr bwMode="auto">
            <a:xfrm>
              <a:off x="3092450" y="3557588"/>
              <a:ext cx="4316413" cy="2235200"/>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673100">
                <a:defRPr sz="2400">
                  <a:solidFill>
                    <a:schemeClr val="tx1"/>
                  </a:solidFill>
                  <a:latin typeface="Times New Roman" panose="02020603050405020304" pitchFamily="18" charset="0"/>
                </a:defRPr>
              </a:lvl1pPr>
              <a:lvl2pPr defTabSz="673100">
                <a:defRPr sz="2400">
                  <a:solidFill>
                    <a:schemeClr val="tx1"/>
                  </a:solidFill>
                  <a:latin typeface="Times New Roman" panose="02020603050405020304" pitchFamily="18" charset="0"/>
                </a:defRPr>
              </a:lvl2pPr>
              <a:lvl3pPr defTabSz="673100">
                <a:defRPr sz="2400">
                  <a:solidFill>
                    <a:schemeClr val="tx1"/>
                  </a:solidFill>
                  <a:latin typeface="Times New Roman" panose="02020603050405020304" pitchFamily="18" charset="0"/>
                </a:defRPr>
              </a:lvl3pPr>
              <a:lvl4pPr defTabSz="673100">
                <a:defRPr sz="2400">
                  <a:solidFill>
                    <a:schemeClr val="tx1"/>
                  </a:solidFill>
                  <a:latin typeface="Times New Roman" panose="02020603050405020304" pitchFamily="18" charset="0"/>
                </a:defRPr>
              </a:lvl4pPr>
              <a:lvl5pPr defTabSz="673100">
                <a:defRPr sz="2400">
                  <a:solidFill>
                    <a:schemeClr val="tx1"/>
                  </a:solidFill>
                  <a:latin typeface="Times New Roman" panose="02020603050405020304" pitchFamily="18" charset="0"/>
                </a:defRPr>
              </a:lvl5pPr>
              <a:lvl6pPr defTabSz="673100" eaLnBrk="0" fontAlgn="base" hangingPunct="0">
                <a:spcBef>
                  <a:spcPct val="0"/>
                </a:spcBef>
                <a:spcAft>
                  <a:spcPct val="0"/>
                </a:spcAft>
                <a:defRPr sz="2400">
                  <a:solidFill>
                    <a:schemeClr val="tx1"/>
                  </a:solidFill>
                  <a:latin typeface="Times New Roman" panose="02020603050405020304" pitchFamily="18" charset="0"/>
                </a:defRPr>
              </a:lvl6pPr>
              <a:lvl7pPr defTabSz="673100" eaLnBrk="0" fontAlgn="base" hangingPunct="0">
                <a:spcBef>
                  <a:spcPct val="0"/>
                </a:spcBef>
                <a:spcAft>
                  <a:spcPct val="0"/>
                </a:spcAft>
                <a:defRPr sz="2400">
                  <a:solidFill>
                    <a:schemeClr val="tx1"/>
                  </a:solidFill>
                  <a:latin typeface="Times New Roman" panose="02020603050405020304" pitchFamily="18" charset="0"/>
                </a:defRPr>
              </a:lvl7pPr>
              <a:lvl8pPr defTabSz="673100" eaLnBrk="0" fontAlgn="base" hangingPunct="0">
                <a:spcBef>
                  <a:spcPct val="0"/>
                </a:spcBef>
                <a:spcAft>
                  <a:spcPct val="0"/>
                </a:spcAft>
                <a:defRPr sz="2400">
                  <a:solidFill>
                    <a:schemeClr val="tx1"/>
                  </a:solidFill>
                  <a:latin typeface="Times New Roman" panose="02020603050405020304" pitchFamily="18" charset="0"/>
                </a:defRPr>
              </a:lvl8pPr>
              <a:lvl9pPr defTabSz="6731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2000" dirty="0">
                  <a:solidFill>
                    <a:srgbClr val="000066"/>
                  </a:solidFill>
                </a:rPr>
                <a:t>-</a:t>
              </a:r>
            </a:p>
            <a:p>
              <a:r>
                <a:rPr lang="fr-FR" altLang="fr-FR" sz="2000" dirty="0">
                  <a:solidFill>
                    <a:srgbClr val="000066"/>
                  </a:solidFill>
                </a:rPr>
                <a:t>.17	-</a:t>
              </a:r>
            </a:p>
            <a:p>
              <a:r>
                <a:rPr lang="fr-FR" altLang="fr-FR" sz="2000" dirty="0">
                  <a:solidFill>
                    <a:srgbClr val="000066"/>
                  </a:solidFill>
                </a:rPr>
                <a:t>.59	.60	-</a:t>
              </a:r>
            </a:p>
            <a:p>
              <a:r>
                <a:rPr lang="fr-FR" altLang="fr-FR" sz="2000" dirty="0">
                  <a:solidFill>
                    <a:srgbClr val="000066"/>
                  </a:solidFill>
                </a:rPr>
                <a:t>.59	.59	.13	-</a:t>
              </a:r>
            </a:p>
            <a:p>
              <a:r>
                <a:rPr lang="fr-FR" altLang="fr-FR" sz="2000" dirty="0">
                  <a:solidFill>
                    <a:srgbClr val="000066"/>
                  </a:solidFill>
                </a:rPr>
                <a:t>.77	.77	.75	.75	-</a:t>
              </a:r>
            </a:p>
            <a:p>
              <a:r>
                <a:rPr lang="fr-FR" altLang="fr-FR" sz="2000" dirty="0">
                  <a:solidFill>
                    <a:srgbClr val="000066"/>
                  </a:solidFill>
                </a:rPr>
                <a:t>.81	.82	.73	.74	.80	-</a:t>
              </a:r>
            </a:p>
            <a:p>
              <a:r>
                <a:rPr lang="fr-FR" altLang="fr-FR" sz="2000" dirty="0">
                  <a:solidFill>
                    <a:srgbClr val="000066"/>
                  </a:solidFill>
                </a:rPr>
                <a:t>.87	.86	.86	.88	.93	.90	-</a:t>
              </a:r>
            </a:p>
          </p:txBody>
        </p:sp>
        <p:grpSp>
          <p:nvGrpSpPr>
            <p:cNvPr id="6" name="Group 5"/>
            <p:cNvGrpSpPr>
              <a:grpSpLocks/>
            </p:cNvGrpSpPr>
            <p:nvPr/>
          </p:nvGrpSpPr>
          <p:grpSpPr bwMode="auto">
            <a:xfrm>
              <a:off x="1263650" y="3568700"/>
              <a:ext cx="1439863" cy="2263775"/>
              <a:chOff x="821" y="2564"/>
              <a:chExt cx="907" cy="1426"/>
            </a:xfrm>
          </p:grpSpPr>
          <p:sp>
            <p:nvSpPr>
              <p:cNvPr id="22" name="Text Box 6"/>
              <p:cNvSpPr txBox="1">
                <a:spLocks noChangeArrowheads="1"/>
              </p:cNvSpPr>
              <p:nvPr/>
            </p:nvSpPr>
            <p:spPr bwMode="auto">
              <a:xfrm>
                <a:off x="821" y="2564"/>
                <a:ext cx="9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Hbb_human</a:t>
                </a:r>
              </a:p>
            </p:txBody>
          </p:sp>
          <p:sp>
            <p:nvSpPr>
              <p:cNvPr id="23" name="Text Box 7"/>
              <p:cNvSpPr txBox="1">
                <a:spLocks noChangeArrowheads="1"/>
              </p:cNvSpPr>
              <p:nvPr/>
            </p:nvSpPr>
            <p:spPr bwMode="auto">
              <a:xfrm>
                <a:off x="821" y="2760"/>
                <a:ext cx="8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Hbb_horse</a:t>
                </a:r>
              </a:p>
            </p:txBody>
          </p:sp>
          <p:sp>
            <p:nvSpPr>
              <p:cNvPr id="24" name="Text Box 8"/>
              <p:cNvSpPr txBox="1">
                <a:spLocks noChangeArrowheads="1"/>
              </p:cNvSpPr>
              <p:nvPr/>
            </p:nvSpPr>
            <p:spPr bwMode="auto">
              <a:xfrm>
                <a:off x="821" y="2956"/>
                <a:ext cx="8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Hba_human</a:t>
                </a:r>
              </a:p>
            </p:txBody>
          </p:sp>
          <p:sp>
            <p:nvSpPr>
              <p:cNvPr id="25" name="Text Box 9"/>
              <p:cNvSpPr txBox="1">
                <a:spLocks noChangeArrowheads="1"/>
              </p:cNvSpPr>
              <p:nvPr/>
            </p:nvSpPr>
            <p:spPr bwMode="auto">
              <a:xfrm>
                <a:off x="821" y="3152"/>
                <a:ext cx="8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Hba_horse</a:t>
                </a:r>
              </a:p>
            </p:txBody>
          </p:sp>
          <p:sp>
            <p:nvSpPr>
              <p:cNvPr id="26" name="Text Box 10"/>
              <p:cNvSpPr txBox="1">
                <a:spLocks noChangeArrowheads="1"/>
              </p:cNvSpPr>
              <p:nvPr/>
            </p:nvSpPr>
            <p:spPr bwMode="auto">
              <a:xfrm>
                <a:off x="821" y="3348"/>
                <a:ext cx="8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Myg_phyca</a:t>
                </a:r>
              </a:p>
            </p:txBody>
          </p:sp>
          <p:sp>
            <p:nvSpPr>
              <p:cNvPr id="27" name="Text Box 11"/>
              <p:cNvSpPr txBox="1">
                <a:spLocks noChangeArrowheads="1"/>
              </p:cNvSpPr>
              <p:nvPr/>
            </p:nvSpPr>
            <p:spPr bwMode="auto">
              <a:xfrm>
                <a:off x="821" y="3544"/>
                <a:ext cx="9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Glb5_petma</a:t>
                </a:r>
              </a:p>
            </p:txBody>
          </p:sp>
          <p:sp>
            <p:nvSpPr>
              <p:cNvPr id="28" name="Text Box 12"/>
              <p:cNvSpPr txBox="1">
                <a:spLocks noChangeArrowheads="1"/>
              </p:cNvSpPr>
              <p:nvPr/>
            </p:nvSpPr>
            <p:spPr bwMode="auto">
              <a:xfrm>
                <a:off x="821" y="3740"/>
                <a:ext cx="8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Lgb2_lupla</a:t>
                </a:r>
              </a:p>
            </p:txBody>
          </p:sp>
        </p:grpSp>
        <p:sp>
          <p:nvSpPr>
            <p:cNvPr id="7" name="Text Box 13"/>
            <p:cNvSpPr txBox="1">
              <a:spLocks noChangeArrowheads="1"/>
            </p:cNvSpPr>
            <p:nvPr/>
          </p:nvSpPr>
          <p:spPr bwMode="auto">
            <a:xfrm>
              <a:off x="2741613" y="35782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1</a:t>
              </a:r>
            </a:p>
          </p:txBody>
        </p:sp>
        <p:sp>
          <p:nvSpPr>
            <p:cNvPr id="8" name="Text Box 14"/>
            <p:cNvSpPr txBox="1">
              <a:spLocks noChangeArrowheads="1"/>
            </p:cNvSpPr>
            <p:nvPr/>
          </p:nvSpPr>
          <p:spPr bwMode="auto">
            <a:xfrm>
              <a:off x="2741613" y="38671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2</a:t>
              </a:r>
            </a:p>
          </p:txBody>
        </p:sp>
        <p:sp>
          <p:nvSpPr>
            <p:cNvPr id="9" name="Text Box 15"/>
            <p:cNvSpPr txBox="1">
              <a:spLocks noChangeArrowheads="1"/>
            </p:cNvSpPr>
            <p:nvPr/>
          </p:nvSpPr>
          <p:spPr bwMode="auto">
            <a:xfrm>
              <a:off x="2741613" y="418147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3</a:t>
              </a:r>
            </a:p>
          </p:txBody>
        </p:sp>
        <p:sp>
          <p:nvSpPr>
            <p:cNvPr id="10" name="Text Box 16"/>
            <p:cNvSpPr txBox="1">
              <a:spLocks noChangeArrowheads="1"/>
            </p:cNvSpPr>
            <p:nvPr/>
          </p:nvSpPr>
          <p:spPr bwMode="auto">
            <a:xfrm>
              <a:off x="2741613" y="44942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4</a:t>
              </a:r>
            </a:p>
          </p:txBody>
        </p:sp>
        <p:sp>
          <p:nvSpPr>
            <p:cNvPr id="11" name="Text Box 17"/>
            <p:cNvSpPr txBox="1">
              <a:spLocks noChangeArrowheads="1"/>
            </p:cNvSpPr>
            <p:nvPr/>
          </p:nvSpPr>
          <p:spPr bwMode="auto">
            <a:xfrm>
              <a:off x="2741613" y="47958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5</a:t>
              </a:r>
            </a:p>
          </p:txBody>
        </p:sp>
        <p:sp>
          <p:nvSpPr>
            <p:cNvPr id="12" name="Text Box 18"/>
            <p:cNvSpPr txBox="1">
              <a:spLocks noChangeArrowheads="1"/>
            </p:cNvSpPr>
            <p:nvPr/>
          </p:nvSpPr>
          <p:spPr bwMode="auto">
            <a:xfrm>
              <a:off x="2741613" y="51101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6</a:t>
              </a:r>
            </a:p>
          </p:txBody>
        </p:sp>
        <p:sp>
          <p:nvSpPr>
            <p:cNvPr id="13" name="Text Box 19"/>
            <p:cNvSpPr txBox="1">
              <a:spLocks noChangeArrowheads="1"/>
            </p:cNvSpPr>
            <p:nvPr/>
          </p:nvSpPr>
          <p:spPr bwMode="auto">
            <a:xfrm>
              <a:off x="2741613" y="54356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7</a:t>
              </a:r>
            </a:p>
          </p:txBody>
        </p:sp>
        <p:grpSp>
          <p:nvGrpSpPr>
            <p:cNvPr id="14" name="Group 20"/>
            <p:cNvGrpSpPr>
              <a:grpSpLocks/>
            </p:cNvGrpSpPr>
            <p:nvPr/>
          </p:nvGrpSpPr>
          <p:grpSpPr bwMode="auto">
            <a:xfrm>
              <a:off x="3198813" y="5761038"/>
              <a:ext cx="4186237" cy="396875"/>
              <a:chOff x="2160" y="3889"/>
              <a:chExt cx="2637" cy="250"/>
            </a:xfrm>
          </p:grpSpPr>
          <p:sp>
            <p:nvSpPr>
              <p:cNvPr id="15" name="Text Box 21"/>
              <p:cNvSpPr txBox="1">
                <a:spLocks noChangeArrowheads="1"/>
              </p:cNvSpPr>
              <p:nvPr/>
            </p:nvSpPr>
            <p:spPr bwMode="auto">
              <a:xfrm>
                <a:off x="2160" y="388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1</a:t>
                </a:r>
              </a:p>
            </p:txBody>
          </p:sp>
          <p:sp>
            <p:nvSpPr>
              <p:cNvPr id="16" name="Text Box 22"/>
              <p:cNvSpPr txBox="1">
                <a:spLocks noChangeArrowheads="1"/>
              </p:cNvSpPr>
              <p:nvPr/>
            </p:nvSpPr>
            <p:spPr bwMode="auto">
              <a:xfrm>
                <a:off x="2576" y="388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2</a:t>
                </a:r>
              </a:p>
            </p:txBody>
          </p:sp>
          <p:sp>
            <p:nvSpPr>
              <p:cNvPr id="17" name="Text Box 23"/>
              <p:cNvSpPr txBox="1">
                <a:spLocks noChangeArrowheads="1"/>
              </p:cNvSpPr>
              <p:nvPr/>
            </p:nvSpPr>
            <p:spPr bwMode="auto">
              <a:xfrm>
                <a:off x="3015" y="388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3</a:t>
                </a:r>
              </a:p>
            </p:txBody>
          </p:sp>
          <p:sp>
            <p:nvSpPr>
              <p:cNvPr id="18" name="Text Box 24"/>
              <p:cNvSpPr txBox="1">
                <a:spLocks noChangeArrowheads="1"/>
              </p:cNvSpPr>
              <p:nvPr/>
            </p:nvSpPr>
            <p:spPr bwMode="auto">
              <a:xfrm>
                <a:off x="3453" y="388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4</a:t>
                </a:r>
              </a:p>
            </p:txBody>
          </p:sp>
          <p:sp>
            <p:nvSpPr>
              <p:cNvPr id="19" name="Text Box 25"/>
              <p:cNvSpPr txBox="1">
                <a:spLocks noChangeArrowheads="1"/>
              </p:cNvSpPr>
              <p:nvPr/>
            </p:nvSpPr>
            <p:spPr bwMode="auto">
              <a:xfrm>
                <a:off x="3863" y="388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5</a:t>
                </a:r>
              </a:p>
            </p:txBody>
          </p:sp>
          <p:sp>
            <p:nvSpPr>
              <p:cNvPr id="20" name="Text Box 26"/>
              <p:cNvSpPr txBox="1">
                <a:spLocks noChangeArrowheads="1"/>
              </p:cNvSpPr>
              <p:nvPr/>
            </p:nvSpPr>
            <p:spPr bwMode="auto">
              <a:xfrm>
                <a:off x="4277" y="388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6</a:t>
                </a:r>
              </a:p>
            </p:txBody>
          </p:sp>
          <p:sp>
            <p:nvSpPr>
              <p:cNvPr id="21" name="Text Box 27"/>
              <p:cNvSpPr txBox="1">
                <a:spLocks noChangeArrowheads="1"/>
              </p:cNvSpPr>
              <p:nvPr/>
            </p:nvSpPr>
            <p:spPr bwMode="auto">
              <a:xfrm>
                <a:off x="4601" y="388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solidFill>
                      <a:srgbClr val="000066"/>
                    </a:solidFill>
                  </a:rPr>
                  <a:t>7</a:t>
                </a:r>
              </a:p>
            </p:txBody>
          </p:sp>
        </p:grpSp>
      </p:grpSp>
    </p:spTree>
    <p:extLst>
      <p:ext uri="{BB962C8B-B14F-4D97-AF65-F5344CB8AC3E}">
        <p14:creationId xmlns:p14="http://schemas.microsoft.com/office/powerpoint/2010/main" val="193376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lstStyle/>
          <a:p>
            <a:r>
              <a:rPr lang="en-US" dirty="0" smtClean="0"/>
              <a:t>Analogy and Homology</a:t>
            </a:r>
            <a:endParaRPr lang="en-US" dirty="0"/>
          </a:p>
        </p:txBody>
      </p:sp>
      <p:sp>
        <p:nvSpPr>
          <p:cNvPr id="3" name="Content Placeholder 2"/>
          <p:cNvSpPr>
            <a:spLocks noGrp="1"/>
          </p:cNvSpPr>
          <p:nvPr>
            <p:ph idx="1"/>
          </p:nvPr>
        </p:nvSpPr>
        <p:spPr>
          <a:xfrm>
            <a:off x="628650" y="1524000"/>
            <a:ext cx="7886700" cy="4876800"/>
          </a:xfrm>
        </p:spPr>
        <p:txBody>
          <a:bodyPr>
            <a:normAutofit fontScale="92500" lnSpcReduction="10000"/>
          </a:bodyPr>
          <a:lstStyle/>
          <a:p>
            <a:r>
              <a:rPr lang="en-US" dirty="0" smtClean="0"/>
              <a:t>When organisms share a trait due to common ancestry, it is called a homologous trait. </a:t>
            </a:r>
          </a:p>
          <a:p>
            <a:pPr lvl="1"/>
            <a:r>
              <a:rPr lang="en-US" dirty="0" smtClean="0"/>
              <a:t>Vertebrate animals have skeletons because the ancestor of all vertebrates had a skeleton and passed on that trait. </a:t>
            </a:r>
          </a:p>
          <a:p>
            <a:pPr lvl="1"/>
            <a:r>
              <a:rPr lang="en-US" dirty="0" smtClean="0"/>
              <a:t>The trait can be morphological, such as the bones in the front limb, or molecular, such as the RNA that organizes ribosomes. </a:t>
            </a:r>
          </a:p>
          <a:p>
            <a:r>
              <a:rPr lang="en-US" dirty="0" smtClean="0"/>
              <a:t>When organisms share a trait for reasons other than relatedness it is called an analogous trait. Functions may occur as adaptations to a common environmental challenges, giving rise to  analogous traits (convergent evolution).</a:t>
            </a:r>
          </a:p>
          <a:p>
            <a:pPr lvl="1"/>
            <a:r>
              <a:rPr lang="en-US" dirty="0" smtClean="0"/>
              <a:t>The ‘eye’ and ‘wings’ have arisen independently a number of times. </a:t>
            </a:r>
            <a:endParaRPr lang="en-US" dirty="0"/>
          </a:p>
        </p:txBody>
      </p:sp>
    </p:spTree>
    <p:extLst>
      <p:ext uri="{BB962C8B-B14F-4D97-AF65-F5344CB8AC3E}">
        <p14:creationId xmlns:p14="http://schemas.microsoft.com/office/powerpoint/2010/main" val="340254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1484</TotalTime>
  <Words>1212</Words>
  <Application>Microsoft Office PowerPoint</Application>
  <PresentationFormat>On-screen Show (4:3)</PresentationFormat>
  <Paragraphs>139</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B3- Olympic High School Bioinformatics</vt:lpstr>
      <vt:lpstr>Topics</vt:lpstr>
      <vt:lpstr>Finding a pattern in DNA</vt:lpstr>
      <vt:lpstr>PowerPoint Presentation</vt:lpstr>
      <vt:lpstr>Comparing sequences</vt:lpstr>
      <vt:lpstr>Multiple Sequence Alignment</vt:lpstr>
      <vt:lpstr>PowerPoint Presentation</vt:lpstr>
      <vt:lpstr>Scoring the comparison</vt:lpstr>
      <vt:lpstr>Analogy and Homology</vt:lpstr>
      <vt:lpstr>PowerPoint Presentation</vt:lpstr>
      <vt:lpstr>Visualization - Sequence Variation and Homology</vt:lpstr>
      <vt:lpstr>Progressive multiple alignment</vt:lpstr>
      <vt:lpstr>Lab: Using the Blue Line for sequence comparisons</vt:lpstr>
      <vt:lpstr>Add more sequences from a database</vt:lpstr>
      <vt:lpstr>PowerPoint Presentation</vt:lpstr>
      <vt:lpstr>Sequence data can be imported and inspected</vt:lpstr>
      <vt:lpstr>PowerPoint Presentation</vt:lpstr>
      <vt:lpstr>Screen shots for saving data</vt:lpstr>
      <vt:lpstr>Quality scores</vt:lpstr>
      <vt:lpstr>PowerPoint Presentation</vt:lpstr>
      <vt:lpstr>PowerPoint Presentation</vt:lpstr>
      <vt:lpstr>PowerPoint Presentation</vt:lpstr>
      <vt:lpstr>PowerPoint Presentation</vt:lpstr>
      <vt:lpstr>Multiple Alignments - MUSCLE</vt:lpstr>
      <vt:lpstr>PowerPoint Presentation</vt:lpstr>
      <vt:lpstr>PowerPoint Presentation</vt:lpstr>
      <vt:lpstr>Visualizing the comparisons</vt:lpstr>
      <vt:lpstr>PowerPoint Presentation</vt:lpstr>
      <vt:lpstr>PowerPoint Presentation</vt:lpstr>
    </vt:vector>
  </TitlesOfParts>
  <Company>UNC Charlotte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Iredell Middle School Visiting Scientist Day</dc:title>
  <dc:creator>jweller2</dc:creator>
  <cp:lastModifiedBy>Weller, Jennifer</cp:lastModifiedBy>
  <cp:revision>121</cp:revision>
  <dcterms:created xsi:type="dcterms:W3CDTF">2013-04-10T14:27:20Z</dcterms:created>
  <dcterms:modified xsi:type="dcterms:W3CDTF">2016-05-18T18:22:11Z</dcterms:modified>
</cp:coreProperties>
</file>