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341" r:id="rId2"/>
    <p:sldId id="305" r:id="rId3"/>
    <p:sldId id="306" r:id="rId4"/>
    <p:sldId id="307" r:id="rId5"/>
    <p:sldId id="340"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2" r:id="rId20"/>
    <p:sldId id="325" r:id="rId21"/>
    <p:sldId id="326" r:id="rId22"/>
    <p:sldId id="32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8" autoAdjust="0"/>
  </p:normalViewPr>
  <p:slideViewPr>
    <p:cSldViewPr>
      <p:cViewPr varScale="1">
        <p:scale>
          <a:sx n="70" d="100"/>
          <a:sy n="70" d="100"/>
        </p:scale>
        <p:origin x="-10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B3\Files\FrequencyData_Watso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B3\Files\FrequencyData_Wat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Palatino" pitchFamily="18" charset="0"/>
              </a:rPr>
              <a:t>Frequency</a:t>
            </a:r>
          </a:p>
        </c:rich>
      </c:tx>
      <c:overlay val="0"/>
      <c:spPr>
        <a:noFill/>
        <a:ln>
          <a:noFill/>
        </a:ln>
        <a:effectLst/>
      </c:spPr>
    </c:title>
    <c:autoTitleDeleted val="0"/>
    <c:plotArea>
      <c:layout>
        <c:manualLayout>
          <c:layoutTarget val="inner"/>
          <c:xMode val="edge"/>
          <c:yMode val="edge"/>
          <c:x val="8.8855239248940038E-2"/>
          <c:y val="0.13572916666666668"/>
          <c:w val="0.91068561141395787"/>
          <c:h val="0.79066573709536303"/>
        </c:manualLayout>
      </c:layout>
      <c:barChart>
        <c:barDir val="col"/>
        <c:grouping val="stacked"/>
        <c:varyColors val="0"/>
        <c:ser>
          <c:idx val="0"/>
          <c:order val="0"/>
          <c:tx>
            <c:strRef>
              <c:f>Sheet1!$D$1</c:f>
              <c:strCache>
                <c:ptCount val="1"/>
                <c:pt idx="0">
                  <c:v>Frequency</c:v>
                </c:pt>
              </c:strCache>
            </c:strRef>
          </c:tx>
          <c:spPr>
            <a:solidFill>
              <a:schemeClr val="accent1"/>
            </a:solidFill>
            <a:ln>
              <a:noFill/>
            </a:ln>
            <a:effectLst/>
          </c:spPr>
          <c:invertIfNegative val="0"/>
          <c:cat>
            <c:strRef>
              <c:f>Sheet1!$B$2:$B$28</c:f>
              <c:strCache>
                <c:ptCount val="2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strCache>
            </c:strRef>
          </c:cat>
          <c:val>
            <c:numRef>
              <c:f>Sheet1!$D$2:$D$28</c:f>
              <c:numCache>
                <c:formatCode>0.0</c:formatCode>
                <c:ptCount val="27"/>
                <c:pt idx="0">
                  <c:v>6.3909774436090219</c:v>
                </c:pt>
                <c:pt idx="1">
                  <c:v>2.0676691729323307</c:v>
                </c:pt>
                <c:pt idx="2">
                  <c:v>3.8533834586466162</c:v>
                </c:pt>
                <c:pt idx="3">
                  <c:v>3.7593984962406015</c:v>
                </c:pt>
                <c:pt idx="4">
                  <c:v>12.406015037593985</c:v>
                </c:pt>
                <c:pt idx="5">
                  <c:v>1.7857142857142856</c:v>
                </c:pt>
                <c:pt idx="6">
                  <c:v>2.4436090225563909</c:v>
                </c:pt>
                <c:pt idx="7">
                  <c:v>5.3571428571428568</c:v>
                </c:pt>
                <c:pt idx="8">
                  <c:v>7.1428571428571423</c:v>
                </c:pt>
                <c:pt idx="9">
                  <c:v>0.28195488721804507</c:v>
                </c:pt>
                <c:pt idx="10">
                  <c:v>0.75187969924812026</c:v>
                </c:pt>
                <c:pt idx="11">
                  <c:v>5.0751879699248121</c:v>
                </c:pt>
                <c:pt idx="12">
                  <c:v>2.2556390977443606</c:v>
                </c:pt>
                <c:pt idx="13">
                  <c:v>6.8609022556390977</c:v>
                </c:pt>
                <c:pt idx="14">
                  <c:v>6.8609022556390977</c:v>
                </c:pt>
                <c:pt idx="15">
                  <c:v>1.5037593984962405</c:v>
                </c:pt>
                <c:pt idx="16">
                  <c:v>0.18796992481203006</c:v>
                </c:pt>
                <c:pt idx="17">
                  <c:v>4.6992481203007515</c:v>
                </c:pt>
                <c:pt idx="18">
                  <c:v>6.4849624060150379</c:v>
                </c:pt>
                <c:pt idx="19">
                  <c:v>10.43233082706767</c:v>
                </c:pt>
                <c:pt idx="20">
                  <c:v>4.5112781954887211</c:v>
                </c:pt>
                <c:pt idx="21">
                  <c:v>0.6578947368421052</c:v>
                </c:pt>
                <c:pt idx="22">
                  <c:v>2.0676691729323307</c:v>
                </c:pt>
                <c:pt idx="23">
                  <c:v>0.46992481203007519</c:v>
                </c:pt>
                <c:pt idx="24">
                  <c:v>1.6917293233082706</c:v>
                </c:pt>
                <c:pt idx="25">
                  <c:v>0</c:v>
                </c:pt>
              </c:numCache>
            </c:numRef>
          </c:val>
        </c:ser>
        <c:dLbls>
          <c:showLegendKey val="0"/>
          <c:showVal val="0"/>
          <c:showCatName val="0"/>
          <c:showSerName val="0"/>
          <c:showPercent val="0"/>
          <c:showBubbleSize val="0"/>
        </c:dLbls>
        <c:gapWidth val="150"/>
        <c:overlap val="100"/>
        <c:axId val="191585792"/>
        <c:axId val="184092352"/>
      </c:barChart>
      <c:catAx>
        <c:axId val="19158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92352"/>
        <c:crosses val="autoZero"/>
        <c:auto val="1"/>
        <c:lblAlgn val="ctr"/>
        <c:lblOffset val="100"/>
        <c:noMultiLvlLbl val="0"/>
      </c:catAx>
      <c:valAx>
        <c:axId val="184092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8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Palatino" pitchFamily="18" charset="0"/>
              </a:rPr>
              <a:t>Overall Frequency</a:t>
            </a:r>
          </a:p>
        </c:rich>
      </c:tx>
      <c:overlay val="0"/>
      <c:spPr>
        <a:noFill/>
        <a:ln>
          <a:noFill/>
        </a:ln>
        <a:effectLst/>
      </c:spPr>
    </c:title>
    <c:autoTitleDeleted val="0"/>
    <c:plotArea>
      <c:layout/>
      <c:barChart>
        <c:barDir val="col"/>
        <c:grouping val="clustered"/>
        <c:varyColors val="0"/>
        <c:ser>
          <c:idx val="0"/>
          <c:order val="0"/>
          <c:tx>
            <c:strRef>
              <c:f>Sheet1!$N$1</c:f>
              <c:strCache>
                <c:ptCount val="1"/>
                <c:pt idx="0">
                  <c:v>Overall Frequency</c:v>
                </c:pt>
              </c:strCache>
            </c:strRef>
          </c:tx>
          <c:spPr>
            <a:solidFill>
              <a:schemeClr val="accent1"/>
            </a:solidFill>
            <a:ln>
              <a:noFill/>
            </a:ln>
            <a:effectLst/>
          </c:spPr>
          <c:invertIfNegative val="0"/>
          <c:cat>
            <c:strRef>
              <c:f>Sheet1!$B$2:$B$28</c:f>
              <c:strCache>
                <c:ptCount val="2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strCache>
            </c:strRef>
          </c:cat>
          <c:val>
            <c:numRef>
              <c:f>Sheet1!$N$2:$N$28</c:f>
              <c:numCache>
                <c:formatCode>General</c:formatCode>
                <c:ptCount val="27"/>
                <c:pt idx="0">
                  <c:v>8.17</c:v>
                </c:pt>
                <c:pt idx="1">
                  <c:v>1.49</c:v>
                </c:pt>
                <c:pt idx="2">
                  <c:v>2.78</c:v>
                </c:pt>
                <c:pt idx="3">
                  <c:v>4.25</c:v>
                </c:pt>
                <c:pt idx="4">
                  <c:v>12.7</c:v>
                </c:pt>
                <c:pt idx="5">
                  <c:v>2.23</c:v>
                </c:pt>
                <c:pt idx="6">
                  <c:v>2.02</c:v>
                </c:pt>
                <c:pt idx="7">
                  <c:v>6.09</c:v>
                </c:pt>
                <c:pt idx="8">
                  <c:v>6.97</c:v>
                </c:pt>
                <c:pt idx="9">
                  <c:v>0.15</c:v>
                </c:pt>
                <c:pt idx="10">
                  <c:v>0.77</c:v>
                </c:pt>
                <c:pt idx="11">
                  <c:v>4.03</c:v>
                </c:pt>
                <c:pt idx="12">
                  <c:v>2.41</c:v>
                </c:pt>
                <c:pt idx="13">
                  <c:v>6.75</c:v>
                </c:pt>
                <c:pt idx="14">
                  <c:v>7.51</c:v>
                </c:pt>
                <c:pt idx="15">
                  <c:v>1.93</c:v>
                </c:pt>
                <c:pt idx="16">
                  <c:v>0.09</c:v>
                </c:pt>
                <c:pt idx="17">
                  <c:v>5.99</c:v>
                </c:pt>
                <c:pt idx="18">
                  <c:v>6.33</c:v>
                </c:pt>
                <c:pt idx="19">
                  <c:v>9.06</c:v>
                </c:pt>
                <c:pt idx="20">
                  <c:v>2.76</c:v>
                </c:pt>
                <c:pt idx="21">
                  <c:v>0.98</c:v>
                </c:pt>
                <c:pt idx="22">
                  <c:v>2.36</c:v>
                </c:pt>
                <c:pt idx="23">
                  <c:v>0.15</c:v>
                </c:pt>
                <c:pt idx="24">
                  <c:v>1.97</c:v>
                </c:pt>
                <c:pt idx="25">
                  <c:v>7.0000000000000007E-2</c:v>
                </c:pt>
              </c:numCache>
            </c:numRef>
          </c:val>
        </c:ser>
        <c:dLbls>
          <c:showLegendKey val="0"/>
          <c:showVal val="0"/>
          <c:showCatName val="0"/>
          <c:showSerName val="0"/>
          <c:showPercent val="0"/>
          <c:showBubbleSize val="0"/>
        </c:dLbls>
        <c:gapWidth val="219"/>
        <c:overlap val="-27"/>
        <c:axId val="194133504"/>
        <c:axId val="184094656"/>
      </c:barChart>
      <c:catAx>
        <c:axId val="19413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94656"/>
        <c:crosses val="autoZero"/>
        <c:auto val="1"/>
        <c:lblAlgn val="ctr"/>
        <c:lblOffset val="100"/>
        <c:noMultiLvlLbl val="0"/>
      </c:catAx>
      <c:valAx>
        <c:axId val="18409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13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panose="02040502050405020303" pitchFamily="18" charset="0"/>
              </a:defRPr>
            </a:lvl1pPr>
          </a:lstStyle>
          <a:p>
            <a:fld id="{85D50FEE-E6C8-4290-B690-4DA7E3D7C633}" type="datetimeFigureOut">
              <a:rPr lang="en-US" smtClean="0"/>
              <a:pPr/>
              <a:t>5/18/2016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49E59E0C-8575-4AA8-B337-153C27F99CD9}" type="slidenum">
              <a:rPr lang="en-US" smtClean="0"/>
              <a:pPr/>
              <a:t>‹#›</a:t>
            </a:fld>
            <a:endParaRPr lang="en-US" dirty="0"/>
          </a:p>
        </p:txBody>
      </p:sp>
    </p:spTree>
    <p:extLst>
      <p:ext uri="{BB962C8B-B14F-4D97-AF65-F5344CB8AC3E}">
        <p14:creationId xmlns:p14="http://schemas.microsoft.com/office/powerpoint/2010/main" val="100938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a:t>
            </a:r>
            <a:r>
              <a:rPr lang="en-US" baseline="0" smtClean="0"/>
              <a:t>) assays. </a:t>
            </a:r>
            <a:endParaRPr lang="en-US"/>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403861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letters are used much more frequently than others (vowels for example, and the consonants N, S, T). </a:t>
            </a:r>
          </a:p>
          <a:p>
            <a:endParaRPr lang="en-US" baseline="0" dirty="0" smtClean="0"/>
          </a:p>
          <a:p>
            <a:r>
              <a:rPr lang="en-US" baseline="0" dirty="0" smtClean="0"/>
              <a:t>Single-character analysis is not that useful, other than to tell you if the text is ‘typical’ of letter usage in English.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14</a:t>
            </a:fld>
            <a:endParaRPr lang="en-US" dirty="0"/>
          </a:p>
        </p:txBody>
      </p:sp>
    </p:spTree>
    <p:extLst>
      <p:ext uri="{BB962C8B-B14F-4D97-AF65-F5344CB8AC3E}">
        <p14:creationId xmlns:p14="http://schemas.microsoft.com/office/powerpoint/2010/main" val="240355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use other characters in the encoding, but this is convenient</a:t>
            </a:r>
            <a:r>
              <a:rPr lang="en-US" baseline="0" dirty="0" smtClean="0"/>
              <a:t> for representing computation using binary operations. </a:t>
            </a:r>
          </a:p>
          <a:p>
            <a:r>
              <a:rPr lang="en-US" baseline="0" dirty="0" smtClean="0"/>
              <a:t>If you think this is enough sample, the rules are</a:t>
            </a:r>
          </a:p>
          <a:p>
            <a:endParaRPr lang="en-US" baseline="0" dirty="0" smtClean="0"/>
          </a:p>
          <a:p>
            <a:r>
              <a:rPr lang="en-US" baseline="0" dirty="0" smtClean="0"/>
              <a:t>Zero is followed by 1</a:t>
            </a:r>
          </a:p>
          <a:p>
            <a:r>
              <a:rPr lang="en-US" baseline="0" dirty="0" smtClean="0"/>
              <a:t>One is followed by 0</a:t>
            </a:r>
          </a:p>
          <a:p>
            <a:r>
              <a:rPr lang="en-US" baseline="0" dirty="0" smtClean="0"/>
              <a:t>You would predict the next symbol will be a zero, followed by a 1, etc. </a:t>
            </a:r>
          </a:p>
          <a:p>
            <a:r>
              <a:rPr lang="en-US" baseline="0" dirty="0" smtClean="0"/>
              <a:t>50% of the characters are 0 and 50% are 1. </a:t>
            </a:r>
          </a:p>
          <a:p>
            <a:r>
              <a:rPr lang="en-US" baseline="0" dirty="0" smtClean="0"/>
              <a:t>That is, there is a 50% chance that the next symbol will be a 1 instead of a 0, but your intuition is saying that is not true – why? </a:t>
            </a:r>
          </a:p>
          <a:p>
            <a:r>
              <a:rPr lang="en-US" baseline="0" dirty="0" smtClean="0"/>
              <a:t>You are really picking up on a 2-sy</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15</a:t>
            </a:fld>
            <a:endParaRPr lang="en-US" dirty="0"/>
          </a:p>
        </p:txBody>
      </p:sp>
    </p:spTree>
    <p:extLst>
      <p:ext uri="{BB962C8B-B14F-4D97-AF65-F5344CB8AC3E}">
        <p14:creationId xmlns:p14="http://schemas.microsoft.com/office/powerpoint/2010/main" val="87207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words,</a:t>
            </a:r>
            <a:r>
              <a:rPr lang="en-US" baseline="0" dirty="0" smtClean="0"/>
              <a:t> for example  - for short words this is harder than for longer words, especially if you have removed the white space and punctuation.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16</a:t>
            </a:fld>
            <a:endParaRPr lang="en-US" dirty="0"/>
          </a:p>
        </p:txBody>
      </p:sp>
    </p:spTree>
    <p:extLst>
      <p:ext uri="{BB962C8B-B14F-4D97-AF65-F5344CB8AC3E}">
        <p14:creationId xmlns:p14="http://schemas.microsoft.com/office/powerpoint/2010/main" val="178266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find only ‘the’ and not words containing those letters in that order.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17</a:t>
            </a:fld>
            <a:endParaRPr lang="en-US" dirty="0"/>
          </a:p>
        </p:txBody>
      </p:sp>
    </p:spTree>
    <p:extLst>
      <p:ext uri="{BB962C8B-B14F-4D97-AF65-F5344CB8AC3E}">
        <p14:creationId xmlns:p14="http://schemas.microsoft.com/office/powerpoint/2010/main" val="61609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if pairs of characters are looked at, the divergence of the true frequency from the random expectation means that the pattern is not random.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18</a:t>
            </a:fld>
            <a:endParaRPr lang="en-US" dirty="0"/>
          </a:p>
        </p:txBody>
      </p:sp>
    </p:spTree>
    <p:extLst>
      <p:ext uri="{BB962C8B-B14F-4D97-AF65-F5344CB8AC3E}">
        <p14:creationId xmlns:p14="http://schemas.microsoft.com/office/powerpoint/2010/main" val="219322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abstractions – symbols</a:t>
            </a:r>
            <a:r>
              <a:rPr lang="en-US" baseline="0" dirty="0" smtClean="0"/>
              <a:t> for a set of related organic molecules.  We capture the part that discriminates among them – the shorthand should carry with it the reminder in your head of all the other parts when then become important.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19</a:t>
            </a:fld>
            <a:endParaRPr lang="en-US" dirty="0"/>
          </a:p>
        </p:txBody>
      </p:sp>
    </p:spTree>
    <p:extLst>
      <p:ext uri="{BB962C8B-B14F-4D97-AF65-F5344CB8AC3E}">
        <p14:creationId xmlns:p14="http://schemas.microsoft.com/office/powerpoint/2010/main" val="820687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directionality to a DNA strand because the monomers are not symmetric and the way they connect means the phosphate is directed out and the bases in.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20</a:t>
            </a:fld>
            <a:endParaRPr lang="en-US" dirty="0"/>
          </a:p>
        </p:txBody>
      </p:sp>
    </p:spTree>
    <p:extLst>
      <p:ext uri="{BB962C8B-B14F-4D97-AF65-F5344CB8AC3E}">
        <p14:creationId xmlns:p14="http://schemas.microsoft.com/office/powerpoint/2010/main" val="372407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in chromosomes is double-stranded, the strands can be separated with heat (non-covalent). The strands when H-bonded</a:t>
            </a:r>
            <a:r>
              <a:rPr lang="en-US" baseline="0" dirty="0" smtClean="0"/>
              <a:t> run in ante-parallel directions. The bases are complementary on the two strands, a to T and G to C. </a:t>
            </a:r>
          </a:p>
          <a:p>
            <a:endParaRPr lang="en-US" baseline="0" dirty="0" smtClean="0"/>
          </a:p>
          <a:p>
            <a:r>
              <a:rPr lang="en-US" baseline="0" dirty="0" smtClean="0"/>
              <a:t>That means that if you know the </a:t>
            </a:r>
            <a:r>
              <a:rPr lang="en-US" baseline="0" dirty="0" err="1" smtClean="0"/>
              <a:t>nts</a:t>
            </a:r>
            <a:r>
              <a:rPr lang="en-US" baseline="0" dirty="0" smtClean="0"/>
              <a:t> on one strand you can figure out the </a:t>
            </a:r>
            <a:r>
              <a:rPr lang="en-US" baseline="0" dirty="0" err="1" smtClean="0"/>
              <a:t>nts</a:t>
            </a:r>
            <a:r>
              <a:rPr lang="en-US" baseline="0" dirty="0" smtClean="0"/>
              <a:t> on the other strand, and the direction.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21</a:t>
            </a:fld>
            <a:endParaRPr lang="en-US" dirty="0"/>
          </a:p>
        </p:txBody>
      </p:sp>
    </p:spTree>
    <p:extLst>
      <p:ext uri="{BB962C8B-B14F-4D97-AF65-F5344CB8AC3E}">
        <p14:creationId xmlns:p14="http://schemas.microsoft.com/office/powerpoint/2010/main" val="338200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4 different shapes. You coul</a:t>
            </a:r>
            <a:r>
              <a:rPr lang="en-US" baseline="0" dirty="0" smtClean="0"/>
              <a:t>d assign a numeral. </a:t>
            </a:r>
          </a:p>
          <a:p>
            <a:endParaRPr lang="en-US" baseline="0" dirty="0" smtClean="0"/>
          </a:p>
          <a:p>
            <a:r>
              <a:rPr lang="en-US" baseline="0" dirty="0" smtClean="0"/>
              <a:t>Where humans will manipulate the information as well as computers it is a good idea to keep it unambiguous and easy to recognize.</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22</a:t>
            </a:fld>
            <a:endParaRPr lang="en-US" dirty="0"/>
          </a:p>
        </p:txBody>
      </p:sp>
    </p:spTree>
    <p:extLst>
      <p:ext uri="{BB962C8B-B14F-4D97-AF65-F5344CB8AC3E}">
        <p14:creationId xmlns:p14="http://schemas.microsoft.com/office/powerpoint/2010/main" val="3402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ASCII is a character-encoding scheme to represent text in computers,</a:t>
            </a:r>
            <a:r>
              <a:rPr lang="en-US" baseline="0" dirty="0" smtClean="0"/>
              <a:t> communication equipment etc.  It was the most common encoding used on the WWW until 2007, when another encoding scheme called UTF-8 was adopted (but it incorporates ASCII).  It encodes 128 specified characters into 7-bit integers. Of these 33 are control characters used to control processing of text and spaces.  The space has its own character as it has a ‘presence’ by its absence.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4</a:t>
            </a:fld>
            <a:endParaRPr lang="en-US" dirty="0"/>
          </a:p>
        </p:txBody>
      </p:sp>
    </p:spTree>
    <p:extLst>
      <p:ext uri="{BB962C8B-B14F-4D97-AF65-F5344CB8AC3E}">
        <p14:creationId xmlns:p14="http://schemas.microsoft.com/office/powerpoint/2010/main" val="97931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HEX code since it contains letters.  The</a:t>
            </a:r>
            <a:r>
              <a:rPr lang="en-US" baseline="0" dirty="0" smtClean="0"/>
              <a:t> text is “My brown dog.”  </a:t>
            </a:r>
          </a:p>
          <a:p>
            <a:r>
              <a:rPr lang="en-US" baseline="0" dirty="0" smtClean="0"/>
              <a:t>Converting the other: 4154472041434320414141</a:t>
            </a:r>
          </a:p>
          <a:p>
            <a:endParaRPr lang="en-US" baseline="0" dirty="0" smtClean="0"/>
          </a:p>
          <a:p>
            <a:r>
              <a:rPr lang="en-US" baseline="0" dirty="0" smtClean="0"/>
              <a:t>Excel contains functions that let you convert text strings to one of the encoding systems, between systems, and back again. It is very length-limited, so will not serve as a good tool for general bioinformatics work, but it makes a reasonable thing to play with.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5</a:t>
            </a:fld>
            <a:endParaRPr lang="en-US" dirty="0"/>
          </a:p>
        </p:txBody>
      </p:sp>
    </p:spTree>
    <p:extLst>
      <p:ext uri="{BB962C8B-B14F-4D97-AF65-F5344CB8AC3E}">
        <p14:creationId xmlns:p14="http://schemas.microsoft.com/office/powerpoint/2010/main" val="1543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say this, is</a:t>
            </a:r>
            <a:r>
              <a:rPr lang="en-US" baseline="0" dirty="0" smtClean="0"/>
              <a:t> how complicated can you make this?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6</a:t>
            </a:fld>
            <a:endParaRPr lang="en-US" dirty="0"/>
          </a:p>
        </p:txBody>
      </p:sp>
    </p:spTree>
    <p:extLst>
      <p:ext uri="{BB962C8B-B14F-4D97-AF65-F5344CB8AC3E}">
        <p14:creationId xmlns:p14="http://schemas.microsoft.com/office/powerpoint/2010/main" val="324093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ASCII</a:t>
            </a:r>
            <a:r>
              <a:rPr lang="en-US" baseline="0" dirty="0" smtClean="0"/>
              <a:t> text encoding of English language. </a:t>
            </a:r>
          </a:p>
          <a:p>
            <a:r>
              <a:rPr lang="en-US" dirty="0" smtClean="0"/>
              <a:t>There</a:t>
            </a:r>
            <a:r>
              <a:rPr lang="en-US" baseline="0" dirty="0" smtClean="0"/>
              <a:t> are 26 characters, and small and capital letters.  Does this encode information – something meaningful? The alphabet is an encoding for language. </a:t>
            </a:r>
          </a:p>
          <a:p>
            <a:r>
              <a:rPr lang="en-US" baseline="0" dirty="0" smtClean="0"/>
              <a:t>Does the content mean anything? That is, there are English words embedded but they could just be a word salad. </a:t>
            </a:r>
          </a:p>
          <a:p>
            <a:r>
              <a:rPr lang="en-US" baseline="0" dirty="0" smtClean="0"/>
              <a:t>One thing this tells you is that the space encodes something helpful (just like zero does in math).  </a:t>
            </a:r>
          </a:p>
          <a:p>
            <a:r>
              <a:rPr lang="en-US" baseline="0" dirty="0" smtClean="0"/>
              <a:t>The capital letters were left in, which does help break up sentences, although proper nouns confuse this somewhat.  Getting rid of the spaces compresses the information – it takes up less space so you save on storage. This is only useful if you have rules for regenerating the original uncompressed version. </a:t>
            </a:r>
          </a:p>
          <a:p>
            <a:endParaRPr lang="en-US" baseline="0" dirty="0" smtClean="0"/>
          </a:p>
          <a:p>
            <a:r>
              <a:rPr lang="en-US" baseline="0" dirty="0" smtClean="0"/>
              <a:t>Note – this is from the DNA Subway Red Line Background Information slides, which note that the content is taken from the text of Dr. James Watson’s Nobel Prize speech in Dec of 1962.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7</a:t>
            </a:fld>
            <a:endParaRPr lang="en-US" dirty="0"/>
          </a:p>
        </p:txBody>
      </p:sp>
    </p:spTree>
    <p:extLst>
      <p:ext uri="{BB962C8B-B14F-4D97-AF65-F5344CB8AC3E}">
        <p14:creationId xmlns:p14="http://schemas.microsoft.com/office/powerpoint/2010/main" val="279537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is 132,</a:t>
            </a:r>
            <a:r>
              <a:rPr lang="en-US" baseline="0" dirty="0" smtClean="0"/>
              <a:t> r is 51, y is 18, j is 3.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9</a:t>
            </a:fld>
            <a:endParaRPr lang="en-US" dirty="0"/>
          </a:p>
        </p:txBody>
      </p:sp>
    </p:spTree>
    <p:extLst>
      <p:ext uri="{BB962C8B-B14F-4D97-AF65-F5344CB8AC3E}">
        <p14:creationId xmlns:p14="http://schemas.microsoft.com/office/powerpoint/2010/main" val="369707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going</a:t>
            </a:r>
            <a:r>
              <a:rPr lang="en-US" baseline="0" dirty="0" smtClean="0"/>
              <a:t> to be characteristic of all English documents?</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11</a:t>
            </a:fld>
            <a:endParaRPr lang="en-US" dirty="0"/>
          </a:p>
        </p:txBody>
      </p:sp>
    </p:spTree>
    <p:extLst>
      <p:ext uri="{BB962C8B-B14F-4D97-AF65-F5344CB8AC3E}">
        <p14:creationId xmlns:p14="http://schemas.microsoft.com/office/powerpoint/2010/main" val="184503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would expect to</a:t>
            </a:r>
            <a:r>
              <a:rPr lang="en-US" baseline="0" dirty="0" smtClean="0"/>
              <a:t> see each letter 41 times and a frequency of ~4%. </a:t>
            </a:r>
          </a:p>
          <a:p>
            <a:endParaRPr lang="en-US" baseline="0" dirty="0" smtClean="0"/>
          </a:p>
          <a:p>
            <a:r>
              <a:rPr lang="en-US" baseline="0" dirty="0" smtClean="0"/>
              <a:t>The length matters because if you aren’t at least as long as the thing you are comparing to then some letters don’t show up at all – this is a false negative.  </a:t>
            </a:r>
          </a:p>
          <a:p>
            <a:r>
              <a:rPr lang="en-US" baseline="0" dirty="0" smtClean="0"/>
              <a:t>If you are selecting randomly with replacement you can make sure your string is long enough to approximate the true proportion or sample multiple times.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12</a:t>
            </a:fld>
            <a:endParaRPr lang="en-US" dirty="0"/>
          </a:p>
        </p:txBody>
      </p:sp>
    </p:spTree>
    <p:extLst>
      <p:ext uri="{BB962C8B-B14F-4D97-AF65-F5344CB8AC3E}">
        <p14:creationId xmlns:p14="http://schemas.microsoft.com/office/powerpoint/2010/main" val="57096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imposed a rule that we would select randomly, with</a:t>
            </a:r>
            <a:r>
              <a:rPr lang="en-US" baseline="0" dirty="0" smtClean="0"/>
              <a:t> replacement, so the frequencies are approximately equal. That is, no language rules were included.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13</a:t>
            </a:fld>
            <a:endParaRPr lang="en-US" dirty="0"/>
          </a:p>
        </p:txBody>
      </p:sp>
    </p:spTree>
    <p:extLst>
      <p:ext uri="{BB962C8B-B14F-4D97-AF65-F5344CB8AC3E}">
        <p14:creationId xmlns:p14="http://schemas.microsoft.com/office/powerpoint/2010/main" val="364955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79114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8035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13547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24124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94023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1845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EC54F8-D49E-40EF-9B1D-367FFC70105C}"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6164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EC54F8-D49E-40EF-9B1D-367FFC70105C}"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2053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54F8-D49E-40EF-9B1D-367FFC70105C}"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8593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40707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71002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fld id="{F3EC54F8-D49E-40EF-9B1D-367FFC70105C}" type="datetimeFigureOut">
              <a:rPr lang="en-US" smtClean="0"/>
              <a:pPr/>
              <a:t>5/18/2016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4682241B-3D28-4F50-B7E6-01AACEB9496A}" type="slidenum">
              <a:rPr lang="en-US" smtClean="0"/>
              <a:pPr/>
              <a:t>‹#›</a:t>
            </a:fld>
            <a:endParaRPr lang="en-US" dirty="0"/>
          </a:p>
        </p:txBody>
      </p:sp>
    </p:spTree>
    <p:extLst>
      <p:ext uri="{BB962C8B-B14F-4D97-AF65-F5344CB8AC3E}">
        <p14:creationId xmlns:p14="http://schemas.microsoft.com/office/powerpoint/2010/main" val="2615122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0" y="2628583"/>
            <a:ext cx="4261179" cy="1833736"/>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231900" y="1249485"/>
            <a:ext cx="6858000" cy="1111118"/>
          </a:xfrm>
        </p:spPr>
        <p:txBody>
          <a:bodyPr>
            <a:noAutofit/>
          </a:bodyPr>
          <a:lstStyle/>
          <a:p>
            <a:pPr eaLnBrk="1" hangingPunct="1"/>
            <a:r>
              <a:rPr lang="en-US" sz="4400" dirty="0" smtClean="0"/>
              <a:t>B3- Olympic High School Bioinformatics</a:t>
            </a:r>
          </a:p>
        </p:txBody>
      </p:sp>
      <p:sp>
        <p:nvSpPr>
          <p:cNvPr id="3075" name="Subtitle 2"/>
          <p:cNvSpPr>
            <a:spLocks noGrp="1"/>
          </p:cNvSpPr>
          <p:nvPr>
            <p:ph type="subTitle" idx="1"/>
          </p:nvPr>
        </p:nvSpPr>
        <p:spPr>
          <a:xfrm>
            <a:off x="1312291" y="239101"/>
            <a:ext cx="6400800" cy="785012"/>
          </a:xfrm>
        </p:spPr>
        <p:txBody>
          <a:bodyPr>
            <a:normAutofit fontScale="55000" lnSpcReduction="20000"/>
          </a:bodyPr>
          <a:lstStyle/>
          <a:p>
            <a:pPr eaLnBrk="1" fontAlgn="auto" hangingPunct="1">
              <a:spcAft>
                <a:spcPts val="0"/>
              </a:spcAft>
              <a:buFont typeface="Arial" pitchFamily="34" charset="0"/>
              <a:buNone/>
              <a:defRPr/>
            </a:pPr>
            <a:r>
              <a:rPr lang="en-US" dirty="0" smtClean="0"/>
              <a:t>Dr. Jennifer Weller</a:t>
            </a:r>
          </a:p>
          <a:p>
            <a:pPr eaLnBrk="1" fontAlgn="auto" hangingPunct="1">
              <a:spcAft>
                <a:spcPts val="0"/>
              </a:spcAft>
              <a:buFont typeface="Arial" pitchFamily="34" charset="0"/>
              <a:buNone/>
              <a:defRPr/>
            </a:pPr>
            <a:r>
              <a:rPr lang="en-US" dirty="0" smtClean="0"/>
              <a:t>May 2016</a:t>
            </a:r>
          </a:p>
          <a:p>
            <a:pPr eaLnBrk="1" fontAlgn="auto" hangingPunct="1">
              <a:spcAft>
                <a:spcPts val="0"/>
              </a:spcAft>
              <a:buFont typeface="Arial" pitchFamily="34" charset="0"/>
              <a:buNone/>
              <a:defRPr/>
            </a:pPr>
            <a:r>
              <a:rPr lang="en-US" dirty="0" smtClean="0"/>
              <a:t>Sequence Analysis</a:t>
            </a: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latin typeface="Arial" charset="0"/>
              </a:rPr>
              <a:pPr/>
              <a:t>5/18/2016</a:t>
            </a:fld>
            <a:endParaRPr lang="en-US" smtClean="0">
              <a:latin typeface="Arial" charset="0"/>
            </a:endParaRPr>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charset="0"/>
              </a:rPr>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2847456"/>
            <a:ext cx="3176420" cy="2923625"/>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568" y="3905959"/>
            <a:ext cx="2668375" cy="2632954"/>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668" y="4894195"/>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86" y="4429447"/>
            <a:ext cx="1368425" cy="9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5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Analysis</a:t>
            </a:r>
            <a:endParaRPr lang="en-US" dirty="0"/>
          </a:p>
        </p:txBody>
      </p:sp>
      <p:sp>
        <p:nvSpPr>
          <p:cNvPr id="3" name="Content Placeholder 2"/>
          <p:cNvSpPr>
            <a:spLocks noGrp="1"/>
          </p:cNvSpPr>
          <p:nvPr>
            <p:ph idx="1"/>
          </p:nvPr>
        </p:nvSpPr>
        <p:spPr/>
        <p:txBody>
          <a:bodyPr/>
          <a:lstStyle/>
          <a:p>
            <a:r>
              <a:rPr lang="en-US" dirty="0" smtClean="0"/>
              <a:t>Using Excel or a similar program, you enter the count, calculate the frequency, summarize with a graph.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4200"/>
            <a:ext cx="4191000" cy="3407791"/>
          </a:xfrm>
          <a:prstGeom prst="rect">
            <a:avLst/>
          </a:prstGeom>
        </p:spPr>
      </p:pic>
    </p:spTree>
    <p:extLst>
      <p:ext uri="{BB962C8B-B14F-4D97-AF65-F5344CB8AC3E}">
        <p14:creationId xmlns:p14="http://schemas.microsoft.com/office/powerpoint/2010/main" val="3421675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Frequency this file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64642541"/>
              </p:ext>
            </p:extLst>
          </p:nvPr>
        </p:nvGraphicFramePr>
        <p:xfrm>
          <a:off x="1524000" y="2286000"/>
          <a:ext cx="5943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15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controls might you need?</a:t>
            </a:r>
            <a:endParaRPr lang="en-US" dirty="0"/>
          </a:p>
        </p:txBody>
      </p:sp>
      <p:sp>
        <p:nvSpPr>
          <p:cNvPr id="3" name="Content Placeholder 2"/>
          <p:cNvSpPr>
            <a:spLocks noGrp="1"/>
          </p:cNvSpPr>
          <p:nvPr>
            <p:ph idx="1"/>
          </p:nvPr>
        </p:nvSpPr>
        <p:spPr/>
        <p:txBody>
          <a:bodyPr>
            <a:normAutofit/>
          </a:bodyPr>
          <a:lstStyle/>
          <a:p>
            <a:r>
              <a:rPr lang="en-US" dirty="0" smtClean="0"/>
              <a:t>Random letters </a:t>
            </a:r>
          </a:p>
          <a:p>
            <a:pPr lvl="1"/>
            <a:r>
              <a:rPr lang="en-US" dirty="0" smtClean="0"/>
              <a:t>Does length matter? What if I have a length of 4?</a:t>
            </a:r>
          </a:p>
          <a:p>
            <a:pPr lvl="1"/>
            <a:r>
              <a:rPr lang="en-US" dirty="0" smtClean="0"/>
              <a:t>What do you expect from a truly random selection of 26 letters over 1066 choices? </a:t>
            </a:r>
          </a:p>
          <a:p>
            <a:r>
              <a:rPr lang="en-US" dirty="0" smtClean="0"/>
              <a:t>Text written in English </a:t>
            </a:r>
          </a:p>
          <a:p>
            <a:pPr lvl="1"/>
            <a:r>
              <a:rPr lang="en-US" dirty="0" smtClean="0"/>
              <a:t>Does the ‘flavor’ of English matter (note that Brits spell flavor as ‘</a:t>
            </a:r>
            <a:r>
              <a:rPr lang="en-US" dirty="0" err="1" smtClean="0"/>
              <a:t>flavour</a:t>
            </a:r>
            <a:r>
              <a:rPr lang="en-US" dirty="0" smtClean="0"/>
              <a:t>’ and analyze as ‘</a:t>
            </a:r>
            <a:r>
              <a:rPr lang="en-US" dirty="0" err="1" smtClean="0"/>
              <a:t>analyse</a:t>
            </a:r>
            <a:r>
              <a:rPr lang="en-US" dirty="0" smtClean="0"/>
              <a:t>’)</a:t>
            </a:r>
          </a:p>
          <a:p>
            <a:pPr lvl="1"/>
            <a:r>
              <a:rPr lang="en-US" dirty="0" smtClean="0"/>
              <a:t>Does the type of document matter?</a:t>
            </a:r>
          </a:p>
          <a:p>
            <a:r>
              <a:rPr lang="en-US" dirty="0" smtClean="0"/>
              <a:t>How typical is our document of English-language texts?</a:t>
            </a:r>
          </a:p>
          <a:p>
            <a:pPr lvl="1"/>
            <a:endParaRPr lang="en-US" dirty="0"/>
          </a:p>
        </p:txBody>
      </p:sp>
    </p:spTree>
    <p:extLst>
      <p:ext uri="{BB962C8B-B14F-4D97-AF65-F5344CB8AC3E}">
        <p14:creationId xmlns:p14="http://schemas.microsoft.com/office/powerpoint/2010/main" val="51779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690689"/>
            <a:ext cx="6248400" cy="5063574"/>
          </a:xfrm>
        </p:spPr>
      </p:pic>
    </p:spTree>
    <p:extLst>
      <p:ext uri="{BB962C8B-B14F-4D97-AF65-F5344CB8AC3E}">
        <p14:creationId xmlns:p14="http://schemas.microsoft.com/office/powerpoint/2010/main" val="4109228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7886700" cy="1325563"/>
          </a:xfrm>
        </p:spPr>
        <p:txBody>
          <a:bodyPr/>
          <a:lstStyle/>
          <a:p>
            <a:r>
              <a:rPr lang="en-US" dirty="0" smtClean="0"/>
              <a:t>From Wikipedia – Frequency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21740311"/>
              </p:ext>
            </p:extLst>
          </p:nvPr>
        </p:nvGraphicFramePr>
        <p:xfrm>
          <a:off x="1059073" y="1650444"/>
          <a:ext cx="7067550" cy="4270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9200" y="6019800"/>
            <a:ext cx="7352334" cy="646331"/>
          </a:xfrm>
          <a:prstGeom prst="rect">
            <a:avLst/>
          </a:prstGeom>
          <a:noFill/>
        </p:spPr>
        <p:txBody>
          <a:bodyPr wrap="none" rtlCol="0">
            <a:spAutoFit/>
          </a:bodyPr>
          <a:lstStyle/>
          <a:p>
            <a:r>
              <a:rPr lang="en-US" dirty="0" smtClean="0">
                <a:latin typeface="Palatino" pitchFamily="18" charset="0"/>
              </a:rPr>
              <a:t>What can you conclude about letter characters used in English words?</a:t>
            </a:r>
          </a:p>
          <a:p>
            <a:r>
              <a:rPr lang="en-US" dirty="0" smtClean="0">
                <a:latin typeface="Palatino" pitchFamily="18" charset="0"/>
              </a:rPr>
              <a:t>How useful is this analysis?</a:t>
            </a:r>
            <a:endParaRPr lang="en-US" dirty="0">
              <a:latin typeface="Palatino" pitchFamily="18" charset="0"/>
            </a:endParaRPr>
          </a:p>
        </p:txBody>
      </p:sp>
    </p:spTree>
    <p:extLst>
      <p:ext uri="{BB962C8B-B14F-4D97-AF65-F5344CB8AC3E}">
        <p14:creationId xmlns:p14="http://schemas.microsoft.com/office/powerpoint/2010/main" val="2461975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Symbols</a:t>
            </a:r>
            <a:endParaRPr lang="en-US" dirty="0"/>
          </a:p>
        </p:txBody>
      </p:sp>
      <p:sp>
        <p:nvSpPr>
          <p:cNvPr id="3" name="Content Placeholder 2"/>
          <p:cNvSpPr>
            <a:spLocks noGrp="1"/>
          </p:cNvSpPr>
          <p:nvPr>
            <p:ph idx="1"/>
          </p:nvPr>
        </p:nvSpPr>
        <p:spPr>
          <a:xfrm>
            <a:off x="628650" y="1825625"/>
            <a:ext cx="7886700" cy="1222375"/>
          </a:xfrm>
        </p:spPr>
        <p:txBody>
          <a:bodyPr>
            <a:normAutofit lnSpcReduction="10000"/>
          </a:bodyPr>
          <a:lstStyle/>
          <a:p>
            <a:r>
              <a:rPr lang="en-US" dirty="0" smtClean="0"/>
              <a:t>At the machine level, a switch is either on or off. To encode that state, you can represent on as ‘1’ and off as ‘0’ .</a:t>
            </a:r>
            <a:endParaRPr lang="en-US" dirty="0"/>
          </a:p>
        </p:txBody>
      </p:sp>
      <p:sp>
        <p:nvSpPr>
          <p:cNvPr id="4" name="TextBox 3"/>
          <p:cNvSpPr txBox="1"/>
          <p:nvPr/>
        </p:nvSpPr>
        <p:spPr>
          <a:xfrm>
            <a:off x="2133600" y="3352800"/>
            <a:ext cx="3871573" cy="461665"/>
          </a:xfrm>
          <a:prstGeom prst="rect">
            <a:avLst/>
          </a:prstGeom>
          <a:noFill/>
        </p:spPr>
        <p:txBody>
          <a:bodyPr wrap="none" rtlCol="0">
            <a:spAutoFit/>
          </a:bodyPr>
          <a:lstStyle/>
          <a:p>
            <a:r>
              <a:rPr lang="en-US" sz="2400" b="1" dirty="0" smtClean="0">
                <a:latin typeface="Courier" pitchFamily="49" charset="0"/>
              </a:rPr>
              <a:t>01010101010101010101</a:t>
            </a:r>
            <a:endParaRPr lang="en-US" sz="2400" b="1" dirty="0">
              <a:latin typeface="Courier" pitchFamily="49" charset="0"/>
            </a:endParaRPr>
          </a:p>
        </p:txBody>
      </p:sp>
      <p:sp>
        <p:nvSpPr>
          <p:cNvPr id="5" name="Content Placeholder 2"/>
          <p:cNvSpPr txBox="1">
            <a:spLocks/>
          </p:cNvSpPr>
          <p:nvPr/>
        </p:nvSpPr>
        <p:spPr>
          <a:xfrm>
            <a:off x="628650" y="4191000"/>
            <a:ext cx="7886700" cy="1752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Georgia" panose="02040502050405020303" pitchFamily="18" charset="0"/>
              </a:rPr>
              <a:t>Does this have a pattern?</a:t>
            </a:r>
          </a:p>
          <a:p>
            <a:r>
              <a:rPr lang="en-US" dirty="0" smtClean="0">
                <a:latin typeface="Georgia" panose="02040502050405020303" pitchFamily="18" charset="0"/>
              </a:rPr>
              <a:t>Is there a rule?</a:t>
            </a:r>
          </a:p>
          <a:p>
            <a:r>
              <a:rPr lang="en-US" dirty="0" smtClean="0">
                <a:latin typeface="Georgia" panose="02040502050405020303" pitchFamily="18" charset="0"/>
              </a:rPr>
              <a:t>What would you predict comes next?</a:t>
            </a:r>
          </a:p>
          <a:p>
            <a:r>
              <a:rPr lang="en-US" dirty="0" smtClean="0">
                <a:latin typeface="Georgia" panose="02040502050405020303" pitchFamily="18" charset="0"/>
              </a:rPr>
              <a:t>What does frequency analysis yield?</a:t>
            </a:r>
            <a:endParaRPr lang="en-US" dirty="0">
              <a:latin typeface="Georgia" panose="02040502050405020303" pitchFamily="18" charset="0"/>
            </a:endParaRPr>
          </a:p>
        </p:txBody>
      </p:sp>
    </p:spTree>
    <p:extLst>
      <p:ext uri="{BB962C8B-B14F-4D97-AF65-F5344CB8AC3E}">
        <p14:creationId xmlns:p14="http://schemas.microsoft.com/office/powerpoint/2010/main" val="3411449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analysis</a:t>
            </a:r>
            <a:endParaRPr lang="en-US" dirty="0"/>
          </a:p>
        </p:txBody>
      </p:sp>
      <p:sp>
        <p:nvSpPr>
          <p:cNvPr id="3" name="Content Placeholder 2"/>
          <p:cNvSpPr>
            <a:spLocks noGrp="1"/>
          </p:cNvSpPr>
          <p:nvPr>
            <p:ph idx="1"/>
          </p:nvPr>
        </p:nvSpPr>
        <p:spPr/>
        <p:txBody>
          <a:bodyPr/>
          <a:lstStyle/>
          <a:p>
            <a:r>
              <a:rPr lang="en-US" dirty="0" smtClean="0"/>
              <a:t>What types of patterns might you look for in English text?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895600"/>
            <a:ext cx="8763000" cy="2857500"/>
          </a:xfrm>
          <a:prstGeom prst="rect">
            <a:avLst/>
          </a:prstGeom>
        </p:spPr>
      </p:pic>
    </p:spTree>
    <p:extLst>
      <p:ext uri="{BB962C8B-B14F-4D97-AF65-F5344CB8AC3E}">
        <p14:creationId xmlns:p14="http://schemas.microsoft.com/office/powerpoint/2010/main" val="1135076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more rules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49" y="1905000"/>
            <a:ext cx="8104909" cy="3048000"/>
          </a:xfrm>
        </p:spPr>
      </p:pic>
      <p:sp>
        <p:nvSpPr>
          <p:cNvPr id="5" name="TextBox 4"/>
          <p:cNvSpPr txBox="1"/>
          <p:nvPr/>
        </p:nvSpPr>
        <p:spPr>
          <a:xfrm>
            <a:off x="914400" y="5334000"/>
            <a:ext cx="7270965" cy="369332"/>
          </a:xfrm>
          <a:prstGeom prst="rect">
            <a:avLst/>
          </a:prstGeom>
          <a:noFill/>
        </p:spPr>
        <p:txBody>
          <a:bodyPr wrap="none" rtlCol="0">
            <a:spAutoFit/>
          </a:bodyPr>
          <a:lstStyle/>
          <a:p>
            <a:r>
              <a:rPr lang="en-US" dirty="0" smtClean="0">
                <a:latin typeface="Palatino" pitchFamily="18" charset="0"/>
              </a:rPr>
              <a:t>Given white space, we can use another rule, ‘restrict to whole words’. </a:t>
            </a:r>
            <a:endParaRPr lang="en-US" dirty="0">
              <a:latin typeface="Palatino" pitchFamily="18" charset="0"/>
            </a:endParaRPr>
          </a:p>
        </p:txBody>
      </p:sp>
    </p:spTree>
    <p:extLst>
      <p:ext uri="{BB962C8B-B14F-4D97-AF65-F5344CB8AC3E}">
        <p14:creationId xmlns:p14="http://schemas.microsoft.com/office/powerpoint/2010/main" val="1613014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Pairwise combinations</a:t>
            </a:r>
            <a:endParaRPr lang="en-US" dirty="0"/>
          </a:p>
        </p:txBody>
      </p:sp>
      <p:sp>
        <p:nvSpPr>
          <p:cNvPr id="3" name="Content Placeholder 2"/>
          <p:cNvSpPr>
            <a:spLocks noGrp="1"/>
          </p:cNvSpPr>
          <p:nvPr>
            <p:ph idx="1"/>
          </p:nvPr>
        </p:nvSpPr>
        <p:spPr>
          <a:xfrm>
            <a:off x="628650" y="1825625"/>
            <a:ext cx="7886700" cy="1298575"/>
          </a:xfrm>
        </p:spPr>
        <p:txBody>
          <a:bodyPr/>
          <a:lstStyle/>
          <a:p>
            <a:r>
              <a:rPr lang="en-US" dirty="0" smtClean="0"/>
              <a:t>Since we have just 2 symbols, there are only 4 ways to combine them, assuming order matters. </a:t>
            </a:r>
            <a:endParaRPr lang="en-US" dirty="0"/>
          </a:p>
        </p:txBody>
      </p:sp>
      <p:sp>
        <p:nvSpPr>
          <p:cNvPr id="4" name="TextBox 3"/>
          <p:cNvSpPr txBox="1"/>
          <p:nvPr/>
        </p:nvSpPr>
        <p:spPr>
          <a:xfrm>
            <a:off x="2133600" y="3140676"/>
            <a:ext cx="3871573" cy="461665"/>
          </a:xfrm>
          <a:prstGeom prst="rect">
            <a:avLst/>
          </a:prstGeom>
          <a:noFill/>
        </p:spPr>
        <p:txBody>
          <a:bodyPr wrap="none" rtlCol="0">
            <a:spAutoFit/>
          </a:bodyPr>
          <a:lstStyle/>
          <a:p>
            <a:r>
              <a:rPr lang="en-US" sz="2400" b="1" dirty="0" smtClean="0">
                <a:latin typeface="Courier" pitchFamily="49" charset="0"/>
              </a:rPr>
              <a:t>01010101010101010101</a:t>
            </a:r>
            <a:endParaRPr lang="en-US" sz="2400" b="1" dirty="0">
              <a:latin typeface="Courier"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2177511"/>
              </p:ext>
            </p:extLst>
          </p:nvPr>
        </p:nvGraphicFramePr>
        <p:xfrm>
          <a:off x="2202486" y="3810000"/>
          <a:ext cx="3733800" cy="1854200"/>
        </p:xfrm>
        <a:graphic>
          <a:graphicData uri="http://schemas.openxmlformats.org/drawingml/2006/table">
            <a:tbl>
              <a:tblPr firstRow="1" bandRow="1">
                <a:tableStyleId>{5C22544A-7EE6-4342-B048-85BDC9FD1C3A}</a:tableStyleId>
              </a:tblPr>
              <a:tblGrid>
                <a:gridCol w="1295400"/>
                <a:gridCol w="990600"/>
                <a:gridCol w="1447800"/>
              </a:tblGrid>
              <a:tr h="370840">
                <a:tc>
                  <a:txBody>
                    <a:bodyPr/>
                    <a:lstStyle/>
                    <a:p>
                      <a:r>
                        <a:rPr lang="en-US" dirty="0" smtClean="0"/>
                        <a:t>Characters</a:t>
                      </a:r>
                      <a:endParaRPr lang="en-US" dirty="0"/>
                    </a:p>
                  </a:txBody>
                  <a:tcPr/>
                </a:tc>
                <a:tc>
                  <a:txBody>
                    <a:bodyPr/>
                    <a:lstStyle/>
                    <a:p>
                      <a:r>
                        <a:rPr lang="en-US" dirty="0" smtClean="0"/>
                        <a:t>Count</a:t>
                      </a:r>
                      <a:endParaRPr lang="en-US" dirty="0"/>
                    </a:p>
                  </a:txBody>
                  <a:tcPr/>
                </a:tc>
                <a:tc>
                  <a:txBody>
                    <a:bodyPr/>
                    <a:lstStyle/>
                    <a:p>
                      <a:r>
                        <a:rPr lang="en-US" dirty="0" smtClean="0"/>
                        <a:t>Frequency</a:t>
                      </a:r>
                      <a:endParaRPr lang="en-US" dirty="0"/>
                    </a:p>
                  </a:txBody>
                  <a:tcPr/>
                </a:tc>
              </a:tr>
              <a:tr h="370840">
                <a:tc>
                  <a:txBody>
                    <a:bodyPr/>
                    <a:lstStyle/>
                    <a:p>
                      <a:r>
                        <a:rPr lang="en-US" dirty="0" smtClean="0"/>
                        <a:t>00</a:t>
                      </a:r>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01</a:t>
                      </a:r>
                      <a:endParaRPr lang="en-US" dirty="0"/>
                    </a:p>
                  </a:txBody>
                  <a:tcPr/>
                </a:tc>
                <a:tc>
                  <a:txBody>
                    <a:bodyPr/>
                    <a:lstStyle/>
                    <a:p>
                      <a:r>
                        <a:rPr lang="en-US" dirty="0" smtClean="0"/>
                        <a:t>10</a:t>
                      </a:r>
                      <a:endParaRPr lang="en-US" dirty="0"/>
                    </a:p>
                  </a:txBody>
                  <a:tcPr/>
                </a:tc>
                <a:tc>
                  <a:txBody>
                    <a:bodyPr/>
                    <a:lstStyle/>
                    <a:p>
                      <a:r>
                        <a:rPr lang="en-US" dirty="0" smtClean="0"/>
                        <a:t>53</a:t>
                      </a:r>
                      <a:endParaRPr lang="en-US" dirty="0"/>
                    </a:p>
                  </a:txBody>
                  <a:tcPr/>
                </a:tc>
              </a:tr>
              <a:tr h="370840">
                <a:tc>
                  <a:txBody>
                    <a:bodyPr/>
                    <a:lstStyle/>
                    <a:p>
                      <a:r>
                        <a:rPr lang="en-US" dirty="0" smtClean="0"/>
                        <a:t>10</a:t>
                      </a:r>
                      <a:endParaRPr lang="en-US" dirty="0"/>
                    </a:p>
                  </a:txBody>
                  <a:tcPr/>
                </a:tc>
                <a:tc>
                  <a:txBody>
                    <a:bodyPr/>
                    <a:lstStyle/>
                    <a:p>
                      <a:r>
                        <a:rPr lang="en-US" dirty="0" smtClean="0"/>
                        <a:t>9</a:t>
                      </a:r>
                      <a:endParaRPr lang="en-US" dirty="0"/>
                    </a:p>
                  </a:txBody>
                  <a:tcPr/>
                </a:tc>
                <a:tc>
                  <a:txBody>
                    <a:bodyPr/>
                    <a:lstStyle/>
                    <a:p>
                      <a:r>
                        <a:rPr lang="en-US" dirty="0" smtClean="0"/>
                        <a:t>47</a:t>
                      </a:r>
                      <a:endParaRPr lang="en-US" dirty="0"/>
                    </a:p>
                  </a:txBody>
                  <a:tcPr/>
                </a:tc>
              </a:tr>
              <a:tr h="370840">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96810834"/>
              </p:ext>
            </p:extLst>
          </p:nvPr>
        </p:nvGraphicFramePr>
        <p:xfrm>
          <a:off x="6005173" y="4180840"/>
          <a:ext cx="624227" cy="1483360"/>
        </p:xfrm>
        <a:graphic>
          <a:graphicData uri="http://schemas.openxmlformats.org/drawingml/2006/table">
            <a:tbl>
              <a:tblPr firstRow="1" bandRow="1">
                <a:tableStyleId>{5C22544A-7EE6-4342-B048-85BDC9FD1C3A}</a:tableStyleId>
              </a:tblPr>
              <a:tblGrid>
                <a:gridCol w="624227"/>
              </a:tblGrid>
              <a:tr h="370840">
                <a:tc>
                  <a:txBody>
                    <a:bodyPr/>
                    <a:lstStyle/>
                    <a:p>
                      <a:r>
                        <a:rPr lang="en-US" b="0" dirty="0" smtClean="0">
                          <a:solidFill>
                            <a:schemeClr val="tx1"/>
                          </a:solidFill>
                        </a:rPr>
                        <a:t>25</a:t>
                      </a:r>
                    </a:p>
                  </a:txBody>
                  <a:tcPr>
                    <a:solidFill>
                      <a:schemeClr val="accent3">
                        <a:lumMod val="40000"/>
                        <a:lumOff val="60000"/>
                      </a:schemeClr>
                    </a:solidFill>
                  </a:tcPr>
                </a:tc>
              </a:tr>
              <a:tr h="370840">
                <a:tc>
                  <a:txBody>
                    <a:bodyPr/>
                    <a:lstStyle/>
                    <a:p>
                      <a:r>
                        <a:rPr lang="en-US" dirty="0" smtClean="0"/>
                        <a:t>25</a:t>
                      </a:r>
                      <a:endParaRPr lang="en-US" dirty="0"/>
                    </a:p>
                  </a:txBody>
                  <a:tcPr>
                    <a:solidFill>
                      <a:schemeClr val="accent4">
                        <a:lumMod val="20000"/>
                        <a:lumOff val="80000"/>
                      </a:schemeClr>
                    </a:solidFill>
                  </a:tcPr>
                </a:tc>
              </a:tr>
              <a:tr h="370840">
                <a:tc>
                  <a:txBody>
                    <a:bodyPr/>
                    <a:lstStyle/>
                    <a:p>
                      <a:r>
                        <a:rPr lang="en-US" dirty="0" smtClean="0"/>
                        <a:t>25</a:t>
                      </a:r>
                      <a:endParaRPr lang="en-US" dirty="0"/>
                    </a:p>
                  </a:txBody>
                  <a:tcPr>
                    <a:solidFill>
                      <a:schemeClr val="accent4">
                        <a:lumMod val="20000"/>
                        <a:lumOff val="80000"/>
                      </a:schemeClr>
                    </a:solidFill>
                  </a:tcPr>
                </a:tc>
              </a:tr>
              <a:tr h="370840">
                <a:tc>
                  <a:txBody>
                    <a:bodyPr/>
                    <a:lstStyle/>
                    <a:p>
                      <a:r>
                        <a:rPr lang="en-US" dirty="0" smtClean="0"/>
                        <a:t>25</a:t>
                      </a:r>
                      <a:endParaRPr lang="en-US"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517922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back to encoding the </a:t>
            </a:r>
            <a:r>
              <a:rPr lang="en-US" dirty="0" err="1" smtClean="0"/>
              <a:t>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97881"/>
            <a:ext cx="2362200" cy="2762250"/>
          </a:xfrm>
          <a:prstGeom prst="rect">
            <a:avLst/>
          </a:prstGeom>
        </p:spPr>
      </p:pic>
      <p:pic>
        <p:nvPicPr>
          <p:cNvPr id="1026" name="Picture 2" descr="https://upload.wikimedia.org/wikipedia/commons/6/63/CMP_chemical_stru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571143"/>
            <a:ext cx="2289515" cy="1947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d/d3/Ribonucleotide_General.png/320px-Ribonucleotide_Gener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29891"/>
            <a:ext cx="2219662" cy="1754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iscoveryandinnovation.com/BIOL202/notes/images/bas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875" y="2209800"/>
            <a:ext cx="3831125" cy="28733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5709138"/>
            <a:ext cx="865943" cy="923330"/>
          </a:xfrm>
          <a:prstGeom prst="rect">
            <a:avLst/>
          </a:prstGeom>
          <a:noFill/>
        </p:spPr>
        <p:txBody>
          <a:bodyPr wrap="none" rtlCol="0">
            <a:spAutoFit/>
          </a:bodyPr>
          <a:lstStyle/>
          <a:p>
            <a:r>
              <a:rPr lang="en-US" dirty="0" err="1" smtClean="0"/>
              <a:t>dA</a:t>
            </a:r>
            <a:r>
              <a:rPr lang="en-US" dirty="0" smtClean="0"/>
              <a:t>   </a:t>
            </a:r>
            <a:r>
              <a:rPr lang="en-US" dirty="0" err="1" smtClean="0"/>
              <a:t>dG</a:t>
            </a:r>
            <a:endParaRPr lang="en-US" dirty="0" smtClean="0"/>
          </a:p>
          <a:p>
            <a:endParaRPr lang="en-US" dirty="0"/>
          </a:p>
          <a:p>
            <a:r>
              <a:rPr lang="en-US" dirty="0" err="1" smtClean="0"/>
              <a:t>dT</a:t>
            </a:r>
            <a:r>
              <a:rPr lang="en-US" dirty="0" smtClean="0"/>
              <a:t>   </a:t>
            </a:r>
            <a:r>
              <a:rPr lang="en-US" dirty="0" err="1" smtClean="0"/>
              <a:t>dC</a:t>
            </a:r>
            <a:endParaRPr lang="en-US" dirty="0"/>
          </a:p>
        </p:txBody>
      </p:sp>
      <p:sp>
        <p:nvSpPr>
          <p:cNvPr id="9" name="TextBox 8"/>
          <p:cNvSpPr txBox="1"/>
          <p:nvPr/>
        </p:nvSpPr>
        <p:spPr>
          <a:xfrm>
            <a:off x="7620000" y="5715000"/>
            <a:ext cx="622286" cy="923330"/>
          </a:xfrm>
          <a:prstGeom prst="rect">
            <a:avLst/>
          </a:prstGeom>
          <a:noFill/>
        </p:spPr>
        <p:txBody>
          <a:bodyPr wrap="none" rtlCol="0">
            <a:spAutoFit/>
          </a:bodyPr>
          <a:lstStyle/>
          <a:p>
            <a:r>
              <a:rPr lang="en-US" dirty="0" smtClean="0"/>
              <a:t>A   G</a:t>
            </a:r>
          </a:p>
          <a:p>
            <a:endParaRPr lang="en-US" dirty="0"/>
          </a:p>
          <a:p>
            <a:r>
              <a:rPr lang="en-US" dirty="0" smtClean="0"/>
              <a:t>T   C</a:t>
            </a:r>
            <a:endParaRPr lang="en-US" dirty="0"/>
          </a:p>
        </p:txBody>
      </p:sp>
      <p:sp>
        <p:nvSpPr>
          <p:cNvPr id="6" name="TextBox 5"/>
          <p:cNvSpPr txBox="1"/>
          <p:nvPr/>
        </p:nvSpPr>
        <p:spPr>
          <a:xfrm>
            <a:off x="7521068" y="5345668"/>
            <a:ext cx="750526" cy="369332"/>
          </a:xfrm>
          <a:prstGeom prst="rect">
            <a:avLst/>
          </a:prstGeom>
          <a:noFill/>
        </p:spPr>
        <p:txBody>
          <a:bodyPr wrap="none" rtlCol="0">
            <a:spAutoFit/>
          </a:bodyPr>
          <a:lstStyle/>
          <a:p>
            <a:r>
              <a:rPr lang="en-US" dirty="0" smtClean="0"/>
              <a:t>(DNA)</a:t>
            </a:r>
            <a:endParaRPr lang="en-US" dirty="0"/>
          </a:p>
        </p:txBody>
      </p:sp>
    </p:spTree>
    <p:extLst>
      <p:ext uri="{BB962C8B-B14F-4D97-AF65-F5344CB8AC3E}">
        <p14:creationId xmlns:p14="http://schemas.microsoft.com/office/powerpoint/2010/main" val="259944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latin typeface="Times New Roman" pitchFamily="18" charset="0"/>
                <a:cs typeface="Times New Roman" pitchFamily="18" charset="0"/>
              </a:rPr>
              <a:t>Topics</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Encoding Information about content</a:t>
            </a:r>
          </a:p>
          <a:p>
            <a:r>
              <a:rPr lang="en-US" dirty="0" smtClean="0">
                <a:latin typeface="Times New Roman" pitchFamily="18" charset="0"/>
                <a:cs typeface="Times New Roman" pitchFamily="18" charset="0"/>
              </a:rPr>
              <a:t>Encoding information about quality</a:t>
            </a:r>
          </a:p>
          <a:p>
            <a:r>
              <a:rPr lang="en-US" dirty="0" smtClean="0">
                <a:latin typeface="Times New Roman" pitchFamily="18" charset="0"/>
                <a:cs typeface="Times New Roman" pitchFamily="18" charset="0"/>
              </a:rPr>
              <a:t>Comparing sequences</a:t>
            </a:r>
          </a:p>
          <a:p>
            <a:r>
              <a:rPr lang="en-US" dirty="0" smtClean="0">
                <a:latin typeface="Times New Roman" pitchFamily="18" charset="0"/>
                <a:cs typeface="Times New Roman" pitchFamily="18" charset="0"/>
              </a:rPr>
              <a:t>Visualizing multiple sequence comparisons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5/18/2016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2</a:t>
            </a:fld>
            <a:endParaRPr lang="en-US"/>
          </a:p>
        </p:txBody>
      </p:sp>
    </p:spTree>
    <p:extLst>
      <p:ext uri="{BB962C8B-B14F-4D97-AF65-F5344CB8AC3E}">
        <p14:creationId xmlns:p14="http://schemas.microsoft.com/office/powerpoint/2010/main" val="112532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Rules</a:t>
            </a:r>
            <a:endParaRPr lang="en-US" dirty="0"/>
          </a:p>
        </p:txBody>
      </p:sp>
      <p:pic>
        <p:nvPicPr>
          <p:cNvPr id="2050" name="Picture 2" descr="nucleo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N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6248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923" y="3380643"/>
            <a:ext cx="2438400" cy="7239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206" y="1219200"/>
            <a:ext cx="3476625" cy="1533525"/>
          </a:xfrm>
          <a:prstGeom prst="rect">
            <a:avLst/>
          </a:prstGeom>
        </p:spPr>
      </p:pic>
      <p:sp>
        <p:nvSpPr>
          <p:cNvPr id="6" name="TextBox 5"/>
          <p:cNvSpPr txBox="1"/>
          <p:nvPr/>
        </p:nvSpPr>
        <p:spPr>
          <a:xfrm>
            <a:off x="7181285" y="4876800"/>
            <a:ext cx="692562" cy="369332"/>
          </a:xfrm>
          <a:prstGeom prst="rect">
            <a:avLst/>
          </a:prstGeom>
          <a:noFill/>
        </p:spPr>
        <p:txBody>
          <a:bodyPr wrap="none" rtlCol="0">
            <a:spAutoFit/>
          </a:bodyPr>
          <a:lstStyle/>
          <a:p>
            <a:r>
              <a:rPr lang="en-US" dirty="0" smtClean="0"/>
              <a:t>TGCA</a:t>
            </a:r>
            <a:endParaRPr lang="en-US" dirty="0"/>
          </a:p>
        </p:txBody>
      </p:sp>
    </p:spTree>
    <p:extLst>
      <p:ext uri="{BB962C8B-B14F-4D97-AF65-F5344CB8AC3E}">
        <p14:creationId xmlns:p14="http://schemas.microsoft.com/office/powerpoint/2010/main" val="139993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encodings</a:t>
            </a:r>
            <a:endParaRPr lang="en-US" dirty="0"/>
          </a:p>
        </p:txBody>
      </p:sp>
      <p:sp>
        <p:nvSpPr>
          <p:cNvPr id="3" name="Content Placeholder 2"/>
          <p:cNvSpPr>
            <a:spLocks noGrp="1"/>
          </p:cNvSpPr>
          <p:nvPr>
            <p:ph idx="1"/>
          </p:nvPr>
        </p:nvSpPr>
        <p:spPr/>
        <p:txBody>
          <a:bodyPr/>
          <a:lstStyle/>
          <a:p>
            <a:r>
              <a:rPr lang="en-US" dirty="0" smtClean="0"/>
              <a:t>What other encoding could you think of to show the differences in the nucleotides?</a:t>
            </a:r>
          </a:p>
          <a:p>
            <a:r>
              <a:rPr lang="en-US" dirty="0" smtClean="0"/>
              <a:t>What do you think is important for an encoding scheme?</a:t>
            </a:r>
          </a:p>
          <a:p>
            <a:r>
              <a:rPr lang="en-US" dirty="0" smtClean="0"/>
              <a:t>What type of molecule is this?</a:t>
            </a:r>
          </a:p>
          <a:p>
            <a:pPr lvl="1"/>
            <a:r>
              <a:rPr lang="en-US" dirty="0" smtClean="0"/>
              <a:t>ACGCAACCGAAAGCCGCCAGAGCC</a:t>
            </a:r>
          </a:p>
          <a:p>
            <a:r>
              <a:rPr lang="en-US" dirty="0" smtClean="0"/>
              <a:t>What type of molecule is this?</a:t>
            </a:r>
          </a:p>
          <a:p>
            <a:pPr lvl="1"/>
            <a:r>
              <a:rPr lang="en-US" dirty="0" smtClean="0"/>
              <a:t>ACGCUACCAAAGCUACCAUGCGCC</a:t>
            </a:r>
            <a:endParaRPr lang="en-US" dirty="0"/>
          </a:p>
        </p:txBody>
      </p:sp>
    </p:spTree>
    <p:extLst>
      <p:ext uri="{BB962C8B-B14F-4D97-AF65-F5344CB8AC3E}">
        <p14:creationId xmlns:p14="http://schemas.microsoft.com/office/powerpoint/2010/main" val="417631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Information</a:t>
            </a:r>
            <a:endParaRPr lang="en-US" dirty="0"/>
          </a:p>
        </p:txBody>
      </p:sp>
      <p:sp>
        <p:nvSpPr>
          <p:cNvPr id="3" name="Content Placeholder 2"/>
          <p:cNvSpPr>
            <a:spLocks noGrp="1"/>
          </p:cNvSpPr>
          <p:nvPr>
            <p:ph idx="1"/>
          </p:nvPr>
        </p:nvSpPr>
        <p:spPr/>
        <p:txBody>
          <a:bodyPr/>
          <a:lstStyle/>
          <a:p>
            <a:r>
              <a:rPr lang="en-US" dirty="0" smtClean="0"/>
              <a:t>Symbols or characters represent information – a set of symbols can represent more information</a:t>
            </a:r>
          </a:p>
          <a:p>
            <a:pPr lvl="1"/>
            <a:r>
              <a:rPr lang="en-US" dirty="0" smtClean="0"/>
              <a:t>Note: a linear sequence of characters is called a string.</a:t>
            </a:r>
          </a:p>
          <a:p>
            <a:pPr lvl="1"/>
            <a:r>
              <a:rPr lang="en-US" dirty="0" smtClean="0"/>
              <a:t>The information is encoded – you can’t decipher the meaning unless you have the key</a:t>
            </a:r>
          </a:p>
          <a:p>
            <a:pPr lvl="1"/>
            <a:r>
              <a:rPr lang="en-US" dirty="0" smtClean="0"/>
              <a:t>The key is a set of consistent rules. </a:t>
            </a:r>
          </a:p>
          <a:p>
            <a:pPr lvl="1"/>
            <a:r>
              <a:rPr lang="en-US" dirty="0" smtClean="0"/>
              <a:t>You can transform between encodings.</a:t>
            </a:r>
          </a:p>
          <a:p>
            <a:pPr lvl="2"/>
            <a:r>
              <a:rPr lang="en-US" dirty="0" smtClean="0"/>
              <a:t>‘My name is Dr. Weller’ </a:t>
            </a:r>
            <a:r>
              <a:rPr lang="en-US" dirty="0" smtClean="0">
                <a:sym typeface="Wingdings" panose="05000000000000000000" pitchFamily="2" charset="2"/>
              </a:rPr>
              <a:t> ‘Je </a:t>
            </a:r>
            <a:r>
              <a:rPr lang="en-US" dirty="0" err="1" smtClean="0">
                <a:sym typeface="Wingdings" panose="05000000000000000000" pitchFamily="2" charset="2"/>
              </a:rPr>
              <a:t>m’appelle</a:t>
            </a:r>
            <a:r>
              <a:rPr lang="en-US" dirty="0" smtClean="0">
                <a:sym typeface="Wingdings" panose="05000000000000000000" pitchFamily="2" charset="2"/>
              </a:rPr>
              <a:t> Dr. Weller’</a:t>
            </a:r>
            <a:endParaRPr lang="en-US" dirty="0"/>
          </a:p>
        </p:txBody>
      </p:sp>
    </p:spTree>
    <p:extLst>
      <p:ext uri="{BB962C8B-B14F-4D97-AF65-F5344CB8AC3E}">
        <p14:creationId xmlns:p14="http://schemas.microsoft.com/office/powerpoint/2010/main" val="296193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Molecular Information</a:t>
            </a:r>
            <a:endParaRPr lang="en-US" dirty="0"/>
          </a:p>
        </p:txBody>
      </p:sp>
      <p:sp>
        <p:nvSpPr>
          <p:cNvPr id="3" name="Content Placeholder 2"/>
          <p:cNvSpPr>
            <a:spLocks noGrp="1"/>
          </p:cNvSpPr>
          <p:nvPr>
            <p:ph idx="1"/>
          </p:nvPr>
        </p:nvSpPr>
        <p:spPr>
          <a:xfrm>
            <a:off x="628650" y="1825625"/>
            <a:ext cx="7753350" cy="4351338"/>
          </a:xfrm>
        </p:spPr>
        <p:txBody>
          <a:bodyPr>
            <a:normAutofit/>
          </a:bodyPr>
          <a:lstStyle/>
          <a:p>
            <a:r>
              <a:rPr lang="en-US" dirty="0" smtClean="0"/>
              <a:t>Challenge – what is the rule set? </a:t>
            </a:r>
          </a:p>
          <a:p>
            <a:pPr lvl="1"/>
            <a:r>
              <a:rPr lang="en-US" dirty="0" smtClean="0"/>
              <a:t>Ordered strings (Sequences) of nucleotides represent RNA or DNA  – long strings without punctuation. </a:t>
            </a:r>
          </a:p>
          <a:p>
            <a:pPr lvl="1"/>
            <a:r>
              <a:rPr lang="en-US" dirty="0" smtClean="0"/>
              <a:t>Sequences of amino acids give proteins</a:t>
            </a:r>
          </a:p>
          <a:p>
            <a:endParaRPr lang="en-US" dirty="0"/>
          </a:p>
          <a:p>
            <a:r>
              <a:rPr lang="en-US" dirty="0" smtClean="0"/>
              <a:t>What kind of characters should we use?</a:t>
            </a:r>
          </a:p>
          <a:p>
            <a:pPr lvl="1"/>
            <a:r>
              <a:rPr lang="en-US" dirty="0" smtClean="0"/>
              <a:t>US-ASCII advantage: it is a </a:t>
            </a:r>
            <a:r>
              <a:rPr lang="en-US" u="sng" dirty="0" smtClean="0"/>
              <a:t>standard</a:t>
            </a:r>
            <a:r>
              <a:rPr lang="en-US" dirty="0" smtClean="0"/>
              <a:t> the American Standard Code for Information </a:t>
            </a:r>
            <a:r>
              <a:rPr lang="en-US" i="1" dirty="0" smtClean="0"/>
              <a:t>Exchange</a:t>
            </a:r>
            <a:r>
              <a:rPr lang="en-US" dirty="0" smtClean="0"/>
              <a:t>). </a:t>
            </a:r>
            <a:endParaRPr lang="en-US" u="sng" dirty="0"/>
          </a:p>
        </p:txBody>
      </p:sp>
    </p:spTree>
    <p:extLst>
      <p:ext uri="{BB962C8B-B14F-4D97-AF65-F5344CB8AC3E}">
        <p14:creationId xmlns:p14="http://schemas.microsoft.com/office/powerpoint/2010/main" val="329345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8364812" cy="5562600"/>
          </a:xfrm>
          <a:prstGeom prst="rect">
            <a:avLst/>
          </a:prstGeom>
        </p:spPr>
      </p:pic>
      <p:sp>
        <p:nvSpPr>
          <p:cNvPr id="5" name="TextBox 4"/>
          <p:cNvSpPr txBox="1"/>
          <p:nvPr/>
        </p:nvSpPr>
        <p:spPr>
          <a:xfrm>
            <a:off x="381000" y="6248400"/>
            <a:ext cx="7666907" cy="369332"/>
          </a:xfrm>
          <a:prstGeom prst="rect">
            <a:avLst/>
          </a:prstGeom>
          <a:noFill/>
        </p:spPr>
        <p:txBody>
          <a:bodyPr wrap="none" rtlCol="0">
            <a:spAutoFit/>
          </a:bodyPr>
          <a:lstStyle/>
          <a:p>
            <a:r>
              <a:rPr lang="en-US" dirty="0" smtClean="0"/>
              <a:t>What </a:t>
            </a:r>
            <a:r>
              <a:rPr lang="en-US" dirty="0"/>
              <a:t>is </a:t>
            </a:r>
            <a:r>
              <a:rPr lang="en-US" dirty="0" smtClean="0"/>
              <a:t>4D792062726F776E20646F672E in text? What is ATG  ACC AAA in HEX?  </a:t>
            </a:r>
            <a:endParaRPr lang="en-US" dirty="0"/>
          </a:p>
        </p:txBody>
      </p:sp>
    </p:spTree>
    <p:extLst>
      <p:ext uri="{BB962C8B-B14F-4D97-AF65-F5344CB8AC3E}">
        <p14:creationId xmlns:p14="http://schemas.microsoft.com/office/powerpoint/2010/main" val="237538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information can you capture?</a:t>
            </a:r>
            <a:endParaRPr lang="en-US" dirty="0"/>
          </a:p>
        </p:txBody>
      </p:sp>
      <p:sp>
        <p:nvSpPr>
          <p:cNvPr id="3" name="Content Placeholder 2"/>
          <p:cNvSpPr>
            <a:spLocks noGrp="1"/>
          </p:cNvSpPr>
          <p:nvPr>
            <p:ph idx="1"/>
          </p:nvPr>
        </p:nvSpPr>
        <p:spPr/>
        <p:txBody>
          <a:bodyPr/>
          <a:lstStyle/>
          <a:p>
            <a:r>
              <a:rPr lang="en-US" dirty="0" smtClean="0"/>
              <a:t>Natural language has very complicated rules both with respect to sounds and to grammar</a:t>
            </a:r>
          </a:p>
          <a:p>
            <a:pPr lvl="1"/>
            <a:r>
              <a:rPr lang="en-US" dirty="0" smtClean="0"/>
              <a:t>Phonetic alphabets convey 2 layers of information</a:t>
            </a:r>
          </a:p>
          <a:p>
            <a:pPr lvl="1"/>
            <a:r>
              <a:rPr lang="en-US" dirty="0" smtClean="0"/>
              <a:t>Pictograms convey one layer of information</a:t>
            </a:r>
          </a:p>
          <a:p>
            <a:r>
              <a:rPr lang="en-US" dirty="0" smtClean="0"/>
              <a:t>Computers cannot reason as well as the human brain, so the grammar has to be kept much simpler. </a:t>
            </a:r>
          </a:p>
          <a:p>
            <a:pPr lvl="1"/>
            <a:r>
              <a:rPr lang="en-US" dirty="0" smtClean="0"/>
              <a:t>The alphabet has only two characters, 0 and 1. </a:t>
            </a:r>
            <a:endParaRPr lang="en-US" dirty="0"/>
          </a:p>
        </p:txBody>
      </p:sp>
    </p:spTree>
    <p:extLst>
      <p:ext uri="{BB962C8B-B14F-4D97-AF65-F5344CB8AC3E}">
        <p14:creationId xmlns:p14="http://schemas.microsoft.com/office/powerpoint/2010/main" val="2145282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609600"/>
            <a:ext cx="6934200" cy="5602284"/>
          </a:xfrm>
        </p:spPr>
      </p:pic>
    </p:spTree>
    <p:extLst>
      <p:ext uri="{BB962C8B-B14F-4D97-AF65-F5344CB8AC3E}">
        <p14:creationId xmlns:p14="http://schemas.microsoft.com/office/powerpoint/2010/main" val="229508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Analyze Character Strings</a:t>
            </a:r>
            <a:endParaRPr lang="en-US" dirty="0"/>
          </a:p>
        </p:txBody>
      </p:sp>
      <p:sp>
        <p:nvSpPr>
          <p:cNvPr id="3" name="Content Placeholder 2"/>
          <p:cNvSpPr>
            <a:spLocks noGrp="1"/>
          </p:cNvSpPr>
          <p:nvPr>
            <p:ph idx="1"/>
          </p:nvPr>
        </p:nvSpPr>
        <p:spPr/>
        <p:txBody>
          <a:bodyPr/>
          <a:lstStyle/>
          <a:p>
            <a:r>
              <a:rPr lang="en-US" dirty="0" smtClean="0"/>
              <a:t>What are some ways to analyze a string of characters?</a:t>
            </a:r>
          </a:p>
          <a:p>
            <a:pPr lvl="1"/>
            <a:r>
              <a:rPr lang="en-US" dirty="0" smtClean="0"/>
              <a:t>Presence/absence</a:t>
            </a:r>
          </a:p>
          <a:p>
            <a:pPr lvl="1"/>
            <a:r>
              <a:rPr lang="en-US" dirty="0" smtClean="0"/>
              <a:t>Relative abundance (Frequency)</a:t>
            </a:r>
          </a:p>
          <a:p>
            <a:pPr lvl="1"/>
            <a:r>
              <a:rPr lang="en-US" dirty="0" smtClean="0"/>
              <a:t>Co-Frequency Patterns (which ones are always together)</a:t>
            </a:r>
          </a:p>
          <a:p>
            <a:pPr lvl="1"/>
            <a:r>
              <a:rPr lang="en-US" dirty="0" smtClean="0"/>
              <a:t>Presence of patterns already known (‘words’)</a:t>
            </a:r>
            <a:endParaRPr lang="en-US" dirty="0"/>
          </a:p>
        </p:txBody>
      </p:sp>
    </p:spTree>
    <p:extLst>
      <p:ext uri="{BB962C8B-B14F-4D97-AF65-F5344CB8AC3E}">
        <p14:creationId xmlns:p14="http://schemas.microsoft.com/office/powerpoint/2010/main" val="224337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8448"/>
            <a:ext cx="7886700" cy="1325563"/>
          </a:xfrm>
        </p:spPr>
        <p:txBody>
          <a:bodyPr/>
          <a:lstStyle/>
          <a:p>
            <a:r>
              <a:rPr lang="en-US" dirty="0" smtClean="0"/>
              <a:t>Carry out a frequency count for some letters: </a:t>
            </a:r>
            <a:endParaRPr lang="en-US" dirty="0"/>
          </a:p>
        </p:txBody>
      </p:sp>
      <p:sp>
        <p:nvSpPr>
          <p:cNvPr id="3" name="Content Placeholder 2"/>
          <p:cNvSpPr>
            <a:spLocks noGrp="1"/>
          </p:cNvSpPr>
          <p:nvPr>
            <p:ph idx="1"/>
          </p:nvPr>
        </p:nvSpPr>
        <p:spPr>
          <a:xfrm>
            <a:off x="628650" y="2133600"/>
            <a:ext cx="7886700" cy="1219200"/>
          </a:xfrm>
        </p:spPr>
        <p:txBody>
          <a:bodyPr>
            <a:normAutofit fontScale="92500"/>
          </a:bodyPr>
          <a:lstStyle/>
          <a:p>
            <a:r>
              <a:rPr lang="en-US" dirty="0" smtClean="0"/>
              <a:t>If you open the file in Word, you can use the  Find function, enter an ‘e’, for example and then the icon – you will see highlights and a count.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 y="3581400"/>
            <a:ext cx="8785860" cy="3154680"/>
          </a:xfrm>
          <a:prstGeom prst="rect">
            <a:avLst/>
          </a:prstGeom>
        </p:spPr>
      </p:pic>
    </p:spTree>
    <p:extLst>
      <p:ext uri="{BB962C8B-B14F-4D97-AF65-F5344CB8AC3E}">
        <p14:creationId xmlns:p14="http://schemas.microsoft.com/office/powerpoint/2010/main" val="147858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1483</TotalTime>
  <Words>1720</Words>
  <Application>Microsoft Office PowerPoint</Application>
  <PresentationFormat>On-screen Show (4:3)</PresentationFormat>
  <Paragraphs>177</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B3- Olympic High School Bioinformatics</vt:lpstr>
      <vt:lpstr>Topics</vt:lpstr>
      <vt:lpstr>Encoding Information</vt:lpstr>
      <vt:lpstr>Encoding Molecular Information</vt:lpstr>
      <vt:lpstr>PowerPoint Presentation</vt:lpstr>
      <vt:lpstr>How much information can you capture?</vt:lpstr>
      <vt:lpstr>PowerPoint Presentation</vt:lpstr>
      <vt:lpstr>Ways to Analyze Character Strings</vt:lpstr>
      <vt:lpstr>Carry out a frequency count for some letters: </vt:lpstr>
      <vt:lpstr>Frequency Analysis</vt:lpstr>
      <vt:lpstr>Letter Frequency this file</vt:lpstr>
      <vt:lpstr>What controls might you need?</vt:lpstr>
      <vt:lpstr>Random Text</vt:lpstr>
      <vt:lpstr>From Wikipedia – Frequency </vt:lpstr>
      <vt:lpstr>Computational Symbols</vt:lpstr>
      <vt:lpstr>Pattern analysis</vt:lpstr>
      <vt:lpstr>Including more rules</vt:lpstr>
      <vt:lpstr>Pairwise combinations</vt:lpstr>
      <vt:lpstr>Go back to encoding the nts</vt:lpstr>
      <vt:lpstr>DNA Rules</vt:lpstr>
      <vt:lpstr>PowerPoint Presentation</vt:lpstr>
      <vt:lpstr>Other encodings</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Iredell Middle School Visiting Scientist Day</dc:title>
  <dc:creator>jweller2</dc:creator>
  <cp:lastModifiedBy>Weller, Jennifer</cp:lastModifiedBy>
  <cp:revision>121</cp:revision>
  <dcterms:created xsi:type="dcterms:W3CDTF">2013-04-10T14:27:20Z</dcterms:created>
  <dcterms:modified xsi:type="dcterms:W3CDTF">2016-05-18T18:22:56Z</dcterms:modified>
</cp:coreProperties>
</file>