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28" r:id="rId2"/>
    <p:sldId id="529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30" r:id="rId22"/>
  </p:sldIdLst>
  <p:sldSz cx="9144000" cy="6858000" type="screen4x3"/>
  <p:notesSz cx="6997700" cy="9271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14" d="100"/>
          <a:sy n="114" d="100"/>
        </p:scale>
        <p:origin x="-1434" y="-108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E9C3510A-66F6-4A69-B354-FA610F4E1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86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27538"/>
            <a:ext cx="51720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09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82050"/>
            <a:ext cx="30861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D64F716B-617B-4213-B1A6-D4385D4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opological_ma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Topolog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 – materials (metals) absorb RFID energy, angle of tag</a:t>
            </a:r>
            <a:r>
              <a:rPr lang="en-US" baseline="0" dirty="0" smtClean="0"/>
              <a:t> </a:t>
            </a:r>
            <a:r>
              <a:rPr lang="en-US" baseline="0" smtClean="0"/>
              <a:t>affects energy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D3E5A-A913-4D28-9AB5-F05F766145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SLAM in the mobile robotics community generally refers to the process of creating geometrically consistent maps of the environment. </a:t>
            </a:r>
            <a:r>
              <a:rPr lang="en-US" smtClean="0">
                <a:hlinkClick r:id="rId3" tooltip="Topological map"/>
              </a:rPr>
              <a:t>Topological maps</a:t>
            </a:r>
            <a:r>
              <a:rPr lang="en-US" smtClean="0"/>
              <a:t> are a method of environment representation which capture the connectivity (i.e., </a:t>
            </a:r>
            <a:r>
              <a:rPr lang="en-US" smtClean="0">
                <a:hlinkClick r:id="rId4" tooltip="Topology"/>
              </a:rPr>
              <a:t>topology</a:t>
            </a:r>
            <a:r>
              <a:rPr lang="en-US" smtClean="0"/>
              <a:t>) of the environment rather than creating a geometrically accurate map. As a result, algorithms that create topological maps are not referred to as SLAM.</a:t>
            </a:r>
          </a:p>
          <a:p>
            <a:endParaRPr lang="en-US" smtClean="0"/>
          </a:p>
          <a:p>
            <a:r>
              <a:rPr lang="en-US" smtClean="0"/>
              <a:t>For SLAM, two tasks have to be solved: First reliable feature extraction and data association, second the optimal estimation of poses and features. These two parts are often referred to as SLAM frontend and backend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3D mapping makes it easier to visualize your next move along the way</a:t>
            </a:r>
          </a:p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F456BC-908C-4EC5-A87C-9E4AB655F9D4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0AB69-0FA4-4ED0-8F3D-08ABB2FCE8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5AF55A-1685-4166-AFBC-13C77D947A9E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9DFA0A-C213-44C2-8B2A-84FDAD98A96A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3B092-A4FA-485F-9CE0-F8440993558A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25513" y="4428297"/>
            <a:ext cx="5172075" cy="41313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DC0E3E-4177-422F-96E5-49CF24CC9F41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783ADE-D544-4E82-AACA-6A93FA2D2ACD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DC95-0524-4454-8AD4-36EF45B47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124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975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6841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0413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445250"/>
            <a:ext cx="2132013" cy="458788"/>
          </a:xfrm>
        </p:spPr>
        <p:txBody>
          <a:bodyPr/>
          <a:lstStyle>
            <a:lvl1pPr>
              <a:defRPr/>
            </a:lvl1pPr>
          </a:lstStyle>
          <a:p>
            <a:fld id="{F57B9933-442B-4D89-B8FA-32F167006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1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4A0-0129-42BC-88A0-BB3872EE3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8963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8FD6-5C64-4B43-B07B-B6AFB092F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503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002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397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0405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367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8484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67575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1045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		</a:t>
            </a:r>
            <a:endParaRPr lang="en-US" smtClean="0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603E0-F8C6-41CC-9796-CD84D83C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2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ikaros-project.org/articles/2008/gridmaps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.e-puck.org/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cornell.edu/newmedia11jz387/2011/04/13/the-world-of-matrix/" TargetMode="External"/><Relationship Id="rId13" Type="http://schemas.openxmlformats.org/officeDocument/2006/relationships/image" Target="../media/image33.jpeg"/><Relationship Id="rId3" Type="http://schemas.openxmlformats.org/officeDocument/2006/relationships/hyperlink" Target="http://www.ecofriend.com/entry/eco-tech-thinergy-flexible-batteries-for-even-slimmer-electronics/" TargetMode="External"/><Relationship Id="rId7" Type="http://schemas.openxmlformats.org/officeDocument/2006/relationships/hyperlink" Target="http://www.stevens.edu/sit/" TargetMode="External"/><Relationship Id="rId12" Type="http://schemas.openxmlformats.org/officeDocument/2006/relationships/hyperlink" Target="http://www.stevens.edu/sit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ctropages.com/2012/02/alpha-micro-universal-energy-harvesting-evaluation-kit-expands-wireless-portfolio/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://www.dmi.stevens-tech.edu/index.php" TargetMode="External"/><Relationship Id="rId15" Type="http://schemas.openxmlformats.org/officeDocument/2006/relationships/hyperlink" Target="http://www.youtube.com/watch?v=6GpywuOLYsY&amp;feature=plcp" TargetMode="External"/><Relationship Id="rId10" Type="http://schemas.openxmlformats.org/officeDocument/2006/relationships/image" Target="../media/image31.jpeg"/><Relationship Id="rId4" Type="http://schemas.openxmlformats.org/officeDocument/2006/relationships/hyperlink" Target="http://images.jsc.nasa.gov/" TargetMode="External"/><Relationship Id="rId9" Type="http://schemas.openxmlformats.org/officeDocument/2006/relationships/hyperlink" Target="http://www.campmor.com/balance-slim-pedometer.shtml" TargetMode="External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eanmarineinc.com/sonar-systems/didson-software_P1019" TargetMode="External"/><Relationship Id="rId2" Type="http://schemas.openxmlformats.org/officeDocument/2006/relationships/hyperlink" Target="http://people.csail.mit.edu/mwalter/papers/walter08a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tv.uvigo.es/uploads/material/Video/2662/P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NemPTHOKWg&amp;feature=player_embedd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s6odzWGqi70&amp;feature=player_embedd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" TargetMode="External"/><Relationship Id="rId7" Type="http://schemas.openxmlformats.org/officeDocument/2006/relationships/hyperlink" Target="http://youtu.be/sieBqVxTz2c" TargetMode="External"/><Relationship Id="rId2" Type="http://schemas.openxmlformats.org/officeDocument/2006/relationships/hyperlink" Target="http://upload.wikimedia.org/wikipedia/commons/c/c0/LIDAR-scanned-SICK-LMS-animati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cquvA_IpEs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ByETaadky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ECGR4161/5196 – Lecture </a:t>
            </a:r>
            <a:r>
              <a:rPr lang="en-US" dirty="0" smtClean="0"/>
              <a:t>15 </a:t>
            </a:r>
            <a:r>
              <a:rPr lang="en-US" dirty="0" smtClean="0"/>
              <a:t>– </a:t>
            </a:r>
            <a:r>
              <a:rPr lang="en-US" dirty="0" smtClean="0"/>
              <a:t>August 7, </a:t>
            </a:r>
            <a:r>
              <a:rPr lang="en-US" dirty="0" smtClean="0"/>
              <a:t>2012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3046988"/>
          </a:xfrm>
        </p:spPr>
        <p:txBody>
          <a:bodyPr/>
          <a:lstStyle/>
          <a:p>
            <a:r>
              <a:rPr lang="en-US" dirty="0" smtClean="0"/>
              <a:t>Today:</a:t>
            </a:r>
          </a:p>
          <a:p>
            <a:pPr>
              <a:buFontTx/>
              <a:buChar char="•"/>
            </a:pPr>
            <a:r>
              <a:rPr lang="en-US" dirty="0" smtClean="0"/>
              <a:t>Presentations </a:t>
            </a:r>
            <a:r>
              <a:rPr lang="en-US" dirty="0" smtClean="0"/>
              <a:t>– </a:t>
            </a:r>
            <a:r>
              <a:rPr lang="en-US" dirty="0" smtClean="0"/>
              <a:t>SLAM (recorded </a:t>
            </a:r>
            <a:r>
              <a:rPr lang="en-US" dirty="0" smtClean="0"/>
              <a:t>in two sessions, with a break in the middle).</a:t>
            </a:r>
          </a:p>
          <a:p>
            <a:pPr>
              <a:buFontTx/>
              <a:buChar char="•"/>
            </a:pPr>
            <a:r>
              <a:rPr lang="en-US" smtClean="0"/>
              <a:t>Quiz </a:t>
            </a:r>
            <a:r>
              <a:rPr lang="en-US" smtClean="0"/>
              <a:t>13</a:t>
            </a:r>
          </a:p>
          <a:p>
            <a:pPr>
              <a:buFontTx/>
              <a:buChar char="•"/>
            </a:pPr>
            <a:r>
              <a:rPr lang="en-US" smtClean="0"/>
              <a:t>Discussion </a:t>
            </a:r>
            <a:r>
              <a:rPr lang="en-US" dirty="0"/>
              <a:t>- Exam</a:t>
            </a:r>
          </a:p>
          <a:p>
            <a:pPr>
              <a:buFontTx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Intelligent Technologies for SLAM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225" y="1066800"/>
            <a:ext cx="6683375" cy="2235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Spiking neural network human localization</a:t>
            </a:r>
          </a:p>
          <a:p>
            <a:pPr>
              <a:buFontTx/>
              <a:buChar char="•"/>
            </a:pPr>
            <a:r>
              <a:rPr lang="en-US" smtClean="0"/>
              <a:t>Mapping in unknown locations</a:t>
            </a:r>
          </a:p>
          <a:p>
            <a:pPr>
              <a:buFontTx/>
              <a:buChar char="•"/>
            </a:pPr>
            <a:r>
              <a:rPr lang="en-US" smtClean="0"/>
              <a:t>Neural gas</a:t>
            </a:r>
          </a:p>
          <a:p>
            <a:pPr>
              <a:buFontTx/>
              <a:buChar char="•"/>
            </a:pPr>
            <a:r>
              <a:rPr lang="en-US" smtClean="0"/>
              <a:t>Evidence supporting measure of similarity</a:t>
            </a:r>
          </a:p>
          <a:p>
            <a:pPr>
              <a:buFontTx/>
              <a:buChar char="•"/>
            </a:pPr>
            <a:r>
              <a:rPr lang="en-US" smtClean="0"/>
              <a:t>Unified fusion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6A238-76F2-4A90-8FDE-D1C7AA562A3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38671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990975" y="599122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http://www.sciencedirect.com/science/article/pii/S002002551000530X</a:t>
            </a:r>
          </a:p>
        </p:txBody>
      </p:sp>
    </p:spTree>
    <p:extLst>
      <p:ext uri="{BB962C8B-B14F-4D97-AF65-F5344CB8AC3E}">
        <p14:creationId xmlns:p14="http://schemas.microsoft.com/office/powerpoint/2010/main" val="1620801888"/>
      </p:ext>
    </p:extLst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5DC-F1D5-402F-BA4C-C6630977249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1"/>
            <a:ext cx="8382000" cy="52322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Atlas – mapping of large-scale environments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476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Algorithm: </a:t>
            </a:r>
            <a:r>
              <a:rPr lang="en-US" b="1" dirty="0" err="1" smtClean="0"/>
              <a:t>Dijkstra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Shortest Path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7694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Visualization: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4780" y="518692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Global Optimized Map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Atlas graph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0980" y="58674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Bosse</a:t>
            </a:r>
            <a:r>
              <a:rPr lang="en-US" sz="1000" dirty="0" smtClean="0"/>
              <a:t>, Newman</a:t>
            </a:r>
            <a:r>
              <a:rPr lang="en-US" sz="1000" dirty="0"/>
              <a:t>, Leonard, et al. International Conference on Robotics and Automation, </a:t>
            </a:r>
            <a:r>
              <a:rPr lang="en-US" sz="1000" dirty="0" err="1"/>
              <a:t>TBipei</a:t>
            </a:r>
            <a:r>
              <a:rPr lang="en-US" sz="1000" dirty="0"/>
              <a:t>, Taiwan, September 2003, pp. 1899-1906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Starts at a source vertex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Creates a tree to other vertices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Ordered by distance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102" y="254494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of Storage: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006605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Local Region SLAM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Map-frame hypotheses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Juvenile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Mature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Dominant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Retired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85095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1293083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101 map-frames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15 mapped line segments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7" name="Picture 16" descr="bosse_etal_icra2003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12070" r="10102" b="2677"/>
          <a:stretch/>
        </p:blipFill>
        <p:spPr>
          <a:xfrm>
            <a:off x="3810000" y="2438400"/>
            <a:ext cx="4985657" cy="37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692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MITRE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382000" cy="4819650"/>
          </a:xfrm>
        </p:spPr>
        <p:txBody>
          <a:bodyPr/>
          <a:lstStyle/>
          <a:p>
            <a:r>
              <a:rPr lang="en-US" smtClean="0"/>
              <a:t>-Improving design on UGA’s and UAV’s</a:t>
            </a:r>
          </a:p>
          <a:p>
            <a:endParaRPr lang="en-US" smtClean="0"/>
          </a:p>
          <a:p>
            <a:r>
              <a:rPr lang="en-US" smtClean="0"/>
              <a:t>-Now 2D Frames of video</a:t>
            </a:r>
          </a:p>
          <a:p>
            <a:endParaRPr lang="en-US" smtClean="0"/>
          </a:p>
          <a:p>
            <a:r>
              <a:rPr lang="en-US" smtClean="0"/>
              <a:t>-Moving to 3D Virtual Mapping on the move</a:t>
            </a:r>
          </a:p>
          <a:p>
            <a:endParaRPr lang="en-US" smtClean="0"/>
          </a:p>
          <a:p>
            <a:r>
              <a:rPr lang="en-US" smtClean="0"/>
              <a:t>-For use in Military situations</a:t>
            </a:r>
          </a:p>
          <a:p>
            <a:r>
              <a:rPr lang="en-US" smtClean="0"/>
              <a:t>	-city streets</a:t>
            </a:r>
            <a:br>
              <a:rPr lang="en-US" smtClean="0"/>
            </a:br>
            <a:r>
              <a:rPr lang="en-US" smtClean="0"/>
              <a:t>-building interiors</a:t>
            </a:r>
          </a:p>
          <a:p>
            <a:endParaRPr lang="en-US" smtClean="0"/>
          </a:p>
          <a:p>
            <a:r>
              <a:rPr lang="en-US" smtClean="0"/>
              <a:t>-Uses stereo vision and flash LIDAR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D52C1-B7D3-4CDA-AD17-6C6DFA0E2B1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9" name="Picture 4" descr="a_sit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5486400" y="6019800"/>
            <a:ext cx="3352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/>
              <a:t>http://www.mitre.org/news/digest/advanced_research/06_08/a_situation.html</a:t>
            </a:r>
          </a:p>
        </p:txBody>
      </p:sp>
    </p:spTree>
    <p:extLst>
      <p:ext uri="{BB962C8B-B14F-4D97-AF65-F5344CB8AC3E}">
        <p14:creationId xmlns:p14="http://schemas.microsoft.com/office/powerpoint/2010/main" val="208891294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Mars Rover – SUMMITT/Waypoint and Frames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3074CE-6523-4B99-BB3F-F14898DD77A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-15875" y="5867400"/>
            <a:ext cx="4854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/>
              <a:t>[1]http://wwwdial.jpl.nasa.gov/public_html/john/papers/SMC_Hawaii/SMCpaper.pdf</a:t>
            </a:r>
          </a:p>
          <a:p>
            <a:r>
              <a:rPr lang="en-US" sz="1000"/>
              <a:t>[2]http://marsrover.nasa.gov/mission/spacecraft_surface_rover.html</a:t>
            </a:r>
          </a:p>
          <a:p>
            <a:r>
              <a:rPr lang="en-US" sz="1000"/>
              <a:t>[3]http://wwwrobotics.jpl.nasa.gov/publications/Mark_Powell/IEEE_IRI_06_Targeting.pdf</a:t>
            </a:r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6096000" y="914400"/>
            <a:ext cx="2873375" cy="3367088"/>
            <a:chOff x="6073140" y="819323"/>
            <a:chExt cx="3048000" cy="3527445"/>
          </a:xfrm>
        </p:grpSpPr>
        <p:sp>
          <p:nvSpPr>
            <p:cNvPr id="11277" name="TextBox 8"/>
            <p:cNvSpPr txBox="1">
              <a:spLocks noChangeArrowheads="1"/>
            </p:cNvSpPr>
            <p:nvPr/>
          </p:nvSpPr>
          <p:spPr bwMode="auto">
            <a:xfrm>
              <a:off x="6606540" y="4036478"/>
              <a:ext cx="2301728" cy="31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i="1"/>
                <a:t>SUMMITT Flow Diagram [1]</a:t>
              </a:r>
            </a:p>
          </p:txBody>
        </p:sp>
        <p:pic>
          <p:nvPicPr>
            <p:cNvPr id="1127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140" y="819323"/>
              <a:ext cx="3048000" cy="3139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0163" y="958850"/>
            <a:ext cx="6096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/>
              <a:t>Utilizes 3 sets of fixed cameras with each in stereo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Each camera produces a disparity map that identifies matching features in each image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Computes the range to a pixel in one image to its matching pixel in the other image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Used to create XYZ point cloud model</a:t>
            </a:r>
            <a:r>
              <a:rPr lang="en-US" sz="1500" baseline="-25000"/>
              <a:t>[2]</a:t>
            </a:r>
            <a:r>
              <a:rPr lang="en-US" sz="2000"/>
              <a:t> </a:t>
            </a:r>
          </a:p>
          <a:p>
            <a:pPr>
              <a:buFont typeface="Arial" pitchFamily="34" charset="0"/>
              <a:buChar char="•"/>
            </a:pPr>
            <a:endParaRPr lang="en-US" sz="2000"/>
          </a:p>
          <a:p>
            <a:pPr>
              <a:buFont typeface="Arial" pitchFamily="34" charset="0"/>
              <a:buChar char="•"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2514600"/>
            <a:ext cx="32448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IMU and motor encoder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Rover Motion Counter for vehicle moves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/>
              <a:t>RMC resets when a site frame is made</a:t>
            </a:r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120650" y="2895600"/>
            <a:ext cx="3244850" cy="3074988"/>
            <a:chOff x="153974" y="2517418"/>
            <a:chExt cx="3244875" cy="3075230"/>
          </a:xfrm>
        </p:grpSpPr>
        <p:pic>
          <p:nvPicPr>
            <p:cNvPr id="11275" name="Picture 11" descr="http://marsrover.nasa.gov/mission/images/rover1_detail_5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74" y="2517418"/>
              <a:ext cx="3244875" cy="277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Box 8"/>
            <p:cNvSpPr txBox="1">
              <a:spLocks noChangeArrowheads="1"/>
            </p:cNvSpPr>
            <p:nvPr/>
          </p:nvSpPr>
          <p:spPr bwMode="auto">
            <a:xfrm>
              <a:off x="1447800" y="5314836"/>
              <a:ext cx="180498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i="1"/>
                <a:t>MER [2]</a:t>
              </a:r>
            </a:p>
          </p:txBody>
        </p:sp>
      </p:grp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-76200" y="666750"/>
            <a:ext cx="934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/>
              <a:t>System for Unifying Multi-resolution Models and Integrating Three-dimensional Terrains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3352800" y="4343400"/>
            <a:ext cx="5607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/>
              <a:t>Site frame created when the total localization error is at a point that targeting accuracy suffers</a:t>
            </a:r>
          </a:p>
          <a:p>
            <a:pPr>
              <a:buFont typeface="Arial" pitchFamily="34" charset="0"/>
              <a:buChar char="•"/>
            </a:pPr>
            <a:r>
              <a:rPr lang="en-US" sz="2000"/>
              <a:t>Many site frames can be combined in order to form a comprehensive operational map</a:t>
            </a:r>
            <a:r>
              <a:rPr lang="en-US" sz="1600" baseline="-25000"/>
              <a:t>[3]</a:t>
            </a:r>
            <a:endParaRPr lang="en-US" sz="1600"/>
          </a:p>
          <a:p>
            <a:pPr>
              <a:buFont typeface="Arial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163902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SLAM in Dynamic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762000"/>
            <a:ext cx="7848600" cy="55245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mtClean="0"/>
              <a:t>Uses Kalman Filter to estimate robot position and landmarks</a:t>
            </a:r>
          </a:p>
          <a:p>
            <a:pPr marL="0" indent="0">
              <a:buFontTx/>
              <a:buChar char="•"/>
            </a:pPr>
            <a:r>
              <a:rPr lang="en-US" smtClean="0"/>
              <a:t>Uses 3 occupancy grids static, dynamic, and location</a:t>
            </a:r>
          </a:p>
          <a:p>
            <a:pPr marL="0" indent="0">
              <a:buFontTx/>
              <a:buChar char="•"/>
            </a:pPr>
            <a:r>
              <a:rPr lang="en-US" smtClean="0"/>
              <a:t>Static map is created first then dynamic </a:t>
            </a:r>
          </a:p>
          <a:p>
            <a:pPr marL="0" indent="0">
              <a:buFontTx/>
              <a:buChar char="•"/>
            </a:pPr>
            <a:r>
              <a:rPr lang="en-US" smtClean="0"/>
              <a:t>Dynamic objects must move at least once</a:t>
            </a:r>
          </a:p>
          <a:p>
            <a:pPr marL="0" indent="0">
              <a:buFontTx/>
              <a:buChar char="•"/>
            </a:pPr>
            <a:r>
              <a:rPr lang="en-US" smtClean="0"/>
              <a:t>Third map used for location of landmarks for localization</a:t>
            </a:r>
          </a:p>
          <a:p>
            <a:pPr marL="0" indent="0">
              <a:buFontTx/>
              <a:buChar char="•"/>
            </a:pPr>
            <a:endParaRPr lang="en-US" smtClean="0"/>
          </a:p>
          <a:p>
            <a:pPr marL="0" indent="0">
              <a:buFontTx/>
              <a:buChar char="•"/>
            </a:pPr>
            <a:endParaRPr lang="en-US" smtClean="0"/>
          </a:p>
          <a:p>
            <a:pPr marL="0" indent="0">
              <a:buFontTx/>
              <a:buChar char="•"/>
            </a:pPr>
            <a:endParaRPr lang="en-US" smtClean="0"/>
          </a:p>
          <a:p>
            <a:pPr marL="0" indent="0">
              <a:buFontTx/>
              <a:buChar char="•"/>
            </a:pPr>
            <a:endParaRPr lang="en-US" smtClean="0"/>
          </a:p>
          <a:p>
            <a:pPr marL="0" indent="0"/>
            <a:endParaRPr lang="en-US" sz="1100" smtClean="0"/>
          </a:p>
          <a:p>
            <a:pPr marL="0" indent="0"/>
            <a:endParaRPr lang="en-US" sz="1100" smtClean="0"/>
          </a:p>
          <a:p>
            <a:pPr marL="0" indent="0"/>
            <a:r>
              <a:rPr lang="en-US" sz="1100" smtClean="0"/>
              <a:t>	Static Map			Dynamic Map			Combined Map</a:t>
            </a:r>
          </a:p>
          <a:p>
            <a:pPr marL="0" indent="0"/>
            <a:r>
              <a:rPr lang="en-US" sz="1100" smtClean="0"/>
              <a:t>Source:http://cres.usc.edu/pubdb_html/files_upload/378.pdf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7F41278-4BBD-422F-AC95-0211E7BBD83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22725"/>
            <a:ext cx="272891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6375"/>
            <a:ext cx="2743200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022725"/>
            <a:ext cx="2733675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39258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Occupancy Grid Mapping (OGM)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176338"/>
            <a:ext cx="4953000" cy="4995862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Occupancy grids were first popularized by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Hans Moravec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Alberto Elfes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at CMU,</a:t>
            </a:r>
            <a:r>
              <a:rPr lang="en-US" smtClean="0"/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Pittsburgh, PA.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Maps the environment in a 2D array.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Robot knows its location at all times.</a:t>
            </a: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Each cell holds a probability value that the cell is occupied.</a:t>
            </a:r>
          </a:p>
          <a:p>
            <a:pPr lvl="1">
              <a:buFont typeface="Arial" pitchFamily="34" charset="0"/>
              <a:buChar char="•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Bayes Law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i="1" smtClean="0"/>
              <a:t>p</a:t>
            </a:r>
            <a:r>
              <a:rPr lang="en-US" sz="1800" smtClean="0"/>
              <a:t>(</a:t>
            </a:r>
            <a:r>
              <a:rPr lang="en-US" sz="1800" i="1" smtClean="0"/>
              <a:t>A </a:t>
            </a:r>
            <a:r>
              <a:rPr lang="en-US" sz="1800" smtClean="0"/>
              <a:t>| </a:t>
            </a:r>
            <a:r>
              <a:rPr lang="en-US" sz="1800" i="1" smtClean="0"/>
              <a:t>B</a:t>
            </a:r>
            <a:r>
              <a:rPr lang="en-US" sz="1800" smtClean="0"/>
              <a:t>) = </a:t>
            </a:r>
            <a:r>
              <a:rPr lang="en-US" sz="1800" i="1" u="sng" smtClean="0"/>
              <a:t>p</a:t>
            </a:r>
            <a:r>
              <a:rPr lang="en-US" sz="1800" u="sng" smtClean="0"/>
              <a:t>(</a:t>
            </a:r>
            <a:r>
              <a:rPr lang="en-US" sz="1800" i="1" u="sng" smtClean="0"/>
              <a:t>B </a:t>
            </a:r>
            <a:r>
              <a:rPr lang="en-US" sz="1800" u="sng" smtClean="0"/>
              <a:t>| </a:t>
            </a:r>
            <a:r>
              <a:rPr lang="en-US" sz="1800" i="1" u="sng" smtClean="0"/>
              <a:t>A</a:t>
            </a:r>
            <a:r>
              <a:rPr lang="en-US" sz="1800" u="sng" smtClean="0"/>
              <a:t>) * </a:t>
            </a:r>
            <a:r>
              <a:rPr lang="en-US" sz="1800" i="1" u="sng" smtClean="0"/>
              <a:t>p</a:t>
            </a:r>
            <a:r>
              <a:rPr lang="en-US" sz="1800" u="sng" smtClean="0"/>
              <a:t>(</a:t>
            </a:r>
            <a:r>
              <a:rPr lang="en-US" sz="1800" i="1" u="sng" smtClean="0"/>
              <a:t>A</a:t>
            </a:r>
            <a:r>
              <a:rPr lang="en-US" sz="1800" u="sng" smtClean="0"/>
              <a:t>)</a:t>
            </a:r>
          </a:p>
          <a:p>
            <a:pPr marL="0" indent="0"/>
            <a:r>
              <a:rPr lang="en-US" sz="1800" i="1" smtClean="0"/>
              <a:t>                                                        p</a:t>
            </a:r>
            <a:r>
              <a:rPr lang="en-US" sz="1800" smtClean="0"/>
              <a:t>(</a:t>
            </a:r>
            <a:r>
              <a:rPr lang="en-US" sz="1800" i="1" smtClean="0"/>
              <a:t>B</a:t>
            </a:r>
            <a:r>
              <a:rPr lang="en-US" sz="1800" smtClean="0"/>
              <a:t>)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Typical sensors: Sonar, Laser, IR, Bump, etc.</a:t>
            </a:r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2895600"/>
            <a:ext cx="3657600" cy="465138"/>
          </a:xfrm>
        </p:spPr>
        <p:txBody>
          <a:bodyPr/>
          <a:lstStyle/>
          <a:p>
            <a:r>
              <a:rPr lang="en-US" sz="1100" smtClean="0">
                <a:hlinkClick r:id="rId2"/>
              </a:rPr>
              <a:t>http://www.ikaros-project.org/articles/2008/gridmaps/</a:t>
            </a:r>
            <a:endParaRPr lang="en-US" sz="1100" smtClean="0"/>
          </a:p>
          <a:p>
            <a:r>
              <a:rPr lang="en-US" sz="1100" smtClean="0"/>
              <a:t>Map-Making Robots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657124" cy="1726984"/>
          </a:xfrm>
          <a:solidFill>
            <a:srgbClr val="FFFFFF">
              <a:shade val="85000"/>
            </a:srgbClr>
          </a:solidFill>
          <a:ln w="28575" cap="sq"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3B06934-D75F-4550-8367-CCDA36B7F3C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68700"/>
            <a:ext cx="2540000" cy="2311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5934075"/>
            <a:ext cx="3657600" cy="463550"/>
          </a:xfrm>
        </p:spPr>
        <p:txBody>
          <a:bodyPr/>
          <a:lstStyle/>
          <a:p>
            <a:r>
              <a:rPr lang="en-US" sz="1100" smtClean="0">
                <a:hlinkClick r:id="rId2"/>
              </a:rPr>
              <a:t>http://www.ikaros-project.org/articles/2008/gridmaps/</a:t>
            </a:r>
            <a:endParaRPr lang="en-US" sz="1100" smtClean="0"/>
          </a:p>
          <a:p>
            <a:r>
              <a:rPr lang="en-US" sz="1100" smtClean="0"/>
              <a:t>  E-puck robot  </a:t>
            </a:r>
            <a:r>
              <a:rPr lang="en-US" sz="1100" b="0" smtClean="0"/>
              <a:t>(</a:t>
            </a:r>
            <a:r>
              <a:rPr lang="en-US" sz="1100" b="0" smtClean="0">
                <a:hlinkClick r:id="rId5"/>
              </a:rPr>
              <a:t>www.e-puck.org</a:t>
            </a:r>
            <a:r>
              <a:rPr lang="en-US" sz="1100" b="0" smtClean="0"/>
              <a:t>)</a:t>
            </a:r>
            <a:endParaRPr lang="en-US" sz="1100" smtClean="0"/>
          </a:p>
        </p:txBody>
      </p:sp>
    </p:spTree>
    <p:extLst>
      <p:ext uri="{BB962C8B-B14F-4D97-AF65-F5344CB8AC3E}">
        <p14:creationId xmlns:p14="http://schemas.microsoft.com/office/powerpoint/2010/main" val="42135818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R.O.A.M.S.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FAC91-9984-4C47-B127-471E4AF692D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41638" y="6516688"/>
            <a:ext cx="315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latin typeface="+mn-lt"/>
              </a:rPr>
              <a:t>Presented by: Benjamin B. Rhoades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096000" y="6524625"/>
            <a:ext cx="2222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</a:rPr>
              <a:t>Date presented: 8-7-2012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6338" y="5405438"/>
            <a:ext cx="4768850" cy="119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References: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[1] </a:t>
            </a:r>
            <a:r>
              <a:rPr lang="en-US" sz="550" dirty="0"/>
              <a:t>(2011). </a:t>
            </a:r>
            <a:r>
              <a:rPr lang="en-US" sz="550" i="1" dirty="0"/>
              <a:t>Remotely Operated and Autonomous Mapping System (ROAMS) </a:t>
            </a:r>
            <a:r>
              <a:rPr lang="en-US" sz="550" dirty="0"/>
              <a:t>(2011).                        	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dirty="0">
                <a:hlinkClick r:id="rId3"/>
              </a:rPr>
              <a:t>http://www.ballos.com/tepraconnect_interface/TePRA09/335.pdf/</a:t>
            </a:r>
            <a:r>
              <a:rPr lang="en-US" sz="550" dirty="0"/>
              <a:t> 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[2]</a:t>
            </a:r>
            <a:r>
              <a:rPr lang="en-US" sz="550" dirty="0"/>
              <a:t> (2012). </a:t>
            </a:r>
            <a:r>
              <a:rPr lang="en-US" sz="550" i="1" dirty="0"/>
              <a:t>Remotely Operated Autonomous Mapping System</a:t>
            </a:r>
            <a:r>
              <a:rPr lang="en-US" sz="550" dirty="0"/>
              <a:t>: (2012).                                                                                                                                           </a:t>
            </a:r>
            <a:endParaRPr lang="en-US" sz="550" dirty="0">
              <a:hlinkClick r:id="rId4"/>
            </a:endParaRP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dirty="0">
                <a:hlinkClick r:id="rId5"/>
              </a:rPr>
              <a:t>http://www.dmi.stevens-tech.edu/index.php</a:t>
            </a:r>
            <a:r>
              <a:rPr lang="en-US" sz="550" dirty="0"/>
              <a:t> </a:t>
            </a:r>
            <a:r>
              <a:rPr lang="en-US" sz="550" u="sng" dirty="0">
                <a:hlinkClick r:id="rId6"/>
              </a:rPr>
              <a:t>/</a:t>
            </a:r>
            <a:endParaRPr lang="en-US" sz="550" u="sng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[3] </a:t>
            </a:r>
            <a:r>
              <a:rPr lang="en-US" sz="550" dirty="0"/>
              <a:t>(2012). </a:t>
            </a:r>
            <a:r>
              <a:rPr lang="en-US" sz="550" i="1" dirty="0"/>
              <a:t>Stevens (Stevens IOT LOGO)</a:t>
            </a:r>
            <a:r>
              <a:rPr lang="en-US" sz="550" dirty="0"/>
              <a:t>(2012).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dirty="0">
                <a:hlinkClick r:id="rId7"/>
              </a:rPr>
              <a:t>http://www.stevens.edu/sit/  </a:t>
            </a:r>
            <a:endParaRPr lang="en-US" sz="550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[4] </a:t>
            </a:r>
            <a:r>
              <a:rPr lang="en-US" sz="550" dirty="0"/>
              <a:t>(2011). </a:t>
            </a:r>
            <a:r>
              <a:rPr lang="en-US" sz="550" i="1" dirty="0"/>
              <a:t>The World OF Matrix </a:t>
            </a:r>
            <a:r>
              <a:rPr lang="en-US" sz="550" dirty="0"/>
              <a:t>(2011).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8"/>
              </a:rPr>
              <a:t>http://blogs.cornell.edu/newmedia11jz387/2011/04/13/the-world-of-matrix/</a:t>
            </a:r>
            <a:r>
              <a:rPr lang="en-US" sz="550" u="sng" dirty="0"/>
              <a:t> 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[5] </a:t>
            </a:r>
            <a:r>
              <a:rPr lang="en-US" sz="550" dirty="0"/>
              <a:t>(2011</a:t>
            </a:r>
            <a:r>
              <a:rPr lang="en-US" sz="550" i="1" dirty="0"/>
              <a:t>) Reflection intensity panorama produced by ROAMS scanner. In complete darkness</a:t>
            </a:r>
            <a:r>
              <a:rPr lang="en-US" sz="550" dirty="0"/>
              <a:t>.(2011).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5"/>
              </a:rPr>
              <a:t>http://www.dmi.stevens-tech.edu/index.php</a:t>
            </a:r>
            <a:r>
              <a:rPr lang="en-US" sz="550" u="sng" dirty="0"/>
              <a:t> </a:t>
            </a:r>
          </a:p>
          <a:p>
            <a:pPr>
              <a:defRPr/>
            </a:pPr>
            <a:r>
              <a:rPr lang="en-US" sz="550" u="sng" dirty="0"/>
              <a:t> </a:t>
            </a:r>
            <a:r>
              <a:rPr lang="en-US" sz="550" u="sng" dirty="0">
                <a:hlinkClick r:id="rId9"/>
              </a:rPr>
              <a:t>  </a:t>
            </a:r>
            <a:r>
              <a:rPr lang="en-US" sz="550" dirty="0"/>
              <a:t>                                                           </a:t>
            </a:r>
            <a:endParaRPr lang="en-US" sz="800" dirty="0">
              <a:latin typeface="Comic Sans MS" pitchFamily="66" charset="0"/>
            </a:endParaRPr>
          </a:p>
          <a:p>
            <a:pPr>
              <a:defRPr/>
            </a:pPr>
            <a:r>
              <a:rPr lang="en-US" sz="550" dirty="0"/>
              <a:t>                                                           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152400" y="654050"/>
            <a:ext cx="889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u="sng">
                <a:latin typeface="Arial" pitchFamily="34" charset="0"/>
              </a:rPr>
              <a:t> </a:t>
            </a:r>
            <a:r>
              <a:rPr lang="en-US" sz="1800" u="sng">
                <a:latin typeface="Arial" pitchFamily="34" charset="0"/>
              </a:rPr>
              <a:t>R.O.A.M.S. is an acronym for </a:t>
            </a:r>
            <a:r>
              <a:rPr lang="en-US" sz="1800" b="1" u="sng">
                <a:latin typeface="Arial" pitchFamily="34" charset="0"/>
              </a:rPr>
              <a:t>R</a:t>
            </a:r>
            <a:r>
              <a:rPr lang="en-US" sz="1800" u="sng">
                <a:latin typeface="Arial" pitchFamily="34" charset="0"/>
              </a:rPr>
              <a:t>emotely </a:t>
            </a:r>
            <a:r>
              <a:rPr lang="en-US" sz="1800" b="1" u="sng">
                <a:latin typeface="Arial" pitchFamily="34" charset="0"/>
              </a:rPr>
              <a:t>O</a:t>
            </a:r>
            <a:r>
              <a:rPr lang="en-US" sz="1800" u="sng">
                <a:latin typeface="Arial" pitchFamily="34" charset="0"/>
              </a:rPr>
              <a:t>perated and </a:t>
            </a:r>
            <a:r>
              <a:rPr lang="en-US" sz="1800" b="1" u="sng">
                <a:latin typeface="Arial" pitchFamily="34" charset="0"/>
              </a:rPr>
              <a:t>A</a:t>
            </a:r>
            <a:r>
              <a:rPr lang="en-US" sz="1800" u="sng">
                <a:latin typeface="Arial" pitchFamily="34" charset="0"/>
              </a:rPr>
              <a:t>utonomous </a:t>
            </a:r>
            <a:r>
              <a:rPr lang="en-US" sz="1800" b="1" u="sng">
                <a:latin typeface="Arial" pitchFamily="34" charset="0"/>
              </a:rPr>
              <a:t>M</a:t>
            </a:r>
            <a:r>
              <a:rPr lang="en-US" sz="1800" u="sng">
                <a:latin typeface="Arial" pitchFamily="34" charset="0"/>
              </a:rPr>
              <a:t>apping </a:t>
            </a:r>
            <a:r>
              <a:rPr lang="en-US" sz="1800" b="1" u="sng">
                <a:latin typeface="Arial" pitchFamily="34" charset="0"/>
              </a:rPr>
              <a:t>S</a:t>
            </a:r>
            <a:r>
              <a:rPr lang="en-US" sz="1800" u="sng">
                <a:latin typeface="Arial" pitchFamily="34" charset="0"/>
              </a:rPr>
              <a:t>ystem</a:t>
            </a:r>
            <a:endParaRPr lang="en-US" sz="1600" u="sng">
              <a:latin typeface="Arial" pitchFamily="34" charset="0"/>
            </a:endParaRPr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158750" y="3914775"/>
            <a:ext cx="241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 b="1">
                <a:latin typeface="Arial" pitchFamily="34" charset="0"/>
              </a:rPr>
              <a:t>What will this mean for the Future?...</a:t>
            </a:r>
          </a:p>
        </p:txBody>
      </p:sp>
      <p:sp>
        <p:nvSpPr>
          <p:cNvPr id="11273" name="Content Placeholder 2"/>
          <p:cNvSpPr txBox="1">
            <a:spLocks/>
          </p:cNvSpPr>
          <p:nvPr/>
        </p:nvSpPr>
        <p:spPr bwMode="auto">
          <a:xfrm>
            <a:off x="6692900" y="4632325"/>
            <a:ext cx="23749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>
                <a:latin typeface="Arial" pitchFamily="34" charset="0"/>
              </a:rPr>
              <a:t>Ergonomically designed to fit into most commercial office/building spaces</a:t>
            </a:r>
          </a:p>
        </p:txBody>
      </p:sp>
      <p:cxnSp>
        <p:nvCxnSpPr>
          <p:cNvPr id="11274" name="Straight Connector 53"/>
          <p:cNvCxnSpPr>
            <a:cxnSpLocks noChangeShapeType="1"/>
          </p:cNvCxnSpPr>
          <p:nvPr/>
        </p:nvCxnSpPr>
        <p:spPr bwMode="auto">
          <a:xfrm>
            <a:off x="4287838" y="1447800"/>
            <a:ext cx="665162" cy="1825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5" name="Picture 31" descr="C:\Users\Benjamin Rhoades\Documents\UNCC Graduate\UNCC Summer 2012\ECGR 5196 Summer 2012 Intro to Robotics\Homework\Homework # 5\Intensity Color Ma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r="6401"/>
          <a:stretch>
            <a:fillRect/>
          </a:stretch>
        </p:blipFill>
        <p:spPr bwMode="auto">
          <a:xfrm>
            <a:off x="2663825" y="3776663"/>
            <a:ext cx="39465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2" descr="C:\Users\Benjamin Rhoades\Documents\UNCC Graduate\UNCC Summer 2012\ECGR 5196 Summer 2012 Intro to Robotics\Homework\Homework # 5\DSC_20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r="24167"/>
          <a:stretch>
            <a:fillRect/>
          </a:stretch>
        </p:blipFill>
        <p:spPr bwMode="auto">
          <a:xfrm>
            <a:off x="6783388" y="1028700"/>
            <a:ext cx="23653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Content Placeholder 2"/>
          <p:cNvSpPr txBox="1">
            <a:spLocks/>
          </p:cNvSpPr>
          <p:nvPr/>
        </p:nvSpPr>
        <p:spPr bwMode="auto">
          <a:xfrm>
            <a:off x="-152400" y="1092200"/>
            <a:ext cx="6635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>
                <a:latin typeface="Arial" pitchFamily="34" charset="0"/>
              </a:rPr>
              <a:t>ROAMS uses a unique 3-axis rotary actuator to enable the LIDAR to be used both as 2D (Obstacle avoidance) and 3D (Mapping)</a:t>
            </a:r>
          </a:p>
        </p:txBody>
      </p:sp>
      <p:pic>
        <p:nvPicPr>
          <p:cNvPr id="11278" name="Picture 36" descr="stevens-official-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604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6" descr="stevens-official-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4288"/>
            <a:ext cx="12604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8877300" y="-508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[3] </a:t>
            </a:r>
            <a:endParaRPr lang="en-US"/>
          </a:p>
        </p:txBody>
      </p:sp>
      <p:grpSp>
        <p:nvGrpSpPr>
          <p:cNvPr id="11281" name="Group 8"/>
          <p:cNvGrpSpPr>
            <a:grpSpLocks/>
          </p:cNvGrpSpPr>
          <p:nvPr/>
        </p:nvGrpSpPr>
        <p:grpSpPr bwMode="auto">
          <a:xfrm>
            <a:off x="-6350" y="4581525"/>
            <a:ext cx="2779713" cy="1824038"/>
            <a:chOff x="6772495" y="4581525"/>
            <a:chExt cx="2779318" cy="1824398"/>
          </a:xfrm>
        </p:grpSpPr>
        <p:sp>
          <p:nvSpPr>
            <p:cNvPr id="11294" name="Rectangle 17"/>
            <p:cNvSpPr>
              <a:spLocks noChangeArrowheads="1"/>
            </p:cNvSpPr>
            <p:nvPr/>
          </p:nvSpPr>
          <p:spPr bwMode="auto">
            <a:xfrm>
              <a:off x="9170813" y="4581525"/>
              <a:ext cx="381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[4] </a:t>
              </a:r>
              <a:endParaRPr lang="en-US"/>
            </a:p>
          </p:txBody>
        </p:sp>
        <p:pic>
          <p:nvPicPr>
            <p:cNvPr id="11295" name="Picture 38" descr="http://blogs.cornell.edu/newmedia11jz387/files/2011/04/matrix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495" y="4627294"/>
              <a:ext cx="2509632" cy="177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Content Placeholder 2"/>
            <p:cNvSpPr txBox="1">
              <a:spLocks/>
            </p:cNvSpPr>
            <p:nvPr/>
          </p:nvSpPr>
          <p:spPr bwMode="auto">
            <a:xfrm>
              <a:off x="6996127" y="5748453"/>
              <a:ext cx="229235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100">
                  <a:solidFill>
                    <a:srgbClr val="FFFF00"/>
                  </a:solidFill>
                  <a:latin typeface="Arial" pitchFamily="34" charset="0"/>
                  <a:hlinkClick r:id="rId15"/>
                </a:rPr>
                <a:t>Enter the Matrix…</a:t>
              </a:r>
              <a:endParaRPr lang="en-US" sz="210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7772400" y="43942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[2] </a:t>
            </a:r>
            <a:endParaRPr lang="en-US"/>
          </a:p>
        </p:txBody>
      </p:sp>
      <p:pic>
        <p:nvPicPr>
          <p:cNvPr id="11283" name="Picture 4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3659" r="33867" b="20602"/>
          <a:stretch>
            <a:fillRect/>
          </a:stretch>
        </p:blipFill>
        <p:spPr bwMode="auto">
          <a:xfrm>
            <a:off x="5029200" y="1522413"/>
            <a:ext cx="1641475" cy="1400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4" name="Flowchart: Merge 7"/>
          <p:cNvSpPr>
            <a:spLocks noChangeArrowheads="1"/>
          </p:cNvSpPr>
          <p:nvPr/>
        </p:nvSpPr>
        <p:spPr bwMode="auto">
          <a:xfrm rot="-5400000">
            <a:off x="6559550" y="1633538"/>
            <a:ext cx="1409700" cy="1187450"/>
          </a:xfrm>
          <a:prstGeom prst="flowChartMerg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Rectangle 17"/>
          <p:cNvSpPr>
            <a:spLocks noChangeArrowheads="1"/>
          </p:cNvSpPr>
          <p:nvPr/>
        </p:nvSpPr>
        <p:spPr bwMode="auto">
          <a:xfrm>
            <a:off x="5591175" y="2922588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[1] </a:t>
            </a:r>
            <a:endParaRPr lang="en-US"/>
          </a:p>
        </p:txBody>
      </p:sp>
      <p:sp>
        <p:nvSpPr>
          <p:cNvPr id="11286" name="Content Placeholder 2"/>
          <p:cNvSpPr txBox="1">
            <a:spLocks/>
          </p:cNvSpPr>
          <p:nvPr/>
        </p:nvSpPr>
        <p:spPr bwMode="auto">
          <a:xfrm>
            <a:off x="-138113" y="2628900"/>
            <a:ext cx="66341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58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>
                <a:latin typeface="Arial" pitchFamily="34" charset="0"/>
              </a:rPr>
              <a:t>ROAMS is only capable of acquiring 3D LIDAR scans while it is stationary </a:t>
            </a:r>
          </a:p>
        </p:txBody>
      </p:sp>
      <p:cxnSp>
        <p:nvCxnSpPr>
          <p:cNvPr id="11287" name="Straight Connector 62"/>
          <p:cNvCxnSpPr>
            <a:cxnSpLocks noChangeShapeType="1"/>
          </p:cNvCxnSpPr>
          <p:nvPr/>
        </p:nvCxnSpPr>
        <p:spPr bwMode="auto">
          <a:xfrm flipH="1" flipV="1">
            <a:off x="5686425" y="5334000"/>
            <a:ext cx="409575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Straight Connector 62"/>
          <p:cNvCxnSpPr>
            <a:cxnSpLocks noChangeShapeType="1"/>
          </p:cNvCxnSpPr>
          <p:nvPr/>
        </p:nvCxnSpPr>
        <p:spPr bwMode="auto">
          <a:xfrm flipV="1">
            <a:off x="8318500" y="3962400"/>
            <a:ext cx="0" cy="665163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9" name="Content Placeholder 2"/>
          <p:cNvSpPr txBox="1">
            <a:spLocks/>
          </p:cNvSpPr>
          <p:nvPr/>
        </p:nvSpPr>
        <p:spPr bwMode="auto">
          <a:xfrm>
            <a:off x="5686425" y="5643563"/>
            <a:ext cx="342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400">
                <a:latin typeface="Geneva, Arial, Helvetica, san-s"/>
              </a:rPr>
              <a:t>Reflection intensity panorama produced by ROAMS scanner. In complete darkness.</a:t>
            </a:r>
            <a:endParaRPr lang="en-US" sz="1400">
              <a:latin typeface="Arial" pitchFamily="34" charset="0"/>
            </a:endParaRPr>
          </a:p>
        </p:txBody>
      </p:sp>
      <p:sp>
        <p:nvSpPr>
          <p:cNvPr id="11290" name="Rectangle 17"/>
          <p:cNvSpPr>
            <a:spLocks noChangeArrowheads="1"/>
          </p:cNvSpPr>
          <p:nvPr/>
        </p:nvSpPr>
        <p:spPr bwMode="auto">
          <a:xfrm>
            <a:off x="6343650" y="5257800"/>
            <a:ext cx="381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[5] </a:t>
            </a:r>
            <a:endParaRPr lang="en-US"/>
          </a:p>
        </p:txBody>
      </p:sp>
      <p:sp>
        <p:nvSpPr>
          <p:cNvPr id="11291" name="Content Placeholder 2"/>
          <p:cNvSpPr txBox="1">
            <a:spLocks/>
          </p:cNvSpPr>
          <p:nvPr/>
        </p:nvSpPr>
        <p:spPr bwMode="auto">
          <a:xfrm>
            <a:off x="38100" y="1727200"/>
            <a:ext cx="4876800" cy="738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>
            <a:spAutoFit/>
          </a:bodyPr>
          <a:lstStyle>
            <a:lvl1pPr marL="342900" indent="-1825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>
                <a:latin typeface="Arial" pitchFamily="34" charset="0"/>
              </a:rPr>
              <a:t>Students at Stevens have developed their own software based Operator Control Unit (OCU) so anyone from any network connected PC can control the ROAMS robot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-123825" y="3471863"/>
            <a:ext cx="68770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60020" indent="0">
              <a:spcBef>
                <a:spcPct val="20000"/>
              </a:spcBef>
              <a:defRPr/>
            </a:pPr>
            <a:r>
              <a:rPr lang="en-US" sz="1350" u="sng" dirty="0" smtClean="0">
                <a:latin typeface="Arial" charset="0"/>
              </a:rPr>
              <a:t>Video registration is used for texturing of scan points to provide photo realistic 3D maps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-19050" y="3081338"/>
            <a:ext cx="68770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4577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350" dirty="0" smtClean="0">
                <a:latin typeface="Arial" charset="0"/>
              </a:rPr>
              <a:t>Multiple Path Planning sensors are used such as IR, GPS, and real time video </a:t>
            </a:r>
          </a:p>
        </p:txBody>
      </p:sp>
    </p:spTree>
    <p:extLst>
      <p:ext uri="{BB962C8B-B14F-4D97-AF65-F5344CB8AC3E}">
        <p14:creationId xmlns:p14="http://schemas.microsoft.com/office/powerpoint/2010/main" val="41352683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7788"/>
            <a:ext cx="8077200" cy="427037"/>
          </a:xfrm>
        </p:spPr>
        <p:txBody>
          <a:bodyPr/>
          <a:lstStyle/>
          <a:p>
            <a:pPr algn="ctr"/>
            <a:r>
              <a:rPr lang="en-US" sz="2200" smtClean="0"/>
              <a:t>SLAM using DIDSON-Acoustic Imaging Sonar</a:t>
            </a:r>
          </a:p>
        </p:txBody>
      </p:sp>
      <p:sp>
        <p:nvSpPr>
          <p:cNvPr id="15362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2590800"/>
            <a:ext cx="4114800" cy="3821113"/>
          </a:xfrm>
        </p:spPr>
        <p:txBody>
          <a:bodyPr/>
          <a:lstStyle/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Applications: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ship hull and infrastructure inspection, marine structure inspection, under water survey and navigational based mapping</a:t>
            </a:r>
          </a:p>
          <a:p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Sensors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DVL (Doppler Velocity Log)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– navigation “underwater GPS”, under water current tracking</a:t>
            </a:r>
          </a:p>
          <a:p>
            <a:pPr>
              <a:buFontTx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Depth Sensor</a:t>
            </a:r>
          </a:p>
          <a:p>
            <a:pPr>
              <a:buFontTx/>
              <a:buChar char="•"/>
            </a:pP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DIDSON 1.8MHz (Dual frequency Identification Sonar)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– uses sound waves to map and create an image of the ocean floor or the hull of a ship</a:t>
            </a:r>
          </a:p>
          <a:p>
            <a:pPr>
              <a:buFontTx/>
              <a:buChar char="•"/>
            </a:pPr>
            <a:endParaRPr lang="en-US" sz="1600" smtClean="0">
              <a:latin typeface="Times New Roman" pitchFamily="18" charset="0"/>
            </a:endParaRPr>
          </a:p>
          <a:p>
            <a:endParaRPr lang="en-US" sz="1600" smtClean="0">
              <a:latin typeface="Times New Roman" pitchFamily="18" charset="0"/>
            </a:endParaRPr>
          </a:p>
          <a:p>
            <a:endParaRPr lang="en-US" smtClean="0"/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152400" y="23622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/>
              <a:t>Figure 1: 3D Ocean Floor Mapping [2]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5029200" y="5181600"/>
            <a:ext cx="39624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 u="sng"/>
              <a:t>Works Cited</a:t>
            </a:r>
            <a:r>
              <a:rPr lang="en-US" sz="1200"/>
              <a:t>: </a:t>
            </a:r>
          </a:p>
          <a:p>
            <a:pPr eaLnBrk="0" hangingPunct="0"/>
            <a:r>
              <a:rPr lang="en-US" sz="1000"/>
              <a:t>[1] Publication: “SLAM for Ship Hull Inspection using ESEIF” Massachusetts Institute of Technology, Walter, M.; Franz, H.; Leonard, J. (pages 1-8). </a:t>
            </a:r>
            <a:r>
              <a:rPr lang="en-US" sz="1000">
                <a:hlinkClick r:id="rId2"/>
              </a:rPr>
              <a:t>http://people.csail.mit.edu/mwalter/papers/walter08a.pdf</a:t>
            </a:r>
            <a:r>
              <a:rPr lang="en-US" sz="1000"/>
              <a:t> </a:t>
            </a:r>
          </a:p>
          <a:p>
            <a:pPr eaLnBrk="0" hangingPunct="0"/>
            <a:r>
              <a:rPr lang="en-US" sz="1000"/>
              <a:t>[2] </a:t>
            </a:r>
            <a:r>
              <a:rPr lang="en-US" sz="1000">
                <a:hlinkClick r:id="rId3"/>
              </a:rPr>
              <a:t>http://www.oceanmarineinc.com/sonar-systems/didson-software_P1019</a:t>
            </a:r>
            <a:r>
              <a:rPr lang="en-US" sz="1000"/>
              <a:t> </a:t>
            </a: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620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3D%20Imag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00"/>
            <a:ext cx="495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5943600" y="2362200"/>
            <a:ext cx="1997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/>
              <a:t>Figure 2: HAUV with DIDSON [1]</a:t>
            </a:r>
          </a:p>
        </p:txBody>
      </p:sp>
      <p:sp>
        <p:nvSpPr>
          <p:cNvPr id="15368" name="Text Placeholder 5"/>
          <p:cNvSpPr>
            <a:spLocks/>
          </p:cNvSpPr>
          <p:nvPr/>
        </p:nvSpPr>
        <p:spPr bwMode="auto">
          <a:xfrm>
            <a:off x="4495800" y="2590800"/>
            <a:ext cx="41148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600" b="1"/>
              <a:t>Procedure: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  SLAM uses the data and statistics acquired from the on board sensors and DIDSON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  Sensors and DIDSON combine to create 2D and 3D maps of unknown objects/environments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1600"/>
              <a:t>  Improves accuracy of existing maps by localization and not relying on external infrastructure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z="1600"/>
          </a:p>
          <a:p>
            <a:pPr eaLnBrk="0" hangingPunct="0">
              <a:spcBef>
                <a:spcPct val="20000"/>
              </a:spcBef>
            </a:pPr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4191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Real-Time Stereo Visual SLAM</a:t>
            </a:r>
            <a:endParaRPr lang="en-US" dirty="0">
              <a:latin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87711"/>
          </a:xfrm>
        </p:spPr>
        <p:txBody>
          <a:bodyPr/>
          <a:lstStyle/>
          <a:p>
            <a:r>
              <a:rPr lang="en-US" sz="18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-What is simultaneous localization and mapping?</a:t>
            </a:r>
          </a:p>
          <a:p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-Most common sensors used for SLAM:</a:t>
            </a:r>
          </a:p>
          <a:p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-Laser ranging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-Sonar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-Inertial 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-Vision</a:t>
            </a:r>
          </a:p>
          <a:p>
            <a:endParaRPr lang="en-US" sz="1600" dirty="0" smtClean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Why are vision based sensors superior in a SLAM application?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Why stereo visual slam?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 smtClean="0">
                <a:latin typeface="Arial" charset="0"/>
              </a:rPr>
              <a:t>Processing stereo SLAM:</a:t>
            </a:r>
          </a:p>
          <a:p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-images are captured using two cameras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-converted to gray scale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-scale spaces are created</a:t>
            </a:r>
          </a:p>
          <a:p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     -correspondences are estimated using </a:t>
            </a:r>
          </a:p>
          <a:p>
            <a:r>
              <a:rPr lang="en-US" sz="1600" dirty="0" smtClean="0">
                <a:latin typeface="Arial" charset="0"/>
              </a:rPr>
              <a:t>       camera projection matrixes</a:t>
            </a:r>
          </a:p>
          <a:p>
            <a:r>
              <a:rPr lang="en-US" sz="1600" dirty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	-based off of initial calibration of cameras 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790E42-B4F6-EC4A-A425-020EB3C4FB9D}" type="slidenum">
              <a:rPr lang="en-US" sz="1200">
                <a:solidFill>
                  <a:srgbClr val="898989"/>
                </a:solidFill>
              </a:rPr>
              <a:pPr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" name="Picture 1" descr="Screen Shot 2012-08-07 at 9.5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0"/>
            <a:ext cx="2837070" cy="2667000"/>
          </a:xfrm>
          <a:prstGeom prst="rect">
            <a:avLst/>
          </a:prstGeom>
        </p:spPr>
      </p:pic>
      <p:pic>
        <p:nvPicPr>
          <p:cNvPr id="3" name="Picture 2" descr="Screen Shot 2012-08-07 at 10.35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724400" cy="224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5638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P. </a:t>
            </a:r>
            <a:r>
              <a:rPr lang="en-US" sz="800" dirty="0" err="1"/>
              <a:t>Elinas</a:t>
            </a:r>
            <a:r>
              <a:rPr lang="en-US" sz="800" dirty="0"/>
              <a:t>, J. Little, R. , " Stereo vision SLAM: Near real-time learning of 3D point-landmark and 2D occupancy-grid maps using particle filters.," </a:t>
            </a:r>
            <a:r>
              <a:rPr lang="en-US" sz="800" i="1" dirty="0"/>
              <a:t> University of British </a:t>
            </a:r>
            <a:r>
              <a:rPr lang="en-US" sz="800" i="1" dirty="0" smtClean="0"/>
              <a:t>Columbia</a:t>
            </a:r>
            <a:endParaRPr lang="en-US" sz="800" i="1" dirty="0"/>
          </a:p>
          <a:p>
            <a:endParaRPr lang="en-US" sz="800" i="1" dirty="0" smtClean="0"/>
          </a:p>
          <a:p>
            <a:r>
              <a:rPr lang="sv-SE" sz="800" dirty="0"/>
              <a:t>S. Thomas, "Real-</a:t>
            </a:r>
            <a:r>
              <a:rPr lang="sv-SE" sz="800" dirty="0" err="1"/>
              <a:t>time</a:t>
            </a:r>
            <a:r>
              <a:rPr lang="sv-SE" sz="800" dirty="0"/>
              <a:t> Stereo Visual SLAM," </a:t>
            </a:r>
            <a:r>
              <a:rPr lang="sv-SE" sz="800" i="1" dirty="0" err="1"/>
              <a:t>Heriot</a:t>
            </a:r>
            <a:r>
              <a:rPr lang="sv-SE" sz="800" i="1" dirty="0"/>
              <a:t>-Watt University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28463146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382000" cy="612775"/>
          </a:xfrm>
          <a:ln/>
        </p:spPr>
        <p:txBody>
          <a:bodyPr tIns="45720" rIns="91440" bIns="4572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Mini-SLAM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9pPr>
          </a:lstStyle>
          <a:p>
            <a:pPr algn="r">
              <a:buClrTx/>
              <a:buFontTx/>
              <a:buNone/>
            </a:pPr>
            <a:fld id="{0F29A91F-A183-4BE0-8E66-B9BE8FE6D89D}" type="slidenum">
              <a:rPr lang="en-US" sz="1200">
                <a:solidFill>
                  <a:srgbClr val="898989"/>
                </a:solidFill>
              </a:rPr>
              <a:pPr algn="r">
                <a:buClrTx/>
                <a:buFontTx/>
                <a:buNone/>
              </a:pPr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685800"/>
            <a:ext cx="5943600" cy="5029200"/>
          </a:xfrm>
          <a:ln/>
        </p:spPr>
        <p:txBody>
          <a:bodyPr tIns="0" rIns="0" bIns="0" anchor="ctr"/>
          <a:lstStyle/>
          <a:p>
            <a:pPr marL="365125" indent="-365125"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 sz="2200"/>
              <a:t>Hardware uses odometry and an omnidirectional camera.</a:t>
            </a:r>
          </a:p>
          <a:p>
            <a:pPr marL="365125" indent="-365125"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 sz="2200"/>
              <a:t>The camera supplies information used by SLAM algorithm.</a:t>
            </a:r>
          </a:p>
          <a:p>
            <a:pPr marL="822325" lvl="1" indent="-365125">
              <a:spcBef>
                <a:spcPts val="600"/>
              </a:spcBef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/>
              <a:t>More consistent maps created.</a:t>
            </a:r>
          </a:p>
          <a:p>
            <a:pPr marL="365125" indent="-365125"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 sz="2200"/>
              <a:t>Map estimations done by a linear time SLAM algorithm using graph representation.</a:t>
            </a:r>
          </a:p>
          <a:p>
            <a:pPr marL="822325" lvl="1" indent="-365125">
              <a:spcBef>
                <a:spcPts val="600"/>
              </a:spcBef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/>
              <a:t>Scales better due to not estimating landmark locations</a:t>
            </a:r>
          </a:p>
          <a:p>
            <a:pPr marL="822325" lvl="1" indent="-365125">
              <a:spcBef>
                <a:spcPts val="600"/>
              </a:spcBef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/>
              <a:t>Instead, object similarity used to determine landmark locations.</a:t>
            </a:r>
          </a:p>
          <a:p>
            <a:pPr marL="365125" indent="-365125">
              <a:buSzPct val="75000"/>
              <a:buFont typeface="Wingdings" pitchFamily="2" charset="2"/>
              <a:buChar char=""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en-US" sz="2200"/>
              <a:t>Uses Multilevel Relaxation algorithm to determine that objects in images are the same.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charset="0"/>
                <a:cs typeface="Microsoft YaHei" charset="0"/>
              </a:defRPr>
            </a:lvl9pPr>
          </a:lstStyle>
          <a:p>
            <a:r>
              <a:rPr lang="en-US" sz="1200"/>
              <a:t>“Mini-SLAM: Minimalistic Visual SLAM in Large-Scale Environments Based on a New Interpretation of Image Similarity.” Henric Andreasson, Tom Duckett, and Achim Lilienthal. &lt;http://aass.oru.se/~han/papers/icra07andreasson.pdf&gt;.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2971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0"/>
            <a:ext cx="29718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64684"/>
      </p:ext>
    </p:extLst>
  </p:cSld>
  <p:clrMapOvr>
    <a:masterClrMapping/>
  </p:clrMapOvr>
  <p:transition>
    <p:randomBar dir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Robot SLAM and Map Merging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923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600" dirty="0" smtClean="0"/>
              <a:t>Need for Map Merging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Scan Matching SLAM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/>
              <a:t>The main aim is to find the most likely global map.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/>
              <a:t>Define map m based on the laser scan, pose and time.</a:t>
            </a:r>
          </a:p>
          <a:p>
            <a:pPr lvl="1">
              <a:buFont typeface="Wingdings" pitchFamily="2" charset="2"/>
              <a:buChar char="§"/>
            </a:pPr>
            <a:r>
              <a:rPr lang="en-US" sz="2300" dirty="0" smtClean="0"/>
              <a:t>Take various laser measurements and </a:t>
            </a:r>
            <a:r>
              <a:rPr lang="en-US" sz="2300" dirty="0" err="1" smtClean="0"/>
              <a:t>odometry</a:t>
            </a:r>
            <a:r>
              <a:rPr lang="en-US" sz="2300" dirty="0" smtClean="0"/>
              <a:t> readings for different time slots.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Reference</a:t>
            </a:r>
          </a:p>
          <a:p>
            <a:r>
              <a:rPr lang="en-US" sz="2000" dirty="0" smtClean="0"/>
              <a:t> 	</a:t>
            </a:r>
            <a:r>
              <a:rPr lang="en-US" sz="2000" dirty="0" smtClean="0">
                <a:hlinkClick r:id="rId2"/>
              </a:rPr>
              <a:t>http://tv.uvigo.es/uploads/material/Video/2662/P05.pdf</a:t>
            </a:r>
            <a:r>
              <a:rPr lang="en-US" sz="2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D3E05-233D-443C-B700-4D1737F448E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820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1"/>
            <a:ext cx="2807368" cy="23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1" y="914401"/>
            <a:ext cx="3048000" cy="241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199" y="3646169"/>
            <a:ext cx="2887579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581400"/>
            <a:ext cx="3048000" cy="26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730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Particle Filter Based SLAM</a:t>
            </a:r>
          </a:p>
        </p:txBody>
      </p:sp>
      <p:sp>
        <p:nvSpPr>
          <p:cNvPr id="11267" name="Content Placeholder 16"/>
          <p:cNvSpPr>
            <a:spLocks noGrp="1"/>
          </p:cNvSpPr>
          <p:nvPr>
            <p:ph sz="half" idx="2"/>
          </p:nvPr>
        </p:nvSpPr>
        <p:spPr>
          <a:xfrm>
            <a:off x="0" y="609600"/>
            <a:ext cx="4648200" cy="1865313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mtClean="0"/>
              <a:t>   2 reference frames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smtClean="0"/>
              <a:t>   Robots</a:t>
            </a:r>
          </a:p>
          <a:p>
            <a:pPr marL="800100" lvl="2" indent="0"/>
            <a:r>
              <a:rPr lang="en-US" smtClean="0"/>
              <a:t>Sensor ex: Odometer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smtClean="0"/>
              <a:t>   World</a:t>
            </a:r>
          </a:p>
          <a:p>
            <a:pPr marL="800100" lvl="2" indent="0"/>
            <a:r>
              <a:rPr lang="en-US" smtClean="0"/>
              <a:t>Sensor ex: laser rangefinder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Jessica  </a:t>
            </a:r>
            <a:r>
              <a:rPr lang="en-US" smtClean="0"/>
              <a:t>Meeks ECGR 4161</a:t>
            </a:r>
            <a:r>
              <a:rPr lang="en-US" dirty="0" smtClean="0"/>
              <a:t>	</a:t>
            </a:r>
            <a:fld id="{D6C0477B-D170-4564-A389-8BA7FB5C99B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971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ontent Placeholder 16"/>
          <p:cNvSpPr>
            <a:spLocks noGrp="1"/>
          </p:cNvSpPr>
          <p:nvPr>
            <p:ph sz="half" idx="2"/>
          </p:nvPr>
        </p:nvSpPr>
        <p:spPr>
          <a:xfrm>
            <a:off x="0" y="2362200"/>
            <a:ext cx="5410200" cy="4154488"/>
          </a:xfrm>
        </p:spPr>
        <p:txBody>
          <a:bodyPr/>
          <a:lstStyle/>
          <a:p>
            <a:pPr marL="0" indent="0"/>
            <a:r>
              <a:rPr lang="en-US" smtClean="0"/>
              <a:t>Example Algorithm Psuedo Code</a:t>
            </a:r>
          </a:p>
          <a:p>
            <a:pPr marL="0" indent="0"/>
            <a:r>
              <a:rPr lang="en-US" sz="2000" smtClean="0"/>
              <a:t>For Each line in logfile</a:t>
            </a:r>
          </a:p>
          <a:p>
            <a:pPr marL="0" indent="0"/>
            <a:r>
              <a:rPr lang="en-US" sz="2000" smtClean="0"/>
              <a:t>    If logfile line = odometer entry</a:t>
            </a:r>
          </a:p>
          <a:p>
            <a:pPr marL="0" indent="0"/>
            <a:r>
              <a:rPr lang="en-US" sz="2000" smtClean="0"/>
              <a:t>	-predict particle</a:t>
            </a:r>
          </a:p>
          <a:p>
            <a:pPr marL="0" indent="0"/>
            <a:r>
              <a:rPr lang="en-US" sz="2000" smtClean="0"/>
              <a:t>    If logfile line = laser rangefinder</a:t>
            </a:r>
          </a:p>
          <a:p>
            <a:pPr marL="0" indent="0"/>
            <a:r>
              <a:rPr lang="en-US" sz="2000" smtClean="0"/>
              <a:t>	For Each particle in particle set</a:t>
            </a:r>
          </a:p>
          <a:p>
            <a:pPr marL="0" indent="0"/>
            <a:r>
              <a:rPr lang="en-US" sz="2000" smtClean="0"/>
              <a:t>	    -Extract corners &amp; decide if new</a:t>
            </a:r>
          </a:p>
          <a:p>
            <a:pPr marL="0" indent="0"/>
            <a:r>
              <a:rPr lang="en-US" sz="2000" smtClean="0"/>
              <a:t>	    if corner has been seen previously</a:t>
            </a:r>
          </a:p>
          <a:p>
            <a:pPr marL="0" indent="0"/>
            <a:r>
              <a:rPr lang="en-US" sz="2000" smtClean="0"/>
              <a:t>		compute new weight of corner</a:t>
            </a:r>
          </a:p>
          <a:p>
            <a:pPr marL="0" indent="0"/>
            <a:r>
              <a:rPr lang="en-US" sz="2000" smtClean="0"/>
              <a:t>	    else </a:t>
            </a:r>
          </a:p>
          <a:p>
            <a:pPr marL="0" indent="0"/>
            <a:r>
              <a:rPr lang="en-US" sz="2000" smtClean="0"/>
              <a:t>		add new corner to particles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9400" y="6442075"/>
            <a:ext cx="41910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[1] </a:t>
            </a:r>
            <a:r>
              <a:rPr lang="en-US" sz="1050" dirty="0" err="1"/>
              <a:t>Luciano</a:t>
            </a:r>
            <a:r>
              <a:rPr lang="en-US" sz="1050" dirty="0"/>
              <a:t>, S. Xavier. P. Exercise 4: Particle Filter Based Slam, 2008, Autonomous Systems Lab Swiss Federal Institute of Technology, Zurich 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5486400" y="5638800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Top: Course  Bottom: Particle filter calculations[1]</a:t>
            </a:r>
          </a:p>
        </p:txBody>
      </p:sp>
    </p:spTree>
    <p:extLst>
      <p:ext uri="{BB962C8B-B14F-4D97-AF65-F5344CB8AC3E}">
        <p14:creationId xmlns:p14="http://schemas.microsoft.com/office/powerpoint/2010/main" val="24418587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523875"/>
          </a:xfrm>
        </p:spPr>
        <p:txBody>
          <a:bodyPr/>
          <a:lstStyle/>
          <a:p>
            <a:r>
              <a:rPr lang="en-US" smtClean="0"/>
              <a:t>SLAM Robot: </a:t>
            </a:r>
            <a:r>
              <a:rPr lang="en-US" sz="2400" smtClean="0"/>
              <a:t>Laser Range Finder and Monocular 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7EF705-D0C6-43CC-919A-360B641F460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762000"/>
            <a:ext cx="55626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Harbin Institute of Technology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Autonomous Robot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Weighted least square fitting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Canny Operator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err="1">
                <a:latin typeface="+mn-lt"/>
              </a:rPr>
              <a:t>Kalman</a:t>
            </a:r>
            <a:r>
              <a:rPr lang="en-US" kern="0" dirty="0">
                <a:latin typeface="+mn-lt"/>
              </a:rPr>
              <a:t> filtering (</a:t>
            </a:r>
            <a:r>
              <a:rPr lang="en-US" kern="0" dirty="0">
                <a:latin typeface="+mn-lt"/>
              </a:rPr>
              <a:t>KF): localization </a:t>
            </a:r>
            <a:r>
              <a:rPr lang="en-US" kern="0" dirty="0">
                <a:latin typeface="+mn-lt"/>
              </a:rPr>
              <a:t>&amp; grid map building simultaneously</a:t>
            </a:r>
          </a:p>
        </p:txBody>
      </p:sp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29713" r="77316" b="44382"/>
          <a:stretch>
            <a:fillRect/>
          </a:stretch>
        </p:blipFill>
        <p:spPr bwMode="auto">
          <a:xfrm>
            <a:off x="0" y="3505200"/>
            <a:ext cx="500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0" y="5822950"/>
            <a:ext cx="91440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/>
              <a:t>Reference: SLAM for Mobile Robots Using Laser Range Finder an d Monocular Vision, Sheng, F.; Hui-ying, L.; Lu-fang, G.; Yu-xian, G.; 2007 IEEE</a:t>
            </a:r>
          </a:p>
          <a:p>
            <a:endParaRPr lang="en-US"/>
          </a:p>
        </p:txBody>
      </p:sp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48763" r="62926" b="24571"/>
          <a:stretch>
            <a:fillRect/>
          </a:stretch>
        </p:blipFill>
        <p:spPr bwMode="auto">
          <a:xfrm>
            <a:off x="5715000" y="914400"/>
            <a:ext cx="3143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13"/>
          <p:cNvSpPr txBox="1">
            <a:spLocks noChangeArrowheads="1"/>
          </p:cNvSpPr>
          <p:nvPr/>
        </p:nvSpPr>
        <p:spPr bwMode="auto">
          <a:xfrm>
            <a:off x="5105400" y="403860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Experiment Robot:</a:t>
            </a:r>
          </a:p>
          <a:p>
            <a:pPr>
              <a:buFont typeface="Arial" charset="0"/>
              <a:buChar char="•"/>
            </a:pPr>
            <a:r>
              <a:rPr lang="en-US"/>
              <a:t>CMOS camera and optic mica</a:t>
            </a:r>
          </a:p>
          <a:p>
            <a:pPr>
              <a:buFont typeface="Arial" charset="0"/>
              <a:buChar char="•"/>
            </a:pPr>
            <a:r>
              <a:rPr lang="en-US"/>
              <a:t>Radio Ethernet</a:t>
            </a:r>
          </a:p>
        </p:txBody>
      </p:sp>
    </p:spTree>
    <p:extLst>
      <p:ext uri="{BB962C8B-B14F-4D97-AF65-F5344CB8AC3E}">
        <p14:creationId xmlns:p14="http://schemas.microsoft.com/office/powerpoint/2010/main" val="3294894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with RFID Technology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32024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Technique: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Laser range scanner and two RFID antennas.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Uses “map previously learned from laser range data.” </a:t>
            </a:r>
            <a:endParaRPr lang="en-US" sz="1800" baseline="300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Estimate location of RFID tags.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Apply Monte Carlo localization to estimate location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Benefits: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Reduces time required for localization of robot.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Accurately localize moving objects.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Low cost to implement.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7944-91B6-45E2-89D1-B307FC0ACAE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306" y="3886200"/>
            <a:ext cx="6096294" cy="20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867400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[1] Dirk </a:t>
            </a:r>
            <a:r>
              <a:rPr lang="en-US" sz="1000" dirty="0" err="1" smtClean="0"/>
              <a:t>Hahnel</a:t>
            </a:r>
            <a:r>
              <a:rPr lang="en-US" sz="1000" dirty="0" smtClean="0"/>
              <a:t>, Wolfram </a:t>
            </a:r>
            <a:r>
              <a:rPr lang="en-US" sz="1000" dirty="0" err="1" smtClean="0"/>
              <a:t>Burgard</a:t>
            </a:r>
            <a:r>
              <a:rPr lang="en-US" sz="1000" dirty="0" smtClean="0"/>
              <a:t>, Dieter Fox, Ken </a:t>
            </a:r>
            <a:r>
              <a:rPr lang="en-US" sz="1000" dirty="0" err="1" smtClean="0"/>
              <a:t>Fishkin</a:t>
            </a:r>
            <a:r>
              <a:rPr lang="en-US" sz="1000" dirty="0" smtClean="0"/>
              <a:t>, </a:t>
            </a:r>
            <a:r>
              <a:rPr lang="en-US" sz="1000" dirty="0" err="1" smtClean="0"/>
              <a:t>Matthai</a:t>
            </a:r>
            <a:r>
              <a:rPr lang="en-US" sz="1000" dirty="0" smtClean="0"/>
              <a:t> </a:t>
            </a:r>
            <a:r>
              <a:rPr lang="en-US" sz="1000" dirty="0" err="1" smtClean="0"/>
              <a:t>Philipose</a:t>
            </a:r>
            <a:r>
              <a:rPr lang="en-US" sz="1000" dirty="0" smtClean="0"/>
              <a:t>. “Mapping and Localization with RFID Technology.” Intel Research. December 2003. &lt;http://edge.rit.edu/content/P12015/public/Referenca%20Materials/RFID%20READER%20SKYTEK%20M9%20Module/Mapping%20and%20Localization%20with%20RFIDs.pdf&gt;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4040069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RHINO High-Speed Mapping and Navigation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D60EA-6DBD-41A1-BC0E-2792BBBD4824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85800"/>
            <a:ext cx="9144000" cy="6400264"/>
          </a:xfrm>
          <a:prstGeom prst="rect">
            <a:avLst/>
          </a:prstGeom>
          <a:noFill/>
        </p:spPr>
        <p:txBody>
          <a:bodyPr numCol="3" spcCol="274320">
            <a:spAutoFit/>
          </a:bodyPr>
          <a:lstStyle/>
          <a:p>
            <a:pPr>
              <a:defRPr/>
            </a:pPr>
            <a:r>
              <a:rPr lang="en-US" sz="2000" b="1" dirty="0"/>
              <a:t>Mapping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Grid-Based Maps</a:t>
            </a:r>
          </a:p>
          <a:p>
            <a:pPr marL="400050" lvl="1">
              <a:buFont typeface="Arial" pitchFamily="34" charset="0"/>
              <a:buChar char="•"/>
              <a:defRPr/>
            </a:pPr>
            <a:r>
              <a:rPr lang="en-US" sz="1600" dirty="0"/>
              <a:t>Ultrasonic Sonar</a:t>
            </a:r>
            <a:endParaRPr lang="en-US" sz="1600" dirty="0"/>
          </a:p>
          <a:p>
            <a:pPr marL="400050" lvl="1">
              <a:buFont typeface="Arial" pitchFamily="34" charset="0"/>
              <a:buChar char="•"/>
              <a:defRPr/>
            </a:pPr>
            <a:r>
              <a:rPr lang="en-US" sz="1600" dirty="0"/>
              <a:t>Stereo Camera</a:t>
            </a:r>
          </a:p>
          <a:p>
            <a:pPr marL="400050" lvl="1">
              <a:buFont typeface="Arial" pitchFamily="34" charset="0"/>
              <a:buChar char="•"/>
              <a:defRPr/>
            </a:pPr>
            <a:r>
              <a:rPr lang="en-US" sz="1600" dirty="0"/>
              <a:t>Integration</a:t>
            </a:r>
            <a:endParaRPr lang="en-US" sz="1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Topological Maps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2000" b="1" dirty="0"/>
              <a:t>Localization</a:t>
            </a:r>
            <a:endParaRPr lang="en-US" sz="2000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Wheel Encoders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Map M</a:t>
            </a:r>
            <a:r>
              <a:rPr lang="en-US" sz="1800" dirty="0"/>
              <a:t>atching</a:t>
            </a: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Sonar Modeling</a:t>
            </a: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Maneuverability</a:t>
            </a: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Wall Orientation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/>
              <a:t>Landmarks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endParaRPr lang="en-US" sz="1800" b="1" dirty="0"/>
          </a:p>
          <a:p>
            <a:pPr>
              <a:defRPr/>
            </a:pPr>
            <a:r>
              <a:rPr lang="en-US" sz="2000" b="1" dirty="0"/>
              <a:t>Navigation</a:t>
            </a:r>
            <a:endParaRPr lang="en-US" sz="20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Global Planner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Collision </a:t>
            </a:r>
            <a:r>
              <a:rPr lang="en-US" sz="1800" dirty="0"/>
              <a:t>Avoidance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Hard </a:t>
            </a:r>
            <a:r>
              <a:rPr lang="en-US" sz="1800" dirty="0"/>
              <a:t>Constraints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Soft </a:t>
            </a:r>
            <a:r>
              <a:rPr lang="en-US" sz="1800" dirty="0"/>
              <a:t>Constraints</a:t>
            </a:r>
            <a:endParaRPr lang="en-US" dirty="0"/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1143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11239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0" y="5943600"/>
            <a:ext cx="611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28600" indent="-228600">
              <a:defRPr/>
            </a:pPr>
            <a:r>
              <a:rPr lang="en-US" sz="800" b="1" dirty="0">
                <a:ea typeface="Calibri" pitchFamily="34" charset="0"/>
                <a:cs typeface="Times New Roman" pitchFamily="18" charset="0"/>
              </a:rPr>
              <a:t>Reference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 err="1">
                <a:ea typeface="Calibri" pitchFamily="34" charset="0"/>
                <a:cs typeface="Times New Roman" pitchFamily="18" charset="0"/>
              </a:rPr>
              <a:t>Thrun</a:t>
            </a:r>
            <a:r>
              <a:rPr lang="en-US" sz="800" dirty="0">
                <a:ea typeface="Calibri" pitchFamily="34" charset="0"/>
                <a:cs typeface="Times New Roman" pitchFamily="18" charset="0"/>
              </a:rPr>
              <a:t>, Sebastian, et al. "Map Learning and High-Speed Navigation in RHINO." </a:t>
            </a:r>
            <a:r>
              <a:rPr lang="en-US" sz="800" dirty="0">
                <a:ea typeface="Calibri" pitchFamily="34" charset="0"/>
                <a:cs typeface="Times New Roman" pitchFamily="18" charset="0"/>
                <a:hlinkClick r:id=""/>
              </a:rPr>
              <a:t>http://www-home.fh-</a:t>
            </a:r>
          </a:p>
          <a:p>
            <a:pPr>
              <a:defRPr/>
            </a:pPr>
            <a:r>
              <a:rPr lang="en-US" sz="800" dirty="0">
                <a:ea typeface="Calibri" pitchFamily="34" charset="0"/>
                <a:cs typeface="Times New Roman" pitchFamily="18" charset="0"/>
                <a:hlinkClick r:id=""/>
              </a:rPr>
              <a:t>konstanz.de/~bittel/robo/thrun_MapLearningAndNavigationInRhino.pdf </a:t>
            </a:r>
            <a:r>
              <a:rPr lang="en-US" sz="800" dirty="0">
                <a:ea typeface="Calibri" pitchFamily="34" charset="0"/>
                <a:cs typeface="Times New Roman" pitchFamily="18" charset="0"/>
              </a:rPr>
              <a:t>(accessed July 7, 2012).</a:t>
            </a:r>
            <a:endParaRPr lang="en-US" sz="800" dirty="0">
              <a:cs typeface="Times New Roman" pitchFamily="18" charset="0"/>
            </a:endParaRPr>
          </a:p>
          <a:p>
            <a:pPr>
              <a:defRPr/>
            </a:pPr>
            <a:endParaRPr lang="en-US" sz="800" dirty="0">
              <a:cs typeface="Times New Roman" pitchFamily="18" charset="0"/>
            </a:endParaRPr>
          </a:p>
        </p:txBody>
      </p:sp>
      <p:pic>
        <p:nvPicPr>
          <p:cNvPr id="1127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197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3724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2743200" y="41148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/>
              <a:t>(a)                           (b)</a:t>
            </a:r>
          </a:p>
          <a:p>
            <a:r>
              <a:rPr lang="en-US" sz="1200"/>
              <a:t>Figure 1: Bird’s Eye View of (a) Ultrasonic Sensor and  (b) Occupancy Mapping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343275" y="5562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/>
              <a:t>Figure 3: Example of Navigation</a:t>
            </a:r>
          </a:p>
        </p:txBody>
      </p:sp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3002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6324600" y="38862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Figure 2: Example of Topological Mapping</a:t>
            </a:r>
          </a:p>
        </p:txBody>
      </p:sp>
    </p:spTree>
    <p:extLst>
      <p:ext uri="{BB962C8B-B14F-4D97-AF65-F5344CB8AC3E}">
        <p14:creationId xmlns:p14="http://schemas.microsoft.com/office/powerpoint/2010/main" val="8791117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r>
              <a:rPr lang="en-US" smtClean="0"/>
              <a:t>Stanley – Stanford University DARPA Challenge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8547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Probabilistic Terrain Analysis Algorithm (Enabled High Speed Desert Driving).</a:t>
            </a:r>
          </a:p>
          <a:p>
            <a:pPr>
              <a:buFontTx/>
              <a:buChar char="•"/>
            </a:pPr>
            <a:r>
              <a:rPr lang="en-US" smtClean="0"/>
              <a:t>5 LIDAR Units used for 3D Mapping.</a:t>
            </a:r>
          </a:p>
          <a:p>
            <a:pPr>
              <a:buFontTx/>
              <a:buChar char="•"/>
            </a:pPr>
            <a:r>
              <a:rPr lang="en-US" smtClean="0"/>
              <a:t>Inertial guidance system (3 gyroscopes and 3 accelerometers).</a:t>
            </a:r>
          </a:p>
          <a:p>
            <a:pPr>
              <a:buFontTx/>
              <a:buChar char="•"/>
            </a:pPr>
            <a:r>
              <a:rPr lang="en-US" smtClean="0"/>
              <a:t>GPS Waypoints.</a:t>
            </a:r>
          </a:p>
          <a:p>
            <a:pPr>
              <a:buFontTx/>
              <a:buChar char="•"/>
            </a:pPr>
            <a:r>
              <a:rPr lang="en-US" smtClean="0"/>
              <a:t>Color Video Camera.</a:t>
            </a:r>
          </a:p>
          <a:p>
            <a:pPr>
              <a:buFontTx/>
              <a:buChar char="•"/>
            </a:pPr>
            <a:r>
              <a:rPr lang="en-US" smtClean="0"/>
              <a:t>Output data from the 3D LIDAR was compressed into a 2D map divided into a grid of 30 x 30 cm cells.</a:t>
            </a:r>
          </a:p>
          <a:p>
            <a:pPr>
              <a:buFontTx/>
              <a:buChar char="•"/>
            </a:pPr>
            <a:r>
              <a:rPr lang="en-US" smtClean="0"/>
              <a:t>Cells are then designated as either: drivable, obstacle, or unknown.</a:t>
            </a:r>
          </a:p>
          <a:p>
            <a:pPr>
              <a:buFontTx/>
              <a:buChar char="•"/>
            </a:pPr>
            <a:r>
              <a:rPr lang="en-US" smtClean="0"/>
              <a:t>Software algorithm compares samples of video deemed to be “drivable” by the LIDAR map and uses this “knowledge” to determine the “drivable surface in the remainder of the video. 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99AA82BF-E001-4B41-B222-0B917C2E2F72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694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461963"/>
          </a:xfrm>
        </p:spPr>
        <p:txBody>
          <a:bodyPr/>
          <a:lstStyle/>
          <a:p>
            <a:r>
              <a:rPr lang="en-US" sz="2400" smtClean="0"/>
              <a:t>A Lightweight SLAM Algorithm for Indoor Environment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00088"/>
            <a:ext cx="5715000" cy="4105275"/>
          </a:xfrm>
        </p:spPr>
        <p:txBody>
          <a:bodyPr/>
          <a:lstStyle/>
          <a:p>
            <a:r>
              <a:rPr lang="en-US" sz="1600" b="1" i="1" smtClean="0"/>
              <a:t>Assumptions: Orthogonality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Most indoor major structures can be represented by sets of parallel or perpendicular lines or planes.  Only map planes verifying the Orthogonality constraint.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Removes estimation of the robot’s 3D orientation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Reduces mapping of the orthogonal planes to a linear estimation with one parameter per plane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Divides planes into three groups: X-Planes, Y-Planes and Z-Planes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Within a group, the orientation of the planes is known. Only need to estimate the distance from the origin to the plane.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Pros: Simple, fast and reduced processing power</a:t>
            </a:r>
          </a:p>
          <a:p>
            <a:pPr>
              <a:buFont typeface="Wingdings" pitchFamily="2" charset="2"/>
              <a:buChar char="Ø"/>
            </a:pPr>
            <a:r>
              <a:rPr lang="en-US" sz="1500" smtClean="0"/>
              <a:t>Cons: Orthogonality assumption, does not work well in outdoor environment or with complex surfaces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78FA4-705F-455D-B711-A1E549D5C3B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85800"/>
            <a:ext cx="29527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057400"/>
            <a:ext cx="28971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4363"/>
            <a:ext cx="5889625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033838"/>
            <a:ext cx="3228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14288" y="5689600"/>
            <a:ext cx="2514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/>
              <a:t>Reference:</a:t>
            </a:r>
          </a:p>
          <a:p>
            <a:r>
              <a:rPr lang="en-US" sz="800"/>
              <a:t>A Lightweight SLAM Algorithm using Orthogonal Planes for Indoor Mobile Robotics, Nguyen, V; Harati, A; Siegwart, R. Autonomous Systems Laboratory.  Swiss Federal Institute of Technology</a:t>
            </a:r>
          </a:p>
          <a:p>
            <a:endParaRPr lang="en-US" sz="1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5234"/>
      </p:ext>
    </p:extLst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144000" cy="457200"/>
          </a:xfrm>
        </p:spPr>
        <p:txBody>
          <a:bodyPr/>
          <a:lstStyle/>
          <a:p>
            <a:r>
              <a:rPr lang="en-US" sz="2400" b="0" smtClean="0"/>
              <a:t>Slam – Rapid 3D Mapping</a:t>
            </a:r>
            <a:endParaRPr lang="en-US" sz="2400" smtClean="0"/>
          </a:p>
        </p:txBody>
      </p:sp>
      <p:sp>
        <p:nvSpPr>
          <p:cNvPr id="11267" name="Content Placeholder 5"/>
          <p:cNvSpPr txBox="1">
            <a:spLocks/>
          </p:cNvSpPr>
          <p:nvPr/>
        </p:nvSpPr>
        <p:spPr bwMode="auto">
          <a:xfrm>
            <a:off x="228600" y="990600"/>
            <a:ext cx="510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1800"/>
              <a:t>SLAM is the problem of building a map of an unknown environment while at the same time navigating the environment, using the unfinished map</a:t>
            </a:r>
            <a:endParaRPr lang="en-US" sz="1800"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28600" y="2057400"/>
            <a:ext cx="5203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/>
              <a:t>3D maps give you an overhead view of a location, like a traditional paper map. 3D maps give you a schematic, angled view of the route ahead of you, as if seen from the air above you. 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304800" y="5991225"/>
            <a:ext cx="5287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http://www.youtube.com/watch?v=CNemPTHOKWg&amp;feature=player_embedded</a:t>
            </a:r>
            <a:endParaRPr lang="en-US" sz="120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50800" y="3505200"/>
            <a:ext cx="5356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u="sng">
                <a:cs typeface="Times New Roman" pitchFamily="18" charset="0"/>
              </a:rPr>
              <a:t>3 Steps to Superior Awareness</a:t>
            </a:r>
            <a:endParaRPr lang="en-US" sz="2800" u="sng">
              <a:latin typeface="Arial" charset="0"/>
              <a:cs typeface="Arial" charset="0"/>
            </a:endParaRP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304800" y="5715000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4"/>
              </a:rPr>
              <a:t>http://www.youtube.com/watch?v=s6odzWGqi70&amp;feature=player_embedded</a:t>
            </a:r>
            <a:endParaRPr lang="en-US" sz="1200"/>
          </a:p>
        </p:txBody>
      </p:sp>
      <p:pic>
        <p:nvPicPr>
          <p:cNvPr id="11272" name="Picture 14" descr="Hoover dam generated with Rapid 3D Mapping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763588"/>
            <a:ext cx="31337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3322638"/>
            <a:ext cx="313372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5715000" y="5365750"/>
            <a:ext cx="2857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/>
              <a:t>http://www.saabgroup.com/Global/Documents%20and%20Images/Campaigns/Rapid%203D%20Mapping/SanFransisco_small.jpg</a:t>
            </a:r>
          </a:p>
        </p:txBody>
      </p:sp>
      <p:sp>
        <p:nvSpPr>
          <p:cNvPr id="11275" name="Rectangle 5"/>
          <p:cNvSpPr>
            <a:spLocks noChangeArrowheads="1"/>
          </p:cNvSpPr>
          <p:nvPr/>
        </p:nvSpPr>
        <p:spPr bwMode="auto">
          <a:xfrm>
            <a:off x="5695950" y="2870200"/>
            <a:ext cx="326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http://www.saabgroup.com/Global/Documents%20and%20Images/Campaigns/Rapid%203D%20Mapping/Hoover_Dam_Rapid_3D_Mapping_small.jpg</a:t>
            </a:r>
          </a:p>
        </p:txBody>
      </p:sp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228600" y="4038600"/>
            <a:ext cx="520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AutoNum type="arabicPeriod"/>
            </a:pPr>
            <a:r>
              <a:rPr lang="en-US" sz="2000">
                <a:cs typeface="Times New Roman" pitchFamily="18" charset="0"/>
              </a:rPr>
              <a:t>Fly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en-US" sz="2000">
                <a:cs typeface="Times New Roman" pitchFamily="18" charset="0"/>
              </a:rPr>
              <a:t>Generate</a:t>
            </a:r>
          </a:p>
          <a:p>
            <a:pPr marL="457200" indent="-457200" algn="just">
              <a:buFont typeface="Arial" charset="0"/>
              <a:buAutoNum type="arabicPeriod"/>
            </a:pPr>
            <a:r>
              <a:rPr lang="en-US" sz="2000">
                <a:cs typeface="Times New Roman" pitchFamily="18" charset="0"/>
              </a:rPr>
              <a:t>View</a:t>
            </a:r>
          </a:p>
        </p:txBody>
      </p:sp>
      <p:sp>
        <p:nvSpPr>
          <p:cNvPr id="11277" name="Rectangle 2"/>
          <p:cNvSpPr>
            <a:spLocks noChangeArrowheads="1"/>
          </p:cNvSpPr>
          <p:nvPr/>
        </p:nvSpPr>
        <p:spPr bwMode="auto">
          <a:xfrm>
            <a:off x="228600" y="5345113"/>
            <a:ext cx="535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u="sng">
                <a:cs typeface="Times New Roman" pitchFamily="18" charset="0"/>
              </a:rPr>
              <a:t>3D Mapping Applications Videos </a:t>
            </a:r>
          </a:p>
        </p:txBody>
      </p:sp>
    </p:spTree>
    <p:extLst>
      <p:ext uri="{BB962C8B-B14F-4D97-AF65-F5344CB8AC3E}">
        <p14:creationId xmlns:p14="http://schemas.microsoft.com/office/powerpoint/2010/main" val="64774280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IMU and Lidar          				      </a:t>
            </a:r>
            <a:r>
              <a:rPr lang="en-US" sz="1400" smtClean="0">
                <a:ea typeface="ＭＳ Ｐゴシック" pitchFamily="34" charset="-128"/>
              </a:rPr>
              <a:t>J. Scot Collins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6172200" cy="26670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200" smtClean="0">
                <a:ea typeface="ＭＳ Ｐゴシック" pitchFamily="34" charset="-128"/>
              </a:rPr>
              <a:t>IMU – Inertial Measurement Unit</a:t>
            </a:r>
          </a:p>
          <a:p>
            <a:pPr marL="857250" lvl="1" indent="-457200"/>
            <a:r>
              <a:rPr lang="en-US" sz="1800" smtClean="0">
                <a:ea typeface="ＭＳ Ｐゴシック" pitchFamily="34" charset="-128"/>
              </a:rPr>
              <a:t>3 Gyroscopes</a:t>
            </a:r>
          </a:p>
          <a:p>
            <a:pPr marL="1257300" lvl="2" indent="-457200"/>
            <a:r>
              <a:rPr lang="en-US" sz="1800" smtClean="0">
                <a:ea typeface="ＭＳ Ｐゴシック" pitchFamily="34" charset="-128"/>
              </a:rPr>
              <a:t>Measures the rotation around/about an axis.(Pitch, Roll, Yaw)</a:t>
            </a:r>
          </a:p>
          <a:p>
            <a:pPr marL="1714500" lvl="3" indent="-457200"/>
            <a:r>
              <a:rPr lang="en-US" sz="1600" smtClean="0">
                <a:ea typeface="ＭＳ Ｐゴシック" pitchFamily="34" charset="-128"/>
              </a:rPr>
              <a:t>The rate of change of the angle.</a:t>
            </a:r>
          </a:p>
          <a:p>
            <a:pPr marL="857250" lvl="1" indent="-457200"/>
            <a:r>
              <a:rPr lang="en-US" sz="1800" smtClean="0">
                <a:ea typeface="ＭＳ Ｐゴシック" pitchFamily="34" charset="-128"/>
              </a:rPr>
              <a:t>3 Accelerometers</a:t>
            </a:r>
          </a:p>
          <a:p>
            <a:pPr marL="1257300" lvl="2" indent="-457200"/>
            <a:r>
              <a:rPr lang="en-US" sz="1800" smtClean="0">
                <a:ea typeface="ＭＳ Ｐゴシック" pitchFamily="34" charset="-128"/>
              </a:rPr>
              <a:t>Measure the acceleration indirectly through a force that is applied to one of its walls/springs.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AF46588-8531-4B7A-B23A-08F3D3AE1671}" type="slidenum">
              <a:rPr lang="en-US" sz="1200">
                <a:solidFill>
                  <a:srgbClr val="898989"/>
                </a:solidFill>
              </a:rPr>
              <a:pPr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648200"/>
            <a:ext cx="8839200" cy="2032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References:</a:t>
            </a:r>
          </a:p>
          <a:p>
            <a:r>
              <a:rPr lang="en-US" sz="1400"/>
              <a:t>Livesay, Ed. </a:t>
            </a:r>
            <a:r>
              <a:rPr lang="en-US" altLang="en-US" sz="1400"/>
              <a:t>“</a:t>
            </a:r>
            <a:r>
              <a:rPr lang="en-US" sz="1400"/>
              <a:t>Accelerometer spring model.</a:t>
            </a:r>
            <a:r>
              <a:rPr lang="en-US" altLang="en-US" sz="1400"/>
              <a:t>”</a:t>
            </a:r>
            <a:r>
              <a:rPr lang="en-US" sz="1400"/>
              <a:t> Drawing. </a:t>
            </a:r>
            <a:r>
              <a:rPr lang="en-US" sz="1400" i="1"/>
              <a:t>The Traffic Accident Reconstruction Origin </a:t>
            </a:r>
            <a:r>
              <a:rPr lang="en-US" sz="1400"/>
              <a:t>6 Aug. 2012. &lt;http://tarorigin.com.&gt;</a:t>
            </a:r>
          </a:p>
          <a:p>
            <a:r>
              <a:rPr lang="en-US" sz="1400"/>
              <a:t>Kieff.  From Wikimedia Commons.  &lt;http://en.wikipedia.org/wiki/File:Gyroscope_precession.gif.&gt;http://absoluteastronomy.com</a:t>
            </a:r>
          </a:p>
          <a:p>
            <a:r>
              <a:rPr lang="en-US" sz="1400"/>
              <a:t>Tandy, Michael. From Wikimedia Commons.&lt;</a:t>
            </a:r>
            <a:r>
              <a:rPr lang="en-US" sz="1400">
                <a:hlinkClick r:id="rId2"/>
              </a:rPr>
              <a:t>http://upload.wikimedia.org/wikipedia/commons/c/c0/LIDAR-scanned-SICK-LMS-animation.gif</a:t>
            </a:r>
            <a:r>
              <a:rPr lang="en-US" sz="1400"/>
              <a:t>.&gt;</a:t>
            </a:r>
          </a:p>
          <a:p>
            <a:r>
              <a:rPr lang="en-US" sz="1400"/>
              <a:t>Gadget Gangster. </a:t>
            </a:r>
            <a:r>
              <a:rPr lang="en-US" altLang="en-US" sz="1400"/>
              <a:t>“</a:t>
            </a:r>
            <a:r>
              <a:rPr lang="en-US" sz="1400"/>
              <a:t>Accelerometer &amp; Gyro Tutorial.</a:t>
            </a:r>
            <a:r>
              <a:rPr lang="en-US" altLang="en-US" sz="1400"/>
              <a:t>”</a:t>
            </a:r>
            <a:r>
              <a:rPr lang="en-US" sz="1400"/>
              <a:t> </a:t>
            </a:r>
            <a:r>
              <a:rPr lang="en-US" sz="1400" u="sng"/>
              <a:t>Instructables. 6 Aug. 2012. </a:t>
            </a:r>
            <a:r>
              <a:rPr lang="en-US" sz="1400"/>
              <a:t>&lt;</a:t>
            </a:r>
            <a:r>
              <a:rPr lang="en-US" sz="1400">
                <a:hlinkClick r:id="rId3"/>
              </a:rPr>
              <a:t>http://www.instructables.com</a:t>
            </a:r>
            <a:r>
              <a:rPr lang="en-US" sz="1400"/>
              <a:t>.&gt;</a:t>
            </a:r>
          </a:p>
          <a:p>
            <a:endParaRPr lang="en-US" sz="1400"/>
          </a:p>
        </p:txBody>
      </p:sp>
      <p:pic>
        <p:nvPicPr>
          <p:cNvPr id="3" name="Picture 2" title="http://youtu.be/cquvA_IpEsA "/>
          <p:cNvPicPr>
            <a:picLocks noChangeAspect="1"/>
          </p:cNvPicPr>
          <p:nvPr/>
        </p:nvPicPr>
        <p:blipFill rotWithShape="1">
          <a:blip r:embed="rId4"/>
          <a:srcRect l="4132" t="3867" r="31865" b="12132"/>
          <a:stretch/>
        </p:blipFill>
        <p:spPr>
          <a:xfrm>
            <a:off x="6019800" y="838200"/>
            <a:ext cx="1463675" cy="1905000"/>
          </a:xfrm>
          <a:prstGeom prst="rect">
            <a:avLst/>
          </a:prstGeom>
        </p:spPr>
      </p:pic>
      <p:pic>
        <p:nvPicPr>
          <p:cNvPr id="717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0" r="108"/>
          <a:stretch>
            <a:fillRect/>
          </a:stretch>
        </p:blipFill>
        <p:spPr bwMode="auto">
          <a:xfrm>
            <a:off x="7543800" y="914400"/>
            <a:ext cx="1371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3352800"/>
            <a:ext cx="5791200" cy="1908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AutoNum type="arabicPeriod" startAt="2"/>
            </a:pPr>
            <a:r>
              <a:rPr lang="en-US" sz="2200">
                <a:latin typeface="Arial" pitchFamily="34" charset="0"/>
              </a:rPr>
              <a:t>LIDAR – Light Detecting and Ranging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>
                <a:latin typeface="Arial" pitchFamily="34" charset="0"/>
              </a:rPr>
              <a:t>Emits laser light and detects the light reflected back by objects.  Based on the time to return distance can be determined.</a:t>
            </a:r>
          </a:p>
          <a:p>
            <a:pPr lvl="1">
              <a:buFont typeface="Arial" pitchFamily="34" charset="0"/>
              <a:buChar char="•"/>
            </a:pPr>
            <a:r>
              <a:rPr lang="en-US" sz="1800">
                <a:latin typeface="Arial" pitchFamily="34" charset="0"/>
              </a:rPr>
              <a:t>Can scan up to 360 degrees continuously.</a:t>
            </a:r>
          </a:p>
          <a:p>
            <a:endParaRPr lang="en-US"/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152400" y="34290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400"/>
              <a:t>Videos:</a:t>
            </a:r>
          </a:p>
          <a:p>
            <a:r>
              <a:rPr lang="en-US" sz="1400">
                <a:hlinkClick r:id="rId6"/>
              </a:rPr>
              <a:t>http://youtu.be/cquvA_IpEsA</a:t>
            </a:r>
            <a:r>
              <a:rPr lang="en-US" sz="1400"/>
              <a:t> - gyro</a:t>
            </a:r>
          </a:p>
          <a:p>
            <a:r>
              <a:rPr lang="en-US" sz="1400">
                <a:hlinkClick r:id="rId7"/>
              </a:rPr>
              <a:t>http://youtu.be/sieBqVxTz2c</a:t>
            </a:r>
            <a:r>
              <a:rPr lang="en-US" sz="1400"/>
              <a:t> - IMU/LIDAR</a:t>
            </a:r>
          </a:p>
        </p:txBody>
      </p:sp>
    </p:spTree>
    <p:extLst>
      <p:ext uri="{BB962C8B-B14F-4D97-AF65-F5344CB8AC3E}">
        <p14:creationId xmlns:p14="http://schemas.microsoft.com/office/powerpoint/2010/main" val="17844902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iRSP</a:t>
            </a:r>
            <a:r>
              <a:rPr lang="en-US" dirty="0" smtClean="0"/>
              <a:t> SLAM 3D Execution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E2603-A24D-48BC-8DDD-5D9B0564FBB1}" type="slidenum">
              <a:rPr lang="en-US"/>
              <a:pPr/>
              <a:t>9</a:t>
            </a:fld>
            <a:endParaRPr lang="en-US"/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938992"/>
          </a:xfrm>
        </p:spPr>
        <p:txBody>
          <a:bodyPr/>
          <a:lstStyle/>
          <a:p>
            <a:pPr marL="0" indent="0" algn="just"/>
            <a:r>
              <a:rPr lang="en-US" dirty="0" smtClean="0"/>
              <a:t>This PowerPoint is about the demonstration of 3D SLAM capability of a robot using </a:t>
            </a:r>
            <a:r>
              <a:rPr lang="en-US" dirty="0" err="1" smtClean="0"/>
              <a:t>iRSP</a:t>
            </a:r>
            <a:r>
              <a:rPr lang="en-US" dirty="0" smtClean="0"/>
              <a:t>(intelligent Robot Software Platform). The map data for the demonstration is updated from the calculated position of the robot using simulated onboard range sensors.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819400"/>
            <a:ext cx="723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Simulated robot: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Motor: 2 DC Motors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Sensors: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1D range sensor: 8 Sonar sensors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3D range sensor: </a:t>
            </a:r>
            <a:r>
              <a:rPr lang="en-US" dirty="0" err="1" smtClean="0">
                <a:latin typeface="+mn-lt"/>
              </a:rPr>
              <a:t>Xtion</a:t>
            </a:r>
            <a:r>
              <a:rPr lang="en-US" dirty="0" smtClean="0">
                <a:latin typeface="+mn-lt"/>
              </a:rPr>
              <a:t>-Pro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Direction sensor: Absolute Compass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867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</a:t>
            </a:r>
            <a:r>
              <a:rPr lang="en-US" dirty="0" smtClean="0">
                <a:hlinkClick r:id="rId3"/>
              </a:rPr>
              <a:t>http://www.youtube.com/watch?v=AByETaadky4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23297"/>
      </p:ext>
    </p:extLst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2044</Words>
  <Application>Microsoft Office PowerPoint</Application>
  <PresentationFormat>On-screen Show (4:3)</PresentationFormat>
  <Paragraphs>368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SEM2</vt:lpstr>
      <vt:lpstr>ECGR4161/5196 – Lecture 15 – August 7, 2012</vt:lpstr>
      <vt:lpstr>Multi Robot SLAM and Map Merging</vt:lpstr>
      <vt:lpstr>SLAM with RFID Technology</vt:lpstr>
      <vt:lpstr>RHINO High-Speed Mapping and Navigation</vt:lpstr>
      <vt:lpstr>Stanley – Stanford University DARPA Challenge</vt:lpstr>
      <vt:lpstr>A Lightweight SLAM Algorithm for Indoor Environment</vt:lpstr>
      <vt:lpstr>Slam – Rapid 3D Mapping</vt:lpstr>
      <vt:lpstr>IMU and Lidar                    J. Scot Collins</vt:lpstr>
      <vt:lpstr>iRSP SLAM 3D Execution</vt:lpstr>
      <vt:lpstr>Intelligent Technologies for SLAM</vt:lpstr>
      <vt:lpstr>Atlas – mapping of large-scale environments</vt:lpstr>
      <vt:lpstr>MITRE</vt:lpstr>
      <vt:lpstr>Mars Rover – SUMMITT/Waypoint and Frames </vt:lpstr>
      <vt:lpstr>Online SLAM in Dynamic Environments</vt:lpstr>
      <vt:lpstr>Occupancy Grid Mapping (OGM)</vt:lpstr>
      <vt:lpstr>R.O.A.M.S. </vt:lpstr>
      <vt:lpstr>SLAM using DIDSON-Acoustic Imaging Sonar</vt:lpstr>
      <vt:lpstr>Real-Time Stereo Visual SLAM</vt:lpstr>
      <vt:lpstr>Mini-SLAM</vt:lpstr>
      <vt:lpstr>Particle Filter Based SLAM</vt:lpstr>
      <vt:lpstr>SLAM Robot: Laser Range Finder and Monocular Vision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2012-08-07T20:14:10Z</dcterms:modified>
</cp:coreProperties>
</file>