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saveSubsetFonts="1">
  <p:sldMasterIdLst>
    <p:sldMasterId id="2147483652" r:id="rId1"/>
  </p:sldMasterIdLst>
  <p:notesMasterIdLst>
    <p:notesMasterId r:id="rId21"/>
  </p:notesMasterIdLst>
  <p:handoutMasterIdLst>
    <p:handoutMasterId r:id="rId22"/>
  </p:handoutMasterIdLst>
  <p:sldIdLst>
    <p:sldId id="528" r:id="rId2"/>
    <p:sldId id="529" r:id="rId3"/>
    <p:sldId id="530" r:id="rId4"/>
    <p:sldId id="531" r:id="rId5"/>
    <p:sldId id="532" r:id="rId6"/>
    <p:sldId id="533" r:id="rId7"/>
    <p:sldId id="534" r:id="rId8"/>
    <p:sldId id="536" r:id="rId9"/>
    <p:sldId id="537" r:id="rId10"/>
    <p:sldId id="538" r:id="rId11"/>
    <p:sldId id="540" r:id="rId12"/>
    <p:sldId id="541" r:id="rId13"/>
    <p:sldId id="542" r:id="rId14"/>
    <p:sldId id="543" r:id="rId15"/>
    <p:sldId id="544" r:id="rId16"/>
    <p:sldId id="545" r:id="rId17"/>
    <p:sldId id="546" r:id="rId18"/>
    <p:sldId id="547" r:id="rId19"/>
    <p:sldId id="548" r:id="rId20"/>
  </p:sldIdLst>
  <p:sldSz cx="9144000" cy="6858000" type="screen4x3"/>
  <p:notesSz cx="6997700" cy="9271000"/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CC3300"/>
    <a:srgbClr val="0000CC"/>
    <a:srgbClr val="000099"/>
    <a:srgbClr val="000000"/>
    <a:srgbClr val="CCCCCC"/>
    <a:srgbClr val="FF0000"/>
    <a:srgbClr val="0099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70" d="100"/>
          <a:sy n="70" d="100"/>
        </p:scale>
        <p:origin x="-1080" y="-108"/>
      </p:cViewPr>
      <p:guideLst>
        <p:guide orient="horz" pos="1248"/>
        <p:guide orient="horz" pos="528"/>
        <p:guide pos="240"/>
        <p:guide pos="5520"/>
        <p:guide pos="1632"/>
        <p:guide pos="307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-1764" y="-78"/>
      </p:cViewPr>
      <p:guideLst>
        <p:guide orient="horz" pos="2921"/>
        <p:guide pos="220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7" name="Rectangle 1027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65575" y="0"/>
            <a:ext cx="303212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t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1028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defTabSz="922338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9" name="Rectangle 1029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65575" y="8805863"/>
            <a:ext cx="303212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5" tIns="46093" rIns="92185" bIns="46093" numCol="1" anchor="b" anchorCtr="0" compatLnSpc="1">
            <a:prstTxWarp prst="textNoShape">
              <a:avLst/>
            </a:prstTxWarp>
          </a:bodyPr>
          <a:lstStyle>
            <a:lvl1pPr algn="r" defTabSz="922338">
              <a:defRPr sz="1200"/>
            </a:lvl1pPr>
          </a:lstStyle>
          <a:p>
            <a:pPr>
              <a:defRPr/>
            </a:pPr>
            <a:fld id="{E9C3510A-66F6-4A69-B354-FA610F4E13A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6355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050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1" name="Rectangle 2051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86100" cy="45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205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4613" name="Rectangle 205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27538"/>
            <a:ext cx="51720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4614" name="Rectangle 205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82050"/>
            <a:ext cx="30099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defTabSz="909638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24615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782050"/>
            <a:ext cx="3086100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913" tIns="45456" rIns="90913" bIns="45456" numCol="1" anchor="b" anchorCtr="0" compatLnSpc="1">
            <a:prstTxWarp prst="textNoShape">
              <a:avLst/>
            </a:prstTxWarp>
          </a:bodyPr>
          <a:lstStyle>
            <a:lvl1pPr algn="r" defTabSz="909638">
              <a:defRPr sz="1200"/>
            </a:lvl1pPr>
          </a:lstStyle>
          <a:p>
            <a:pPr>
              <a:defRPr/>
            </a:pPr>
            <a:fld id="{D64F716B-617B-4213-B1A6-D4385D4F5B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098578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D92257-88E0-469B-B6A7-57D869E1E307}" type="slidenum">
              <a:rPr lang="en-US" smtClean="0"/>
              <a:pPr/>
              <a:t>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E544EF-7F24-4A5E-B7AB-5A9B6CDDA21C}" type="slidenum">
              <a:rPr lang="en-US"/>
              <a:pPr/>
              <a:t>8</a:t>
            </a:fld>
            <a:endParaRPr lang="en-US"/>
          </a:p>
        </p:txBody>
      </p:sp>
      <p:sp>
        <p:nvSpPr>
          <p:cNvPr id="1331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57288" y="674688"/>
            <a:ext cx="4706937" cy="35306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5513" y="4428297"/>
            <a:ext cx="5172075" cy="4131382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F8C5E-A47E-40AC-84D8-FCCE1B5078E0}" type="slidenum">
              <a:rPr lang="en-US" smtClean="0"/>
              <a:pPr/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PHYSICAL DIMENSSIONS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Total of 47 degrees of freedom.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It measures 1.46m (4.8 feet) high and 73.4cm (2 feet) wide.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Weights 250lb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 soft silicone skins and force sensors that detect physical contact with a person on any part of its body. This is a key component of a “passive impedance mechanism” that enables the robot to adapt to unexpected external forces on the fly.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MOBILITY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omni-directional wheel-based mechanism for mobility that allows the robot to move around efficiently even if the robot is in a narrow space.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twelve ultrasonic sensors and a six-axis force sensor to detect objects and humans near the robot and avoid collisions.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FINGERS &amp; HAND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4 fingers per hand that has 13 degrees of freedom.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In the fingertip, a six-axis force sensor and distributed force sensors are installed.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Each hand contains 241 pressure sensors, while the palm of the hand is covered in a 108 and the fingers contain a further total of 133.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ARM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 shoulder and elbow have 7 degrees of freedom with a small and lightweight passive impedance adjusting mechanism.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The force sensors installed on the surface of the whole arm also enable the robot to recognize if it is holding a human or another heavy object under its arm.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TRUNK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four degrees of freedom in total with high power actuators installed into the joints enabling it to pick up a heavy object on the floor and even support a human body weighing up to 35kg (77-lb).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HEAD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two CCD cameras surrounded by LEDs, a speaker, and a six-axis force sensor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The head has three degrees of freedom - roll, pitch and tilt. 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COST </a:t>
            </a:r>
          </a:p>
          <a:p>
            <a:pPr marL="628650" lvl="1" indent="-171450">
              <a:buFontTx/>
              <a:buChar char="-"/>
            </a:pPr>
            <a:r>
              <a:rPr lang="en-US" dirty="0" smtClean="0"/>
              <a:t>Upon release the finalized robot is expected to cost between (approx. US$110,350 to US$220,700)</a:t>
            </a:r>
          </a:p>
          <a:p>
            <a:pPr marL="628650" lvl="1" indent="-171450">
              <a:buFontTx/>
              <a:buChar char="-"/>
            </a:pPr>
            <a:endParaRPr lang="en-US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9AEE6C-2181-4BE6-A698-381EC2FD6330}" type="slidenum">
              <a:rPr lang="en-US" smtClean="0"/>
              <a:pPr/>
              <a:t>16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6"/>
          <p:cNvSpPr>
            <a:spLocks noChangeArrowheads="1"/>
          </p:cNvSpPr>
          <p:nvPr/>
        </p:nvSpPr>
        <p:spPr bwMode="auto">
          <a:xfrm>
            <a:off x="0" y="0"/>
            <a:ext cx="9144000" cy="6540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Rectangle 1027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6" name="Group 1031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7" name="Rectangle 1032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1033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1034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1035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1036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Rectangle 1037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Rectangle 1038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039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040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041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042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Rectangle 1043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044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20" name="Rectangle 104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04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Rectangle 104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104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Rectangle 104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Rectangle 105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Rectangle 105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Rectangle 105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Rectangle 105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Rectangle 105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105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Rectangle 105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32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1541" name="Rectangle 1029"/>
          <p:cNvSpPr>
            <a:spLocks noGrp="1" noChangeArrowheads="1"/>
          </p:cNvSpPr>
          <p:nvPr>
            <p:ph type="subTitle" idx="1"/>
          </p:nvPr>
        </p:nvSpPr>
        <p:spPr>
          <a:xfrm>
            <a:off x="1354138" y="3919538"/>
            <a:ext cx="6403975" cy="1697037"/>
          </a:xfrm>
        </p:spPr>
        <p:txBody>
          <a:bodyPr lIns="91436" tIns="45719" rIns="91436" bIns="45719"/>
          <a:lstStyle>
            <a:lvl1pPr marL="0" indent="0" algn="ctr">
              <a:defRPr sz="2000"/>
            </a:lvl1pPr>
          </a:lstStyle>
          <a:p>
            <a:endParaRPr lang="en-US"/>
          </a:p>
        </p:txBody>
      </p:sp>
      <p:sp>
        <p:nvSpPr>
          <p:cNvPr id="33" name="Title 32"/>
          <p:cNvSpPr>
            <a:spLocks noGrp="1"/>
          </p:cNvSpPr>
          <p:nvPr>
            <p:ph type="title"/>
          </p:nvPr>
        </p:nvSpPr>
        <p:spPr>
          <a:xfrm>
            <a:off x="381000" y="852487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DDC95-0524-4454-8AD4-36EF45B47E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00261245"/>
      </p:ext>
    </p:extLst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7109757"/>
      </p:ext>
    </p:extLst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3250" y="914400"/>
            <a:ext cx="2190750" cy="160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914400"/>
            <a:ext cx="6419850" cy="160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6568410"/>
      </p:ext>
    </p:extLst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8B4A0-0129-42BC-88A0-BB3872EE38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77289631"/>
      </p:ext>
    </p:extLst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Slide Number Placeholder 3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F8FD6-5C64-4B43-B07B-B6AFB092F78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40850319"/>
      </p:ext>
    </p:extLst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057400"/>
            <a:ext cx="41148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92120025"/>
      </p:ext>
    </p:extLst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533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0383974"/>
      </p:ext>
    </p:extLst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1911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03304059"/>
      </p:ext>
    </p:extLst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961436733"/>
      </p:ext>
    </p:extLst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387984846"/>
      </p:ext>
    </p:extLst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1394675757"/>
      </p:ext>
    </p:extLst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914400"/>
            <a:ext cx="8382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2057400"/>
            <a:ext cx="838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 smtClean="0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609600"/>
            <a:ext cx="9144000" cy="76200"/>
            <a:chOff x="0" y="432"/>
            <a:chExt cx="5760" cy="48"/>
          </a:xfrm>
        </p:grpSpPr>
        <p:sp>
          <p:nvSpPr>
            <p:cNvPr id="1045" name="Rectangle 5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Rectangle 6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Rectangle 7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Rectangle 8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Rectangle 9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0" name="Rectangle 10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Rectangle 11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2" name="Rectangle 12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3" name="Rectangle 13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4" name="Rectangle 14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5" name="Rectangle 15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6" name="Rectangle 16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29" name="Group 17"/>
          <p:cNvGrpSpPr>
            <a:grpSpLocks/>
          </p:cNvGrpSpPr>
          <p:nvPr/>
        </p:nvGrpSpPr>
        <p:grpSpPr bwMode="auto">
          <a:xfrm>
            <a:off x="0" y="6400800"/>
            <a:ext cx="9144000" cy="76200"/>
            <a:chOff x="0" y="432"/>
            <a:chExt cx="5760" cy="48"/>
          </a:xfrm>
        </p:grpSpPr>
        <p:sp>
          <p:nvSpPr>
            <p:cNvPr id="1033" name="Rectangle 18"/>
            <p:cNvSpPr>
              <a:spLocks noChangeArrowheads="1"/>
            </p:cNvSpPr>
            <p:nvPr/>
          </p:nvSpPr>
          <p:spPr bwMode="auto">
            <a:xfrm>
              <a:off x="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3718"/>
                </a:gs>
                <a:gs pos="100000">
                  <a:srgbClr val="00663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Rectangle 19"/>
            <p:cNvSpPr>
              <a:spLocks noChangeArrowheads="1"/>
            </p:cNvSpPr>
            <p:nvPr/>
          </p:nvSpPr>
          <p:spPr bwMode="auto">
            <a:xfrm>
              <a:off x="4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6637"/>
                </a:gs>
                <a:gs pos="100000">
                  <a:srgbClr val="007B4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Rectangle 20"/>
            <p:cNvSpPr>
              <a:spLocks noChangeArrowheads="1"/>
            </p:cNvSpPr>
            <p:nvPr/>
          </p:nvSpPr>
          <p:spPr bwMode="auto">
            <a:xfrm>
              <a:off x="9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7B43"/>
                </a:gs>
                <a:gs pos="100000">
                  <a:srgbClr val="00925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6" name="Rectangle 21"/>
            <p:cNvSpPr>
              <a:spLocks noChangeArrowheads="1"/>
            </p:cNvSpPr>
            <p:nvPr/>
          </p:nvSpPr>
          <p:spPr bwMode="auto">
            <a:xfrm>
              <a:off x="14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9259"/>
                </a:gs>
                <a:gs pos="100000">
                  <a:srgbClr val="00A26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Rectangle 22"/>
            <p:cNvSpPr>
              <a:spLocks noChangeArrowheads="1"/>
            </p:cNvSpPr>
            <p:nvPr/>
          </p:nvSpPr>
          <p:spPr bwMode="auto">
            <a:xfrm>
              <a:off x="19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267"/>
                </a:gs>
                <a:gs pos="100000">
                  <a:srgbClr val="00AE60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8" name="Rectangle 23"/>
            <p:cNvSpPr>
              <a:spLocks noChangeArrowheads="1"/>
            </p:cNvSpPr>
            <p:nvPr/>
          </p:nvSpPr>
          <p:spPr bwMode="auto">
            <a:xfrm>
              <a:off x="24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00AE60"/>
                </a:gs>
                <a:gs pos="100000">
                  <a:srgbClr val="3BBE69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Rectangle 24"/>
            <p:cNvSpPr>
              <a:spLocks noChangeArrowheads="1"/>
            </p:cNvSpPr>
            <p:nvPr/>
          </p:nvSpPr>
          <p:spPr bwMode="auto">
            <a:xfrm>
              <a:off x="28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3BBE69"/>
                </a:gs>
                <a:gs pos="100000">
                  <a:srgbClr val="6EC87D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0" name="Rectangle 25"/>
            <p:cNvSpPr>
              <a:spLocks noChangeArrowheads="1"/>
            </p:cNvSpPr>
            <p:nvPr/>
          </p:nvSpPr>
          <p:spPr bwMode="auto">
            <a:xfrm>
              <a:off x="336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6EC87D"/>
                </a:gs>
                <a:gs pos="100000">
                  <a:srgbClr val="81CB93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Rectangle 26"/>
            <p:cNvSpPr>
              <a:spLocks noChangeArrowheads="1"/>
            </p:cNvSpPr>
            <p:nvPr/>
          </p:nvSpPr>
          <p:spPr bwMode="auto">
            <a:xfrm>
              <a:off x="384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81CB93"/>
                </a:gs>
                <a:gs pos="100000">
                  <a:srgbClr val="9ED29E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2" name="Rectangle 27"/>
            <p:cNvSpPr>
              <a:spLocks noChangeArrowheads="1"/>
            </p:cNvSpPr>
            <p:nvPr/>
          </p:nvSpPr>
          <p:spPr bwMode="auto">
            <a:xfrm>
              <a:off x="432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9ED29E"/>
                </a:gs>
                <a:gs pos="100000">
                  <a:srgbClr val="BFE9B7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Rectangle 28"/>
            <p:cNvSpPr>
              <a:spLocks noChangeArrowheads="1"/>
            </p:cNvSpPr>
            <p:nvPr/>
          </p:nvSpPr>
          <p:spPr bwMode="auto">
            <a:xfrm>
              <a:off x="480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BFE9B7"/>
                </a:gs>
                <a:gs pos="100000">
                  <a:srgbClr val="E8F7E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4" name="Rectangle 29"/>
            <p:cNvSpPr>
              <a:spLocks noChangeArrowheads="1"/>
            </p:cNvSpPr>
            <p:nvPr/>
          </p:nvSpPr>
          <p:spPr bwMode="auto">
            <a:xfrm>
              <a:off x="5280" y="432"/>
              <a:ext cx="480" cy="48"/>
            </a:xfrm>
            <a:prstGeom prst="rect">
              <a:avLst/>
            </a:prstGeom>
            <a:gradFill rotWithShape="0">
              <a:gsLst>
                <a:gs pos="0">
                  <a:srgbClr val="E8F7E5"/>
                </a:gs>
                <a:gs pos="100000">
                  <a:srgbClr val="FCFEFC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30" name="Text Box 34"/>
          <p:cNvSpPr txBox="1">
            <a:spLocks noChangeArrowheads="1"/>
          </p:cNvSpPr>
          <p:nvPr/>
        </p:nvSpPr>
        <p:spPr bwMode="auto">
          <a:xfrm>
            <a:off x="593725" y="6477000"/>
            <a:ext cx="20129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smtClean="0"/>
              <a:t>		</a:t>
            </a:r>
            <a:endParaRPr lang="en-US" smtClean="0"/>
          </a:p>
        </p:txBody>
      </p:sp>
      <p:pic>
        <p:nvPicPr>
          <p:cNvPr id="1031" name="Picture 36" descr="D:\UNCC\pc\win_data\My Documents\Misc\Forms\William_States_Logo\William States\Logos\Horizontal\UNCC_WSL_Logo_4c_Hor.jp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496050"/>
            <a:ext cx="27432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lide Number Placeholder 32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AF603E0-F8C6-41CC-9796-CD84D83C8D4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19" r:id="rId2"/>
    <p:sldLayoutId id="2147483820" r:id="rId3"/>
    <p:sldLayoutId id="2147483822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</p:sldLayoutIdLst>
  <p:transition>
    <p:randomBar dir="vert"/>
  </p:transition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youtube.com/watch?v=aZRT1MpTkQk&amp;feature=related" TargetMode="Externa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0y2MVuSyQlg&amp;feature=relmfu" TargetMode="External"/><Relationship Id="rId2" Type="http://schemas.openxmlformats.org/officeDocument/2006/relationships/hyperlink" Target="http://www.youtube.com/watch?v=odAifbpDbh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hyperlink" Target="http://bdml.stanford.edu/twiki/bin/view/Rise/StickyBotIII.html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tacafe.com/watch/1424021/robot_fish/" TargetMode="External"/><Relationship Id="rId7" Type="http://schemas.openxmlformats.org/officeDocument/2006/relationships/hyperlink" Target="http://news.bbc.co.uk/2/hi/sci/tech/4313266.stm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ws.nationalgeographic.com/news/2005/10/1007_051007_robot_fish.html" TargetMode="Externa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vanderbilt.edu/2011/08/bionic-leg/" TargetMode="Externa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nanopatentsandinnovations.blogspot.com/2012/01/bionic-man-amputee-faster-on-his-feet.html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b.com" TargetMode="External"/><Relationship Id="rId2" Type="http://schemas.openxmlformats.org/officeDocument/2006/relationships/hyperlink" Target="http://youtu.be/9iYg9Vhg3OQ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phys.org/news/2011-11-gumby-like-flexible-robot-tight-spaces.html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hyperlink" Target="http://darbelofflab.mit.edu/?q=node/13" TargetMode="External"/><Relationship Id="rId2" Type="http://schemas.openxmlformats.org/officeDocument/2006/relationships/hyperlink" Target="http://www.futureoftech.msnbc.msn.com/technology/futureoftech/robot-may-monitor-nuke-plants-1215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.howstuffworks.com/military-robot2.htm" TargetMode="External"/><Relationship Id="rId2" Type="http://schemas.openxmlformats.org/officeDocument/2006/relationships/hyperlink" Target="http://www.qinetiq-na.com/products/unmanned-systems/talon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go.adept.com/autonomy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youtube.com/watch?v=8rdRxV-qn3w&amp;feature=player_embedded" TargetMode="External"/><Relationship Id="rId13" Type="http://schemas.openxmlformats.org/officeDocument/2006/relationships/image" Target="../media/image10.jpeg"/><Relationship Id="rId3" Type="http://schemas.openxmlformats.org/officeDocument/2006/relationships/hyperlink" Target="http://nextbigfuture.com/2010/09/andrew-allen-of-bear-robot-program-is.html" TargetMode="External"/><Relationship Id="rId7" Type="http://schemas.openxmlformats.org/officeDocument/2006/relationships/hyperlink" Target="http://technabob.com/blog/2010/09/05/vecna-bear-robot/" TargetMode="External"/><Relationship Id="rId12" Type="http://schemas.openxmlformats.org/officeDocument/2006/relationships/hyperlink" Target="http://i1-news.softpedia-static.com/images/news2/New-Robots-Navigate-by-Guessing-What-039-s-Ahead-before-Seeing-2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ampmor.com/balance-slim-pedometer.shtml" TargetMode="External"/><Relationship Id="rId11" Type="http://schemas.openxmlformats.org/officeDocument/2006/relationships/image" Target="../media/image9.jpeg"/><Relationship Id="rId5" Type="http://schemas.openxmlformats.org/officeDocument/2006/relationships/hyperlink" Target="http://www.vecna.com/robotics/solutions/bear/index.shtml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images.jsc.nasa.gov/" TargetMode="External"/><Relationship Id="rId9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bluefinrobotics.com/products/hauv/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youtube.com/watch?v=LZJslSbsLOU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ECGR4161/5196 – Lecture 9 – July 10, 2012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077200" cy="2603790"/>
          </a:xfrm>
        </p:spPr>
        <p:txBody>
          <a:bodyPr/>
          <a:lstStyle/>
          <a:p>
            <a:r>
              <a:rPr lang="en-US" dirty="0" smtClean="0"/>
              <a:t>Today:</a:t>
            </a:r>
          </a:p>
          <a:p>
            <a:pPr>
              <a:buFontTx/>
              <a:buChar char="•"/>
            </a:pPr>
            <a:r>
              <a:rPr lang="en-US" dirty="0" smtClean="0"/>
              <a:t>Presentations – Robots (recorded in two sessions, with a break in the middle).</a:t>
            </a:r>
          </a:p>
          <a:p>
            <a:pPr>
              <a:buFontTx/>
              <a:buChar char="•"/>
            </a:pPr>
            <a:r>
              <a:rPr lang="en-US" dirty="0" smtClean="0"/>
              <a:t>Lab questions/time (Sam)</a:t>
            </a:r>
          </a:p>
          <a:p>
            <a:pPr>
              <a:buFontTx/>
              <a:buChar char="•"/>
            </a:pPr>
            <a:r>
              <a:rPr lang="en-US" dirty="0" smtClean="0"/>
              <a:t>Quiz 6</a:t>
            </a:r>
          </a:p>
          <a:p>
            <a:endParaRPr lang="en-US" dirty="0" smtClean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533400"/>
          </a:xfrm>
        </p:spPr>
        <p:txBody>
          <a:bodyPr wrap="none" l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en-US" sz="4000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KUKA KR 1000 TITAN </a:t>
            </a:r>
            <a:endParaRPr lang="en-US" sz="4000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267" name="Text Placeholder 6"/>
          <p:cNvSpPr>
            <a:spLocks noGrp="1"/>
          </p:cNvSpPr>
          <p:nvPr>
            <p:ph type="body" idx="1"/>
          </p:nvPr>
        </p:nvSpPr>
        <p:spPr>
          <a:xfrm>
            <a:off x="304800" y="609600"/>
            <a:ext cx="6172200" cy="461963"/>
          </a:xfrm>
        </p:spPr>
        <p:txBody>
          <a:bodyPr/>
          <a:lstStyle/>
          <a:p>
            <a:r>
              <a:rPr lang="en-US" smtClean="0"/>
              <a:t>Heavy Duty 6-axis Industrial Robotic Arm</a:t>
            </a:r>
          </a:p>
        </p:txBody>
      </p:sp>
      <p:sp>
        <p:nvSpPr>
          <p:cNvPr id="11268" name="Content Placeholder 7"/>
          <p:cNvSpPr>
            <a:spLocks noGrp="1"/>
          </p:cNvSpPr>
          <p:nvPr>
            <p:ph sz="half" idx="2"/>
          </p:nvPr>
        </p:nvSpPr>
        <p:spPr>
          <a:xfrm>
            <a:off x="304800" y="1143000"/>
            <a:ext cx="6705600" cy="4530725"/>
          </a:xfrm>
        </p:spPr>
        <p:txBody>
          <a:bodyPr/>
          <a:lstStyle/>
          <a:p>
            <a:pPr marL="0" indent="0">
              <a:buFontTx/>
              <a:buChar char="•"/>
            </a:pPr>
            <a:r>
              <a:rPr lang="en-US" sz="2200" smtClean="0"/>
              <a:t>Withstands static torque: 60,000 N-m (44,253.7 lb-ft)</a:t>
            </a:r>
          </a:p>
          <a:p>
            <a:pPr marL="0" indent="0">
              <a:buFontTx/>
              <a:buChar char="•"/>
            </a:pPr>
            <a:r>
              <a:rPr lang="en-US" sz="2200" smtClean="0"/>
              <a:t>Payload: 1000 kilos(2,204.6 lbs)</a:t>
            </a:r>
          </a:p>
          <a:p>
            <a:pPr marL="0" indent="0">
              <a:buFontTx/>
              <a:buChar char="•"/>
            </a:pPr>
            <a:r>
              <a:rPr lang="en-US" sz="2200" smtClean="0"/>
              <a:t>Weight : 4700 kilos (10,361.7 lbs)</a:t>
            </a:r>
          </a:p>
          <a:p>
            <a:pPr marL="0" indent="0">
              <a:buFontTx/>
              <a:buChar char="•"/>
            </a:pPr>
            <a:r>
              <a:rPr lang="en-US" sz="2200" smtClean="0"/>
              <a:t>Reach : 3.2 meters (10.5 ft)</a:t>
            </a:r>
          </a:p>
          <a:p>
            <a:pPr marL="0" indent="0">
              <a:buFontTx/>
              <a:buChar char="•"/>
            </a:pPr>
            <a:r>
              <a:rPr lang="en-US" sz="2200" smtClean="0"/>
              <a:t>9 motors = power of a car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sz="2200" smtClean="0"/>
              <a:t>axes 1 &amp; 3 = two motors feed into a single </a:t>
            </a:r>
          </a:p>
          <a:p>
            <a:pPr marL="400050" lvl="1" indent="0">
              <a:buFontTx/>
              <a:buNone/>
            </a:pPr>
            <a:r>
              <a:rPr lang="en-US" sz="2200" smtClean="0"/>
              <a:t>gear</a:t>
            </a:r>
          </a:p>
          <a:p>
            <a:pPr marL="400050" lvl="1" indent="0">
              <a:buFont typeface="Wingdings" pitchFamily="2" charset="2"/>
              <a:buChar char="§"/>
            </a:pPr>
            <a:r>
              <a:rPr lang="en-US" sz="2200" smtClean="0"/>
              <a:t>axis 2 = powered by two large motors w/</a:t>
            </a:r>
          </a:p>
          <a:p>
            <a:pPr marL="400050" lvl="1" indent="0">
              <a:buFontTx/>
              <a:buNone/>
            </a:pPr>
            <a:r>
              <a:rPr lang="en-US" sz="2200" smtClean="0"/>
              <a:t>own gear</a:t>
            </a:r>
          </a:p>
          <a:p>
            <a:pPr marL="0" indent="0">
              <a:buFontTx/>
              <a:buChar char="•"/>
            </a:pPr>
            <a:r>
              <a:rPr lang="en-US" sz="2200" smtClean="0"/>
              <a:t>PC based control platform</a:t>
            </a:r>
          </a:p>
          <a:p>
            <a:pPr marL="0" indent="0"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Jessica  </a:t>
            </a:r>
            <a:r>
              <a:rPr lang="en-US" smtClean="0"/>
              <a:t>Meeks ECGR 4161</a:t>
            </a:r>
            <a:r>
              <a:rPr lang="en-US" dirty="0" smtClean="0"/>
              <a:t>	</a:t>
            </a:r>
            <a:fld id="{12F7AD1A-B41C-4A16-8377-1B07175D142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1270" name="TextBox 29"/>
          <p:cNvSpPr txBox="1">
            <a:spLocks noChangeArrowheads="1"/>
          </p:cNvSpPr>
          <p:nvPr/>
        </p:nvSpPr>
        <p:spPr bwMode="auto">
          <a:xfrm>
            <a:off x="0" y="54102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Arm in action: </a:t>
            </a:r>
            <a:r>
              <a:rPr lang="en-US">
                <a:hlinkClick r:id="rId2"/>
              </a:rPr>
              <a:t>http://www.youtube.com/watch?v=aZRT1MpTkQk&amp;feature=related</a:t>
            </a:r>
            <a:r>
              <a:rPr lang="en-US"/>
              <a:t> </a:t>
            </a:r>
          </a:p>
        </p:txBody>
      </p:sp>
      <p:pic>
        <p:nvPicPr>
          <p:cNvPr id="11271" name="Picture 6" descr="KUKA Robot KR 1000 titan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1200" y="1417638"/>
            <a:ext cx="33528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Stickybot</a:t>
            </a:r>
            <a:r>
              <a:rPr lang="en-US" dirty="0" smtClean="0"/>
              <a:t> III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568692" y="914400"/>
            <a:ext cx="7889507" cy="5546134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Features</a:t>
            </a:r>
          </a:p>
          <a:p>
            <a:pPr lvl="1"/>
            <a:r>
              <a:rPr lang="en-US" dirty="0" smtClean="0"/>
              <a:t>Uses Directional dry adhesion</a:t>
            </a:r>
          </a:p>
          <a:p>
            <a:pPr lvl="1"/>
            <a:r>
              <a:rPr lang="en-US" dirty="0" smtClean="0"/>
              <a:t>4 </a:t>
            </a:r>
            <a:r>
              <a:rPr lang="en-US" dirty="0" err="1" smtClean="0"/>
              <a:t>DoF</a:t>
            </a:r>
            <a:endParaRPr lang="en-US" dirty="0" smtClean="0"/>
          </a:p>
          <a:p>
            <a:pPr lvl="1"/>
            <a:r>
              <a:rPr lang="en-US" dirty="0" smtClean="0"/>
              <a:t>16 Servo motors</a:t>
            </a:r>
          </a:p>
          <a:p>
            <a:pPr lvl="1"/>
            <a:r>
              <a:rPr lang="en-US" dirty="0" smtClean="0"/>
              <a:t>Climbs at 5 cm/sec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Sensors</a:t>
            </a:r>
          </a:p>
          <a:p>
            <a:pPr lvl="1">
              <a:buNone/>
            </a:pPr>
            <a:r>
              <a:rPr lang="en-US" dirty="0" smtClean="0"/>
              <a:t>Hall Effect</a:t>
            </a:r>
          </a:p>
          <a:p>
            <a:pPr>
              <a:buFont typeface="Arial" pitchFamily="34" charset="0"/>
              <a:buChar char="•"/>
            </a:pPr>
            <a:r>
              <a:rPr lang="en-US" dirty="0" err="1" smtClean="0"/>
              <a:t>Youtube</a:t>
            </a:r>
            <a:r>
              <a:rPr lang="en-US" dirty="0" smtClean="0"/>
              <a:t> Videos</a:t>
            </a:r>
          </a:p>
          <a:p>
            <a:r>
              <a:rPr lang="en-US" sz="1400" dirty="0" smtClean="0"/>
              <a:t>	</a:t>
            </a:r>
            <a:r>
              <a:rPr lang="en-US" sz="1400" dirty="0" smtClean="0">
                <a:hlinkClick r:id="rId2"/>
              </a:rPr>
              <a:t>http://www.youtube.com/watch?v=odAifbpDbhs</a:t>
            </a:r>
            <a:endParaRPr lang="en-US" sz="1400" dirty="0" smtClean="0"/>
          </a:p>
          <a:p>
            <a:r>
              <a:rPr lang="en-US" sz="1400" dirty="0" smtClean="0"/>
              <a:t>	</a:t>
            </a:r>
            <a:r>
              <a:rPr lang="en-US" sz="1400" dirty="0" smtClean="0">
                <a:hlinkClick r:id="rId3"/>
              </a:rPr>
              <a:t>http://www.youtube.com/watch?v=0y2MVuSyQlg&amp;feature=relmfu</a:t>
            </a:r>
            <a:endParaRPr lang="en-US" sz="1400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Reference</a:t>
            </a:r>
          </a:p>
          <a:p>
            <a:pPr lvl="1">
              <a:buNone/>
            </a:pPr>
            <a:r>
              <a:rPr lang="en-US" sz="1400" dirty="0" smtClean="0">
                <a:hlinkClick r:id="rId4"/>
              </a:rPr>
              <a:t>http://bdml.stanford.edu/twiki/bin/view/Rise/StickyBotIII.html</a:t>
            </a:r>
            <a:endParaRPr lang="en-US" sz="1400" dirty="0" smtClean="0"/>
          </a:p>
          <a:p>
            <a:pPr lvl="1">
              <a:buNone/>
            </a:pPr>
            <a:r>
              <a:rPr lang="en-US" sz="1400" dirty="0" smtClean="0"/>
              <a:t>R.J. Full and M.R. </a:t>
            </a:r>
            <a:r>
              <a:rPr lang="en-US" sz="1400" dirty="0" err="1" smtClean="0"/>
              <a:t>Cutkosky</a:t>
            </a:r>
            <a:r>
              <a:rPr lang="en-US" sz="1400" dirty="0" smtClean="0"/>
              <a:t>, "From Bio-Inspiration to Robotic Implementation," joint presentation at IEEE ICRA07 Workshop [SF-1] on </a:t>
            </a:r>
            <a:r>
              <a:rPr lang="en-US" sz="1400" dirty="0" err="1" smtClean="0"/>
              <a:t>Biomimetic</a:t>
            </a:r>
            <a:r>
              <a:rPr lang="en-US" sz="1400" dirty="0" smtClean="0"/>
              <a:t> Robotics. Saturday, 14 April, 2007, Rome, Italy.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C26B53-E201-42E2-9CBC-CAE546B3AE15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1026" name="Picture 2" descr="C:\HQ\Abhyaas\Summer 2012\Introduction to Robotics\Homework\SBIII-photos\SBIII-photos\SBIII_on_glass_doo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914400"/>
            <a:ext cx="3352800" cy="39624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r>
              <a:rPr lang="en-US" smtClean="0"/>
              <a:t>Robot Fish (University of Essex)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5486400"/>
            <a:ext cx="8077200" cy="817563"/>
          </a:xfrm>
        </p:spPr>
        <p:txBody>
          <a:bodyPr/>
          <a:lstStyle/>
          <a:p>
            <a:pPr>
              <a:buFontTx/>
              <a:buChar char="•"/>
            </a:pPr>
            <a:endParaRPr lang="en-US" smtClean="0"/>
          </a:p>
          <a:p>
            <a:pPr>
              <a:buFontTx/>
              <a:buChar char="•"/>
            </a:pPr>
            <a:r>
              <a:rPr lang="en-US" sz="1800" smtClean="0"/>
              <a:t>Video Link: </a:t>
            </a:r>
            <a:r>
              <a:rPr lang="en-US" sz="1800" u="sng" smtClean="0">
                <a:hlinkClick r:id="rId3"/>
              </a:rPr>
              <a:t>http://www.metacafe.com/watch/1424021/robot_fish</a:t>
            </a:r>
            <a:r>
              <a:rPr lang="en-US" sz="2000" u="sng" smtClean="0">
                <a:hlinkClick r:id="rId3"/>
              </a:rPr>
              <a:t>/</a:t>
            </a:r>
            <a:endParaRPr lang="en-US" sz="2000" smtClean="0"/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A25A4BF-6FD1-4A4E-8E8D-50E31608D048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print"/>
          <a:srcRect l="14375" t="23242" r="67305" b="36279"/>
          <a:stretch>
            <a:fillRect/>
          </a:stretch>
        </p:blipFill>
        <p:spPr bwMode="auto">
          <a:xfrm>
            <a:off x="5791200" y="762000"/>
            <a:ext cx="310356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5" cstate="print"/>
          <a:srcRect l="13028" t="32416" r="78670" b="49277"/>
          <a:stretch>
            <a:fillRect/>
          </a:stretch>
        </p:blipFill>
        <p:spPr bwMode="auto">
          <a:xfrm>
            <a:off x="5791200" y="3048000"/>
            <a:ext cx="313055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1" name="Rectangle 6"/>
          <p:cNvSpPr>
            <a:spLocks noChangeArrowheads="1"/>
          </p:cNvSpPr>
          <p:nvPr/>
        </p:nvSpPr>
        <p:spPr bwMode="auto">
          <a:xfrm>
            <a:off x="6172200" y="2667000"/>
            <a:ext cx="2590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sng">
                <a:hlinkClick r:id="rId6"/>
              </a:rPr>
              <a:t>http://news.nationalgeographic.com/news/2005/10/1007_051007_robot_fish.html</a:t>
            </a:r>
            <a:endParaRPr lang="en-US" sz="1100"/>
          </a:p>
        </p:txBody>
      </p:sp>
      <p:sp>
        <p:nvSpPr>
          <p:cNvPr id="11272" name="Rectangle 7"/>
          <p:cNvSpPr>
            <a:spLocks noChangeArrowheads="1"/>
          </p:cNvSpPr>
          <p:nvPr/>
        </p:nvSpPr>
        <p:spPr bwMode="auto">
          <a:xfrm>
            <a:off x="6096000" y="5029200"/>
            <a:ext cx="2667000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 u="sng">
                <a:hlinkClick r:id="rId7"/>
              </a:rPr>
              <a:t>http://news.bbc.co.uk/2/hi/sci/tech/4313266.stm</a:t>
            </a:r>
            <a:endParaRPr lang="en-US" sz="1100"/>
          </a:p>
          <a:p>
            <a:endParaRPr lang="en-US" sz="110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228600" y="838200"/>
            <a:ext cx="57912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Autonomous, battery-powered robot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5-foot-long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Fins constructed using oscillating servomotors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Proximity sensors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Depth and pitch sensors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Chemical sensors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Wireless internet signal transmission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>
                <a:latin typeface="+mn-lt"/>
              </a:rPr>
              <a:t>monitor oxygen levels in the water, detect oil slicks spilled from ships or contaminants pumped into the water from underground pipes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Google’s Driverless Car </a:t>
            </a:r>
            <a:r>
              <a:rPr lang="en-US" smtClean="0"/>
              <a:t>(Stanley)</a:t>
            </a:r>
            <a:endParaRPr lang="en-US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382000" cy="549688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Car that drives to a location by itself.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Utilizes Google Maps and sensors on the car.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Sensors: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Video cameras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LIDAR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GPS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Radar sensors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Movement: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Uses motor, tires, brakes, steering, etc. </a:t>
            </a:r>
            <a:r>
              <a:rPr lang="en-US" smtClean="0"/>
              <a:t>already in </a:t>
            </a:r>
            <a:r>
              <a:rPr lang="en-US" dirty="0" smtClean="0"/>
              <a:t>car.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Has been implemented on Toyota </a:t>
            </a:r>
            <a:r>
              <a:rPr lang="en-US" dirty="0" err="1" smtClean="0"/>
              <a:t>Prius</a:t>
            </a:r>
            <a:r>
              <a:rPr lang="en-US" dirty="0" smtClean="0"/>
              <a:t>, Audi TT, and Lexus RX450h.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Uses: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Decrease amount of traffic accidents and deaths.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Increase efficiency on the roadway.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F1D7944-91B6-45E2-89D1-B307FC0ACAEB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1270" name="Picture 6" descr="Google's driverless c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981200"/>
            <a:ext cx="2895600" cy="162877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486400" y="3581400"/>
            <a:ext cx="28956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http://www.bbc.co.uk/news/technology-17989553</a:t>
            </a:r>
            <a:endParaRPr lang="en-US" sz="1050" dirty="0"/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 descr="http://4.bp.blogspot.com/-kJ4IzikAbIs/Tx2YTdws5TI/AAAAAAAAFy4/QCQUCcxbgLs/s1600/bionic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1000" y="5041900"/>
            <a:ext cx="1143000" cy="132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Vanderbilt University - Bionic Leg</a:t>
            </a:r>
          </a:p>
        </p:txBody>
      </p:sp>
      <p:sp>
        <p:nvSpPr>
          <p:cNvPr id="11268" name="Content Placeholder 2"/>
          <p:cNvSpPr>
            <a:spLocks noGrp="1"/>
          </p:cNvSpPr>
          <p:nvPr>
            <p:ph idx="1"/>
          </p:nvPr>
        </p:nvSpPr>
        <p:spPr>
          <a:xfrm>
            <a:off x="152400" y="609600"/>
            <a:ext cx="3200400" cy="4364038"/>
          </a:xfrm>
        </p:spPr>
        <p:txBody>
          <a:bodyPr/>
          <a:lstStyle/>
          <a:p>
            <a:r>
              <a:rPr lang="en-US" sz="1600" b="1" smtClean="0"/>
              <a:t>Major Features</a:t>
            </a:r>
          </a:p>
          <a:p>
            <a:pPr>
              <a:buFontTx/>
              <a:buChar char="•"/>
            </a:pPr>
            <a:r>
              <a:rPr lang="en-US" sz="1200" b="1" smtClean="0"/>
              <a:t>Computer 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Performs several tasks simultaneously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Technology based off of microcontrollers in smart phones</a:t>
            </a:r>
          </a:p>
          <a:p>
            <a:pPr>
              <a:buFontTx/>
              <a:buChar char="•"/>
            </a:pPr>
            <a:r>
              <a:rPr lang="en-US" sz="1200" b="1" smtClean="0"/>
              <a:t>Sensor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Stair ascent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Anti-stumble routine</a:t>
            </a:r>
          </a:p>
          <a:p>
            <a:pPr>
              <a:buFontTx/>
              <a:buChar char="•"/>
            </a:pPr>
            <a:r>
              <a:rPr lang="en-US" sz="1200" b="1" smtClean="0"/>
              <a:t>Electric Motor</a:t>
            </a:r>
          </a:p>
          <a:p>
            <a:pPr lvl="1">
              <a:buFontTx/>
              <a:buChar char="•"/>
            </a:pPr>
            <a:r>
              <a:rPr lang="en-US" sz="1200" smtClean="0"/>
              <a:t>Knee joint</a:t>
            </a:r>
          </a:p>
          <a:p>
            <a:pPr lvl="1">
              <a:buFontTx/>
              <a:buChar char="•"/>
            </a:pPr>
            <a:r>
              <a:rPr lang="en-US" sz="1200" smtClean="0"/>
              <a:t>Ankle joint</a:t>
            </a:r>
          </a:p>
          <a:p>
            <a:pPr>
              <a:buFontTx/>
              <a:buChar char="•"/>
            </a:pPr>
            <a:r>
              <a:rPr lang="en-US" sz="1200" b="1" smtClean="0"/>
              <a:t>Battery</a:t>
            </a:r>
          </a:p>
          <a:p>
            <a:pPr lvl="1">
              <a:buFontTx/>
              <a:buChar char="•"/>
            </a:pPr>
            <a:r>
              <a:rPr lang="en-US" sz="1200" smtClean="0"/>
              <a:t>Operates for approximately 3 days of  normal activity or 13 to 14 kilometers of continuous walking</a:t>
            </a:r>
          </a:p>
          <a:p>
            <a:pPr>
              <a:buFontTx/>
              <a:buChar char="•"/>
            </a:pPr>
            <a:r>
              <a:rPr lang="en-US" sz="1200" b="1" smtClean="0"/>
              <a:t>Other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Currently working on noise reduction</a:t>
            </a:r>
          </a:p>
          <a:p>
            <a:pPr lvl="1">
              <a:buFont typeface="Arial" pitchFamily="34" charset="0"/>
              <a:buChar char="•"/>
            </a:pPr>
            <a:r>
              <a:rPr lang="en-US" sz="1200" smtClean="0"/>
              <a:t>About 9lbs.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227BE-67B7-4E37-A5F3-0DB05469084E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5562600"/>
            <a:ext cx="23622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n-lt"/>
              </a:rPr>
              <a:t>References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latin typeface="+mn-lt"/>
                <a:hlinkClick r:id="rId3"/>
              </a:rPr>
              <a:t>http://news.vanderbilt.edu/2011/08/bionic-leg/</a:t>
            </a:r>
            <a:endParaRPr lang="en-US" sz="800" dirty="0">
              <a:latin typeface="+mn-lt"/>
            </a:endParaRP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800" dirty="0">
                <a:latin typeface="+mn-lt"/>
                <a:hlinkClick r:id="rId4"/>
              </a:rPr>
              <a:t>http://nanopatentsandinnovations.blogspot.com/2012/01/bionic-man-amputee-faster-on-his-feet.html</a:t>
            </a:r>
            <a:endParaRPr lang="en-US" sz="800" dirty="0">
              <a:latin typeface="+mn-lt"/>
            </a:endParaRP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6172200" y="5638800"/>
            <a:ext cx="182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1200" dirty="0">
                <a:latin typeface="+mn-lt"/>
              </a:rPr>
              <a:t>Mechanical Engineer Michael Goldfarb </a:t>
            </a:r>
          </a:p>
          <a:p>
            <a:pPr algn="r">
              <a:defRPr/>
            </a:pPr>
            <a:r>
              <a:rPr lang="en-US" sz="800" dirty="0">
                <a:latin typeface="+mn-lt"/>
              </a:rPr>
              <a:t>(2)</a:t>
            </a:r>
          </a:p>
        </p:txBody>
      </p:sp>
      <p:sp>
        <p:nvSpPr>
          <p:cNvPr id="11276" name="Rectangle 14"/>
          <p:cNvSpPr>
            <a:spLocks noChangeArrowheads="1"/>
          </p:cNvSpPr>
          <p:nvPr/>
        </p:nvSpPr>
        <p:spPr bwMode="auto">
          <a:xfrm>
            <a:off x="2819400" y="5310188"/>
            <a:ext cx="33528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1200" dirty="0">
                <a:latin typeface="+mn-lt"/>
              </a:rPr>
              <a:t>“A passive leg is always a step behind me. The Vanderbilt leg is only a split-second behind.”</a:t>
            </a:r>
          </a:p>
          <a:p>
            <a:pPr algn="r">
              <a:defRPr/>
            </a:pPr>
            <a:r>
              <a:rPr lang="en-US" sz="1200" dirty="0">
                <a:latin typeface="+mn-lt"/>
              </a:rPr>
              <a:t>-Craig Hutto</a:t>
            </a:r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81400" y="685800"/>
            <a:ext cx="5562600" cy="418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3505200" y="46482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800" dirty="0">
                <a:latin typeface="+mn-lt"/>
              </a:rPr>
              <a:t>(1)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Automatic Guided Vehicle - Forklift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E8D7720-68DE-48C2-98EF-A99C2C39D899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1269" name="TextBox 2"/>
          <p:cNvSpPr txBox="1">
            <a:spLocks noChangeArrowheads="1"/>
          </p:cNvSpPr>
          <p:nvPr/>
        </p:nvSpPr>
        <p:spPr bwMode="auto">
          <a:xfrm>
            <a:off x="77788" y="762000"/>
            <a:ext cx="5970587" cy="6062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Mechanical</a:t>
            </a:r>
            <a:r>
              <a:rPr lang="en-US" sz="1800" dirty="0" smtClean="0"/>
              <a:t>: Vehicle chassis made of steel plate at the base of the vehicle.  Low center of gravity for stability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Drive Unit: </a:t>
            </a:r>
            <a:r>
              <a:rPr lang="en-US" sz="1800" dirty="0" smtClean="0"/>
              <a:t>Combination drive/steer wheel includes drive motor, steer motor, potentiometer, encoder (measures the movement of the lift), fail-safe brake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Lift Unit </a:t>
            </a:r>
            <a:r>
              <a:rPr lang="en-US" sz="1800" dirty="0" smtClean="0"/>
              <a:t>includes a ball screw driven by an electric motor, fail-safe brake and encoder to measure lifting movements 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Control:</a:t>
            </a:r>
          </a:p>
          <a:p>
            <a:pPr marL="1028700" lvl="1">
              <a:buFont typeface="Arial" pitchFamily="34" charset="0"/>
              <a:buChar char="•"/>
              <a:defRPr/>
            </a:pPr>
            <a:r>
              <a:rPr lang="en-US" sz="1800" dirty="0" smtClean="0"/>
              <a:t>Automatic: wire guided and laser</a:t>
            </a:r>
          </a:p>
          <a:p>
            <a:pPr marL="1028700" lvl="1">
              <a:buFont typeface="Arial" pitchFamily="34" charset="0"/>
              <a:buChar char="•"/>
              <a:defRPr/>
            </a:pPr>
            <a:r>
              <a:rPr lang="en-US" sz="1800" dirty="0" smtClean="0"/>
              <a:t>Manual: Hand held controller, display panel</a:t>
            </a:r>
          </a:p>
          <a:p>
            <a:pPr marL="1028700" lvl="1">
              <a:buFont typeface="Arial" pitchFamily="34" charset="0"/>
              <a:buChar char="•"/>
              <a:defRPr/>
            </a:pPr>
            <a:r>
              <a:rPr lang="en-US" sz="1800" dirty="0" smtClean="0"/>
              <a:t>Handle complex navigation with multiple AGVs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Communications: </a:t>
            </a:r>
            <a:r>
              <a:rPr lang="en-US" sz="1800" dirty="0" err="1" smtClean="0"/>
              <a:t>WiFi</a:t>
            </a:r>
            <a:r>
              <a:rPr lang="en-US" sz="1800" dirty="0" smtClean="0"/>
              <a:t> 802.11(b) or wireless spread spectrum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Software: </a:t>
            </a:r>
            <a:r>
              <a:rPr lang="en-US" sz="1800" dirty="0" err="1" smtClean="0"/>
              <a:t>De’Carte</a:t>
            </a:r>
            <a:r>
              <a:rPr lang="en-US" sz="1800" dirty="0" smtClean="0"/>
              <a:t> – Vehicle </a:t>
            </a:r>
            <a:r>
              <a:rPr lang="en-US" sz="1800" dirty="0" err="1" smtClean="0"/>
              <a:t>offboard</a:t>
            </a:r>
            <a:r>
              <a:rPr lang="en-US" sz="1800" dirty="0" smtClean="0"/>
              <a:t> control system based on Windows 2000 or XP and MS Visual Studio.net</a:t>
            </a:r>
          </a:p>
          <a:p>
            <a:pPr marL="342900" indent="-342900">
              <a:buFont typeface="Wingdings" pitchFamily="2" charset="2"/>
              <a:buChar char="Ø"/>
              <a:defRPr/>
            </a:pPr>
            <a:r>
              <a:rPr lang="en-US" sz="1800" b="1" i="1" u="sng" dirty="0" smtClean="0"/>
              <a:t>Power/Electrical System:</a:t>
            </a:r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Motor – 48 VDC</a:t>
            </a:r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Control – 24 VDC, +/- 12 VDC, 5 VDC</a:t>
            </a:r>
          </a:p>
          <a:p>
            <a:pPr marL="1085850" lvl="1" indent="-342900">
              <a:buFont typeface="Arial" pitchFamily="34" charset="0"/>
              <a:buChar char="•"/>
              <a:defRPr/>
            </a:pPr>
            <a:r>
              <a:rPr lang="en-US" sz="1800" dirty="0" smtClean="0"/>
              <a:t>Batteries last for 16-24 hours</a:t>
            </a:r>
            <a:endParaRPr lang="en-US" sz="1800" dirty="0"/>
          </a:p>
          <a:p>
            <a:pPr>
              <a:defRPr/>
            </a:pPr>
            <a:endParaRPr lang="en-US" sz="2200" dirty="0" smtClean="0"/>
          </a:p>
          <a:p>
            <a:pPr marL="342900" indent="-342900">
              <a:buFont typeface="Wingdings" pitchFamily="2" charset="2"/>
              <a:buChar char="Ø"/>
              <a:defRPr/>
            </a:pPr>
            <a:endParaRPr lang="en-US" dirty="0" smtClean="0"/>
          </a:p>
        </p:txBody>
      </p:sp>
      <p:pic>
        <p:nvPicPr>
          <p:cNvPr id="2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4875" y="1371600"/>
            <a:ext cx="3151188" cy="38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70" name="TextBox 2"/>
          <p:cNvSpPr txBox="1">
            <a:spLocks noChangeArrowheads="1"/>
          </p:cNvSpPr>
          <p:nvPr/>
        </p:nvSpPr>
        <p:spPr bwMode="auto">
          <a:xfrm>
            <a:off x="6196013" y="5308600"/>
            <a:ext cx="2743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http://www.amerden.com/AmerdenWeb/Documents/AGVSpecs/FLA.pdf</a:t>
            </a: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Twendy</a:t>
            </a:r>
            <a:r>
              <a:rPr lang="en-US" dirty="0" smtClean="0"/>
              <a:t>-One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4AE0448-00E8-4848-8221-B5C4E4E414C7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11268" name="TextBox 8"/>
          <p:cNvSpPr txBox="1">
            <a:spLocks noChangeArrowheads="1"/>
          </p:cNvSpPr>
          <p:nvPr/>
        </p:nvSpPr>
        <p:spPr bwMode="auto">
          <a:xfrm>
            <a:off x="8677275" y="5260975"/>
            <a:ext cx="2492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000" dirty="0"/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09600"/>
            <a:ext cx="8991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2000" dirty="0" smtClean="0"/>
              <a:t>PHYSICAL DIMENSIONS 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Total of 47 degrees of freedom.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It measures 1.46m (4.8 feet) high and </a:t>
            </a:r>
            <a:br>
              <a:rPr lang="en-US" sz="2000" dirty="0" smtClean="0"/>
            </a:br>
            <a:r>
              <a:rPr lang="en-US" sz="2000" dirty="0" smtClean="0"/>
              <a:t>73.4cm (2 feet) wide. 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Weights 250lb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 soft silicone skins and force sensors that </a:t>
            </a:r>
            <a:br>
              <a:rPr lang="en-US" sz="2000" dirty="0" smtClean="0"/>
            </a:br>
            <a:r>
              <a:rPr lang="en-US" sz="2000" dirty="0" smtClean="0"/>
              <a:t>detect physical contact with a person on </a:t>
            </a:r>
            <a:br>
              <a:rPr lang="en-US" sz="2000" dirty="0" smtClean="0"/>
            </a:br>
            <a:r>
              <a:rPr lang="en-US" sz="2000" dirty="0" smtClean="0"/>
              <a:t>any part of its body. This is a key component </a:t>
            </a:r>
            <a:br>
              <a:rPr lang="en-US" sz="2000" dirty="0" smtClean="0"/>
            </a:br>
            <a:r>
              <a:rPr lang="en-US" sz="2000" dirty="0" smtClean="0"/>
              <a:t>of a “passive impedance mechanism” that </a:t>
            </a:r>
            <a:br>
              <a:rPr lang="en-US" sz="2000" dirty="0" smtClean="0"/>
            </a:br>
            <a:r>
              <a:rPr lang="en-US" sz="2000" dirty="0" smtClean="0"/>
              <a:t>enables the robot to adapt to unexpected </a:t>
            </a:r>
            <a:br>
              <a:rPr lang="en-US" sz="2000" dirty="0" smtClean="0"/>
            </a:br>
            <a:r>
              <a:rPr lang="en-US" sz="2000" dirty="0" smtClean="0"/>
              <a:t>external forces on the fly.</a:t>
            </a:r>
          </a:p>
          <a:p>
            <a:pPr marL="171450" indent="-171450">
              <a:buFontTx/>
              <a:buChar char="-"/>
            </a:pPr>
            <a:r>
              <a:rPr lang="en-US" sz="2000" dirty="0" smtClean="0"/>
              <a:t>MOBILITY 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omni</a:t>
            </a:r>
            <a:r>
              <a:rPr lang="en-US" sz="2000" dirty="0" smtClean="0"/>
              <a:t>-directional wheel-based mechanism for mobility that allows the robot to move around efficiently even if the robot is in a narrow space. </a:t>
            </a:r>
          </a:p>
          <a:p>
            <a:pPr marL="628650" lvl="1" indent="-171450">
              <a:buFontTx/>
              <a:buChar char="-"/>
            </a:pPr>
            <a:r>
              <a:rPr lang="en-US" sz="2000" dirty="0" smtClean="0"/>
              <a:t>twelve ultrasonic sensors and a six-axis force sensor to detect objects and humans near the robot and avoid collisions.</a:t>
            </a:r>
          </a:p>
        </p:txBody>
      </p:sp>
      <p:pic>
        <p:nvPicPr>
          <p:cNvPr id="6" name="Picture 5" descr="twendy-one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838202"/>
            <a:ext cx="3448050" cy="280398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382000" cy="523875"/>
          </a:xfrm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ABB FRIDA, </a:t>
            </a:r>
            <a:r>
              <a:rPr lang="en-US" sz="2200" smtClean="0">
                <a:ea typeface="ＭＳ Ｐゴシック" charset="-128"/>
              </a:rPr>
              <a:t>PICK AND PLACE ROBOT</a:t>
            </a:r>
            <a:r>
              <a:rPr lang="en-US" sz="1800" smtClean="0">
                <a:ea typeface="ＭＳ Ｐゴシック" charset="-128"/>
              </a:rPr>
              <a:t>          </a:t>
            </a:r>
            <a:r>
              <a:rPr lang="en-US" sz="2200" smtClean="0">
                <a:ea typeface="ＭＳ Ｐゴシック" charset="-128"/>
              </a:rPr>
              <a:t>J. Scot Collins</a:t>
            </a:r>
          </a:p>
        </p:txBody>
      </p:sp>
      <p:sp>
        <p:nvSpPr>
          <p:cNvPr id="717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1EDCF2E-C2A9-40C6-9402-8D549F4F1E97}" type="slidenum">
              <a:rPr lang="en-US"/>
              <a:pPr/>
              <a:t>17</a:t>
            </a:fld>
            <a:endParaRPr lang="en-US"/>
          </a:p>
        </p:txBody>
      </p:sp>
      <p:sp>
        <p:nvSpPr>
          <p:cNvPr id="7171" name="Content Placeholder 12"/>
          <p:cNvSpPr>
            <a:spLocks noGrp="1"/>
          </p:cNvSpPr>
          <p:nvPr>
            <p:ph idx="1"/>
          </p:nvPr>
        </p:nvSpPr>
        <p:spPr>
          <a:xfrm>
            <a:off x="228600" y="696913"/>
            <a:ext cx="6096000" cy="6161087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2000" b="1" u="sng" smtClean="0">
                <a:ea typeface="ＭＳ Ｐゴシック" charset="-128"/>
              </a:rPr>
              <a:t>F</a:t>
            </a:r>
            <a:r>
              <a:rPr lang="en-US" sz="2000" smtClean="0">
                <a:ea typeface="ＭＳ Ｐゴシック" charset="-128"/>
              </a:rPr>
              <a:t>riendly </a:t>
            </a:r>
            <a:r>
              <a:rPr lang="en-US" sz="2000" b="1" u="sng" smtClean="0">
                <a:ea typeface="ＭＳ Ｐゴシック" charset="-128"/>
              </a:rPr>
              <a:t>R</a:t>
            </a:r>
            <a:r>
              <a:rPr lang="en-US" sz="2000" smtClean="0">
                <a:ea typeface="ＭＳ Ｐゴシック" charset="-128"/>
              </a:rPr>
              <a:t>obot for </a:t>
            </a:r>
            <a:r>
              <a:rPr lang="en-US" sz="2000" b="1" u="sng" smtClean="0">
                <a:ea typeface="ＭＳ Ｐゴシック" charset="-128"/>
              </a:rPr>
              <a:t>I</a:t>
            </a:r>
            <a:r>
              <a:rPr lang="en-US" sz="2000" smtClean="0">
                <a:ea typeface="ＭＳ Ｐゴシック" charset="-128"/>
              </a:rPr>
              <a:t>ndustrial </a:t>
            </a:r>
            <a:r>
              <a:rPr lang="en-US" sz="2000" b="1" u="sng" smtClean="0">
                <a:ea typeface="ＭＳ Ｐゴシック" charset="-128"/>
              </a:rPr>
              <a:t>D</a:t>
            </a:r>
            <a:r>
              <a:rPr lang="en-US" sz="2000" smtClean="0">
                <a:ea typeface="ＭＳ Ｐゴシック" charset="-128"/>
              </a:rPr>
              <a:t>ual-arm </a:t>
            </a:r>
            <a:r>
              <a:rPr lang="en-US" sz="2000" b="1" u="sng" smtClean="0">
                <a:ea typeface="ＭＳ Ｐゴシック" charset="-128"/>
              </a:rPr>
              <a:t>A</a:t>
            </a:r>
            <a:r>
              <a:rPr lang="en-US" sz="2000" smtClean="0">
                <a:ea typeface="ＭＳ Ｐゴシック" charset="-128"/>
              </a:rPr>
              <a:t>ssembly 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Designed to work with humans, safety is a major priority.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Equipped with 2 arms, each with 7 axis and a servo controlled gripper lined with vacuum controlled suction cups.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Has the control system in torso, powered by single phase power.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Lightweight, portable and easily placed (clamped to a workbench) in a space of small size human worker.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Can be connected to vision cameras for optical awareness.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Limited power motor drives and software collision detection reduces danger to humans.</a:t>
            </a:r>
          </a:p>
          <a:p>
            <a:pPr>
              <a:buFontTx/>
              <a:buChar char="•"/>
            </a:pPr>
            <a:r>
              <a:rPr lang="en-US" sz="2000" smtClean="0">
                <a:ea typeface="ＭＳ Ｐゴシック" charset="-128"/>
              </a:rPr>
              <a:t>Ideal for small electronic assembly line production.</a:t>
            </a:r>
          </a:p>
          <a:p>
            <a:pPr>
              <a:buFontTx/>
              <a:buChar char="•"/>
            </a:pPr>
            <a:endParaRPr lang="en-US" sz="2200" smtClean="0">
              <a:ea typeface="ＭＳ Ｐゴシック" charset="-128"/>
            </a:endParaRPr>
          </a:p>
        </p:txBody>
      </p:sp>
      <p:sp>
        <p:nvSpPr>
          <p:cNvPr id="7172" name="TextBox 2"/>
          <p:cNvSpPr txBox="1">
            <a:spLocks noChangeArrowheads="1"/>
          </p:cNvSpPr>
          <p:nvPr/>
        </p:nvSpPr>
        <p:spPr bwMode="auto">
          <a:xfrm>
            <a:off x="5943600" y="5791200"/>
            <a:ext cx="30480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000"/>
              <a:t>Video:	</a:t>
            </a:r>
            <a:r>
              <a:rPr lang="en-US" sz="1000">
                <a:hlinkClick r:id="rId2"/>
              </a:rPr>
              <a:t>http://youtu.be/9iYg9Vhg3OQ</a:t>
            </a:r>
            <a:r>
              <a:rPr lang="en-US" sz="1000"/>
              <a:t>	</a:t>
            </a:r>
          </a:p>
          <a:p>
            <a:r>
              <a:rPr lang="en-US" sz="1000"/>
              <a:t>Information</a:t>
            </a:r>
          </a:p>
          <a:p>
            <a:r>
              <a:rPr lang="en-US" sz="1000"/>
              <a:t>And Images:	</a:t>
            </a:r>
            <a:r>
              <a:rPr lang="en-US" sz="1000">
                <a:hlinkClick r:id="rId3"/>
              </a:rPr>
              <a:t>http://www.abb.com</a:t>
            </a:r>
            <a:endParaRPr lang="en-US" sz="1000"/>
          </a:p>
        </p:txBody>
      </p:sp>
      <p:pic>
        <p:nvPicPr>
          <p:cNvPr id="7173" name="Picture 13" descr="FRIDA.jpg"/>
          <p:cNvPicPr>
            <a:picLocks noChangeAspect="1"/>
          </p:cNvPicPr>
          <p:nvPr/>
        </p:nvPicPr>
        <p:blipFill>
          <a:blip r:embed="rId4" cstate="print"/>
          <a:srcRect l="18875" t="39174" r="18503" b="154"/>
          <a:stretch>
            <a:fillRect/>
          </a:stretch>
        </p:blipFill>
        <p:spPr bwMode="auto">
          <a:xfrm>
            <a:off x="6629400" y="914400"/>
            <a:ext cx="20574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16" descr="FRIDA+cooperating+with+a+human+operato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2590800"/>
            <a:ext cx="2700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19" descr="FRIDA+soft+padding+and+free+from+sharp+edges+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4038600"/>
            <a:ext cx="2057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‘Gumby’ Robot</a:t>
            </a:r>
          </a:p>
        </p:txBody>
      </p:sp>
      <p:sp>
        <p:nvSpPr>
          <p:cNvPr id="11267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AEE2603-A24D-48BC-8DDD-5D9B0564FBB1}" type="slidenum">
              <a:rPr lang="en-US"/>
              <a:pPr/>
              <a:t>18</a:t>
            </a:fld>
            <a:endParaRPr lang="en-US"/>
          </a:p>
        </p:txBody>
      </p:sp>
      <p:sp>
        <p:nvSpPr>
          <p:cNvPr id="11268" name="Content Placeholder 8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938992"/>
          </a:xfrm>
        </p:spPr>
        <p:txBody>
          <a:bodyPr/>
          <a:lstStyle/>
          <a:p>
            <a:pPr marL="0" indent="0" algn="just"/>
            <a:r>
              <a:rPr lang="en-US" dirty="0" smtClean="0"/>
              <a:t>‘Gumby’ robot was built by Harvard scientists.  It’s the cutting edge robot technology. The length of this robot is only 5” include 4 legs. This device has no hard materials and all the stiffness are coming from air pumping in from the tube. The possibilities for this device could be ENDLESS.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2400" y="2743200"/>
            <a:ext cx="56388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First rubberized robot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Built by silicon with mini chambers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Currently using remote control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Flexible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No sensors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Purposes:</a:t>
            </a:r>
          </a:p>
          <a:p>
            <a:pPr marL="800100" lvl="1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Crawl in tight space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Clamp things</a:t>
            </a:r>
          </a:p>
          <a:p>
            <a:pPr marL="1257300" lvl="2" indent="-342900">
              <a:buFont typeface="Arial" pitchFamily="34" charset="0"/>
              <a:buChar char="•"/>
              <a:defRPr/>
            </a:pPr>
            <a:r>
              <a:rPr lang="en-US" dirty="0" smtClean="0">
                <a:latin typeface="+mn-lt"/>
              </a:rPr>
              <a:t>Explore and etc.</a:t>
            </a:r>
          </a:p>
        </p:txBody>
      </p:sp>
      <p:pic>
        <p:nvPicPr>
          <p:cNvPr id="8" name="Picture 7" descr="lskow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3581400"/>
            <a:ext cx="3819307" cy="21336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53000" y="5715000"/>
            <a:ext cx="35052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 smtClean="0">
                <a:hlinkClick r:id="rId3"/>
              </a:rPr>
              <a:t>http://phys.org/news/2011-11-gumby-like-flexible-robot-tight-spaces.html</a:t>
            </a:r>
            <a:endParaRPr lang="en-US" sz="800" dirty="0"/>
          </a:p>
        </p:txBody>
      </p:sp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EE855DC-F1D5-402F-BA4C-C6630977249E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880874" y="1981200"/>
            <a:ext cx="162432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2"/>
              </a:rPr>
              <a:t>http://www.futureoftech.msnbc.msn.com/technology/futureoftech/robot-may-monitor-nuke-plants-121504</a:t>
            </a:r>
            <a:endParaRPr lang="en-US" sz="1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76201"/>
            <a:ext cx="8382000" cy="609600"/>
          </a:xfrm>
        </p:spPr>
        <p:txBody>
          <a:bodyPr/>
          <a:lstStyle/>
          <a:p>
            <a:r>
              <a:rPr lang="en-US" dirty="0"/>
              <a:t>Nuclear Reactor Inspection Robotics</a:t>
            </a:r>
            <a:br>
              <a:rPr lang="en-US" dirty="0"/>
            </a:b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914400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d'Arbeloff</a:t>
            </a:r>
            <a:r>
              <a:rPr lang="en-US" b="1" dirty="0"/>
              <a:t> </a:t>
            </a:r>
            <a:r>
              <a:rPr lang="en-US" b="1" dirty="0" smtClean="0"/>
              <a:t>Laboratory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Harry Asada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064" y="1696948"/>
            <a:ext cx="1529810" cy="15298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67200" y="1219200"/>
            <a:ext cx="4191000" cy="17761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876801" y="838200"/>
            <a:ext cx="32003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Coanda</a:t>
            </a:r>
            <a:r>
              <a:rPr lang="en-US" b="1" dirty="0" smtClean="0"/>
              <a:t> Jet Actuators</a:t>
            </a:r>
            <a:endParaRPr lang="en-US" b="1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58442" y="3524921"/>
            <a:ext cx="4756958" cy="295207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" y="3733800"/>
            <a:ext cx="3977393" cy="26839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3226758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Localization Using Visible Light Fields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00" y="3512403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Eccentric Mass Steering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5943600" y="6157557"/>
            <a:ext cx="2286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hlinkClick r:id="rId7"/>
              </a:rPr>
              <a:t>http://darbelofflab.mit.edu/?q=node/13</a:t>
            </a:r>
            <a:endParaRPr lang="en-US" sz="1000" dirty="0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15875"/>
            <a:ext cx="8382000" cy="519113"/>
          </a:xfrm>
        </p:spPr>
        <p:txBody>
          <a:bodyPr/>
          <a:lstStyle/>
          <a:p>
            <a:r>
              <a:rPr lang="en-US" smtClean="0"/>
              <a:t>Foster- Miller TALON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382000" cy="5761038"/>
          </a:xfrm>
        </p:spPr>
        <p:txBody>
          <a:bodyPr/>
          <a:lstStyle/>
          <a:p>
            <a:pPr lvl="1">
              <a:buFont typeface="Arial" charset="0"/>
              <a:buChar char="•"/>
              <a:defRPr/>
            </a:pPr>
            <a:r>
              <a:rPr lang="en-US" sz="1800" dirty="0"/>
              <a:t>m</a:t>
            </a:r>
            <a:r>
              <a:rPr lang="en-US" sz="1800" dirty="0" smtClean="0"/>
              <a:t>ost common robot in use by the military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RF or Fiber-optic </a:t>
            </a:r>
            <a:r>
              <a:rPr lang="en-US" sz="1800" dirty="0"/>
              <a:t>link </a:t>
            </a:r>
            <a:r>
              <a:rPr lang="en-US" sz="1800" dirty="0" smtClean="0"/>
              <a:t>from an Operator </a:t>
            </a:r>
            <a:r>
              <a:rPr lang="en-US" sz="1800" dirty="0"/>
              <a:t>Control Unit</a:t>
            </a:r>
            <a:endParaRPr lang="en-US" sz="18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travel through sand</a:t>
            </a:r>
            <a:r>
              <a:rPr lang="en-US" sz="1800" dirty="0"/>
              <a:t>, water, </a:t>
            </a:r>
            <a:r>
              <a:rPr lang="en-US" sz="1800" dirty="0" smtClean="0"/>
              <a:t>snow, and up stairs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color</a:t>
            </a:r>
            <a:r>
              <a:rPr lang="en-US" sz="1800" dirty="0"/>
              <a:t>, </a:t>
            </a:r>
            <a:r>
              <a:rPr lang="en-US" sz="1800" dirty="0" smtClean="0"/>
              <a:t>b/w,</a:t>
            </a:r>
            <a:r>
              <a:rPr lang="en-US" sz="1800" dirty="0"/>
              <a:t> infrared, </a:t>
            </a:r>
            <a:r>
              <a:rPr lang="en-US" sz="1800" dirty="0" smtClean="0"/>
              <a:t>and</a:t>
            </a:r>
            <a:r>
              <a:rPr lang="en-US" sz="1800" dirty="0"/>
              <a:t> night </a:t>
            </a:r>
            <a:r>
              <a:rPr lang="en-US" sz="1800" dirty="0" smtClean="0"/>
              <a:t>vision cameras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8.5 hour; 2 lead, 1 Li-ion</a:t>
            </a:r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4 versions: IED/OED, SOTAL, SWORDS, HAZMAT</a:t>
            </a:r>
          </a:p>
          <a:p>
            <a:pPr lvl="1">
              <a:buFont typeface="Arial" charset="0"/>
              <a:buChar char="•"/>
              <a:defRPr/>
            </a:pPr>
            <a:endParaRPr lang="en-US" sz="18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IED/EOD TALON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controllable arm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100 pounds</a:t>
            </a:r>
            <a:endParaRPr lang="en-US" sz="1800" dirty="0"/>
          </a:p>
          <a:p>
            <a:pPr lvl="1">
              <a:buFont typeface="Arial" charset="0"/>
              <a:buChar char="•"/>
              <a:defRPr/>
            </a:pPr>
            <a:endParaRPr lang="en-US" sz="1800" dirty="0" smtClean="0"/>
          </a:p>
          <a:p>
            <a:pPr lvl="1">
              <a:buFont typeface="Arial" charset="0"/>
              <a:buChar char="•"/>
              <a:defRPr/>
            </a:pPr>
            <a:r>
              <a:rPr lang="en-US" sz="1800" dirty="0" smtClean="0"/>
              <a:t>SWORDS TALON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/>
              <a:t>g</a:t>
            </a:r>
            <a:r>
              <a:rPr lang="en-US" sz="1800" dirty="0" smtClean="0"/>
              <a:t>uard/combat roles on the frontline</a:t>
            </a:r>
          </a:p>
          <a:p>
            <a:pPr lvl="2">
              <a:buFont typeface="Arial" charset="0"/>
              <a:buChar char="•"/>
              <a:defRPr/>
            </a:pPr>
            <a:r>
              <a:rPr lang="en-US" sz="1800" dirty="0" smtClean="0"/>
              <a:t>M16, M240, M249, 50-caliber, M202 –A1 </a:t>
            </a:r>
          </a:p>
          <a:p>
            <a:pPr lvl="2">
              <a:buFont typeface="Arial" charset="0"/>
              <a:buChar char="•"/>
              <a:defRPr/>
            </a:pPr>
            <a:endParaRPr lang="en-US" sz="1800" dirty="0" smtClean="0"/>
          </a:p>
          <a:p>
            <a:pPr marL="457200" lvl="1" indent="0">
              <a:buFontTx/>
              <a:buNone/>
              <a:defRPr/>
            </a:pPr>
            <a:endParaRPr lang="en-US" sz="1800" dirty="0" smtClean="0"/>
          </a:p>
          <a:p>
            <a:pPr>
              <a:buFontTx/>
              <a:buChar char="•"/>
              <a:defRPr/>
            </a:pPr>
            <a:endParaRPr lang="en-US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9B8F4A7-3D92-4849-9B8C-F84E594CFE1B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-15875" y="5561013"/>
            <a:ext cx="35845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[1] </a:t>
            </a:r>
            <a:r>
              <a:rPr lang="en-US" sz="1200">
                <a:hlinkClick r:id="rId2"/>
              </a:rPr>
              <a:t>http://www.qinetiq-na.com/products/unmanned-systems/talon/#!prettyPhoto[success1]/0/</a:t>
            </a:r>
            <a:endParaRPr lang="en-US" sz="1200"/>
          </a:p>
          <a:p>
            <a:r>
              <a:rPr lang="en-US" sz="1200"/>
              <a:t>[2] </a:t>
            </a:r>
            <a:r>
              <a:rPr lang="en-US" sz="1200">
                <a:hlinkClick r:id="rId3"/>
              </a:rPr>
              <a:t>http://science.howstuffworks.com/military-robot2.htm</a:t>
            </a:r>
            <a:endParaRPr lang="en-US" sz="1200"/>
          </a:p>
        </p:txBody>
      </p:sp>
      <p:sp>
        <p:nvSpPr>
          <p:cNvPr id="11270" name="TextBox 8"/>
          <p:cNvSpPr txBox="1">
            <a:spLocks noChangeArrowheads="1"/>
          </p:cNvSpPr>
          <p:nvPr/>
        </p:nvSpPr>
        <p:spPr bwMode="auto">
          <a:xfrm>
            <a:off x="6535738" y="3265488"/>
            <a:ext cx="1804987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IED/EOD TALON [1]</a:t>
            </a:r>
          </a:p>
        </p:txBody>
      </p:sp>
      <p:pic>
        <p:nvPicPr>
          <p:cNvPr id="11271" name="Picture 17" descr="http://www.qinetiq-na.com/wp-content/uploads/2011/12/img_tal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9813" y="779463"/>
            <a:ext cx="2636837" cy="2478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19" descr="http://static.ddmcdn.com/gif/military-robot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6963" y="3519488"/>
            <a:ext cx="2522537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TextBox 8"/>
          <p:cNvSpPr txBox="1">
            <a:spLocks noChangeArrowheads="1"/>
          </p:cNvSpPr>
          <p:nvPr/>
        </p:nvSpPr>
        <p:spPr bwMode="auto">
          <a:xfrm>
            <a:off x="5410200" y="6083300"/>
            <a:ext cx="1804988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i="1"/>
              <a:t>SWORDS TALON [1]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Adept AIV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57200" y="1328738"/>
            <a:ext cx="4040188" cy="4414837"/>
          </a:xfrm>
        </p:spPr>
        <p:txBody>
          <a:bodyPr/>
          <a:lstStyle/>
          <a:p>
            <a:pPr marL="457200" indent="-419100"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" dirty="0"/>
              <a:t>Autonomous indoor vehicle designed to deliver materials.</a:t>
            </a:r>
          </a:p>
          <a:p>
            <a:pPr marL="457200" indent="-419100"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" dirty="0"/>
              <a:t>25 kg Payload</a:t>
            </a:r>
          </a:p>
          <a:p>
            <a:pPr marL="457200" indent="-419100">
              <a:buClr>
                <a:schemeClr val="dk1"/>
              </a:buClr>
              <a:buSzPct val="208333"/>
              <a:buFont typeface="Arial"/>
              <a:buChar char="•"/>
              <a:defRPr/>
            </a:pPr>
            <a:r>
              <a:rPr lang="en" dirty="0"/>
              <a:t>Uses </a:t>
            </a:r>
          </a:p>
          <a:p>
            <a:pPr marL="914400" lvl="1" indent="-381000">
              <a:buClr>
                <a:schemeClr val="dk1"/>
              </a:buClr>
              <a:buSzPct val="133333"/>
              <a:buFont typeface="Courier New"/>
              <a:buChar char="o"/>
              <a:defRPr/>
            </a:pPr>
            <a:r>
              <a:rPr lang="en" sz="1800" dirty="0"/>
              <a:t>lasers for distance measurements and object avoidance</a:t>
            </a:r>
          </a:p>
          <a:p>
            <a:pPr marL="914400" lvl="1" indent="-381000">
              <a:buClr>
                <a:schemeClr val="dk1"/>
              </a:buClr>
              <a:buSzPct val="133333"/>
              <a:buFont typeface="Courier New"/>
              <a:buChar char="o"/>
              <a:defRPr/>
            </a:pPr>
            <a:r>
              <a:rPr lang="en" sz="1800" dirty="0"/>
              <a:t>sonar for object avoidance </a:t>
            </a:r>
          </a:p>
          <a:p>
            <a:pPr marL="914400" lvl="1" indent="-381000">
              <a:buClr>
                <a:schemeClr val="dk1"/>
              </a:buClr>
              <a:buSzPct val="133333"/>
              <a:buFont typeface="Courier New"/>
              <a:buChar char="o"/>
              <a:defRPr/>
            </a:pPr>
            <a:r>
              <a:rPr lang="en" sz="1800" dirty="0"/>
              <a:t>Differential Drive System</a:t>
            </a:r>
          </a:p>
          <a:p>
            <a:pPr marL="914400" lvl="1" indent="-381000">
              <a:buClr>
                <a:schemeClr val="dk1"/>
              </a:buClr>
              <a:buSzPct val="133333"/>
              <a:buFont typeface="Courier New"/>
              <a:buChar char="o"/>
              <a:defRPr/>
            </a:pPr>
            <a:r>
              <a:rPr lang="en" sz="1800" dirty="0"/>
              <a:t>Mapped paths taught by user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BA46F367-0A8D-4573-98F8-40E4373F3539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11269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1600200"/>
            <a:ext cx="2657475" cy="2686050"/>
          </a:xfrm>
          <a:noFill/>
        </p:spPr>
      </p:pic>
      <p:sp>
        <p:nvSpPr>
          <p:cNvPr id="11270" name="Shape 25"/>
          <p:cNvSpPr txBox="1">
            <a:spLocks/>
          </p:cNvSpPr>
          <p:nvPr/>
        </p:nvSpPr>
        <p:spPr bwMode="auto">
          <a:xfrm>
            <a:off x="4648200" y="4495800"/>
            <a:ext cx="3994150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latin typeface="Arial" charset="0"/>
                <a:hlinkClick r:id="rId3"/>
              </a:rPr>
              <a:t>http://go.adept.com/autonomy</a:t>
            </a:r>
            <a:endParaRPr lang="en-US" sz="1400">
              <a:latin typeface="Arial" charset="0"/>
            </a:endParaRPr>
          </a:p>
          <a:p>
            <a:pPr>
              <a:spcBef>
                <a:spcPct val="20000"/>
              </a:spcBef>
            </a:pPr>
            <a:r>
              <a:rPr lang="en-US" sz="1100">
                <a:latin typeface="Arial" charset="0"/>
              </a:rPr>
              <a:t>http://www.adept.com/products/mobile-robots/mobile-transporters/sph-2200/general</a:t>
            </a:r>
          </a:p>
          <a:p>
            <a:pPr>
              <a:spcBef>
                <a:spcPct val="20000"/>
              </a:spcBef>
            </a:pPr>
            <a:r>
              <a:rPr lang="en-US" sz="1100">
                <a:latin typeface="Arial" charset="0"/>
              </a:rPr>
              <a:t>Image:http://www.globenewswire.com/newsroom/prs/?pkgid=13576</a:t>
            </a:r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FANUC ArcMate 120i Robot  (RobotWorx)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4495800" cy="5262563"/>
          </a:xfrm>
        </p:spPr>
        <p:txBody>
          <a:bodyPr/>
          <a:lstStyle/>
          <a:p>
            <a:pPr marL="0" indent="0"/>
            <a:r>
              <a:rPr lang="en-US" b="1" smtClean="0"/>
              <a:t>Advantages:</a:t>
            </a:r>
          </a:p>
          <a:p>
            <a:pPr marL="0" indent="0">
              <a:buFontTx/>
              <a:buChar char="•"/>
            </a:pPr>
            <a:r>
              <a:rPr lang="en-US" smtClean="0"/>
              <a:t>Improve quality</a:t>
            </a:r>
          </a:p>
          <a:p>
            <a:pPr marL="0" indent="0">
              <a:buFontTx/>
              <a:buChar char="•"/>
            </a:pPr>
            <a:r>
              <a:rPr lang="en-US" smtClean="0"/>
              <a:t>Conserve paint</a:t>
            </a:r>
          </a:p>
          <a:p>
            <a:pPr marL="0" indent="0">
              <a:buFontTx/>
              <a:buChar char="•"/>
            </a:pPr>
            <a:r>
              <a:rPr lang="en-US" smtClean="0"/>
              <a:t>Safety</a:t>
            </a:r>
          </a:p>
          <a:p>
            <a:pPr marL="0" indent="0">
              <a:buFontTx/>
              <a:buChar char="•"/>
            </a:pPr>
            <a:r>
              <a:rPr lang="en-US" smtClean="0"/>
              <a:t>Save Energy and Space</a:t>
            </a:r>
          </a:p>
          <a:p>
            <a:pPr marL="0" indent="0"/>
            <a:r>
              <a:rPr lang="en-US" b="1" smtClean="0"/>
              <a:t>Features:</a:t>
            </a:r>
          </a:p>
          <a:p>
            <a:pPr marL="0" indent="0">
              <a:buFontTx/>
              <a:buChar char="•"/>
            </a:pPr>
            <a:r>
              <a:rPr lang="en-US" smtClean="0"/>
              <a:t>Degrees of freedom: 6</a:t>
            </a:r>
          </a:p>
          <a:p>
            <a:pPr lvl="1">
              <a:buFont typeface="Arial" charset="0"/>
              <a:buChar char="•"/>
            </a:pPr>
            <a:r>
              <a:rPr lang="en-US" smtClean="0"/>
              <a:t>Electric servo motors</a:t>
            </a:r>
          </a:p>
          <a:p>
            <a:pPr marL="0" indent="0">
              <a:buFontTx/>
              <a:buChar char="•"/>
            </a:pPr>
            <a:r>
              <a:rPr lang="en-US" smtClean="0"/>
              <a:t>Horizontal reach: 1811mm</a:t>
            </a:r>
          </a:p>
          <a:p>
            <a:pPr marL="0" indent="0">
              <a:buFontTx/>
              <a:buChar char="•"/>
            </a:pPr>
            <a:r>
              <a:rPr lang="en-US" smtClean="0"/>
              <a:t>Payload: 20Kg</a:t>
            </a:r>
          </a:p>
          <a:p>
            <a:pPr marL="0" indent="0">
              <a:buFontTx/>
              <a:buChar char="•"/>
            </a:pPr>
            <a:r>
              <a:rPr lang="en-US" smtClean="0"/>
              <a:t>Mounting: F, C, W, A</a:t>
            </a:r>
          </a:p>
          <a:p>
            <a:pPr marL="0" indent="0">
              <a:buFontTx/>
              <a:buChar char="•"/>
            </a:pPr>
            <a:r>
              <a:rPr lang="en-US" smtClean="0"/>
              <a:t>Integrated Controller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701B7167-2181-4595-9883-C6800D9522B8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269" name="Picture 5" descr="\\afs\csalaza4\pc\win_data\My Documents\UNCC\Intro to Autonomous Robotics\Homeworks\6-axis-articulated-painting-robot-47058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762000"/>
            <a:ext cx="3194050" cy="2895600"/>
          </a:xfrm>
          <a:noFill/>
        </p:spPr>
      </p:pic>
      <p:sp>
        <p:nvSpPr>
          <p:cNvPr id="11270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486400" y="3352800"/>
            <a:ext cx="3429000" cy="533400"/>
          </a:xfrm>
        </p:spPr>
        <p:txBody>
          <a:bodyPr/>
          <a:lstStyle/>
          <a:p>
            <a:r>
              <a:rPr lang="en-US" sz="1100" smtClean="0"/>
              <a:t>http://www.robots.com/blog/viewing/5-reasons-buy-a-robotic-spray-painting-arm/453</a:t>
            </a:r>
          </a:p>
        </p:txBody>
      </p:sp>
      <p:pic>
        <p:nvPicPr>
          <p:cNvPr id="11271" name="Picture 6" descr="\\afs\csalaza4\pc\win_data\My Documents\UNCC\Intro to Autonomous Robotics\Homeworks\arcmate-120ic_envelope.jpg"/>
          <p:cNvPicPr>
            <a:picLocks noChangeAspect="1" noChangeArrowheads="1"/>
          </p:cNvPicPr>
          <p:nvPr/>
        </p:nvPicPr>
        <p:blipFill>
          <a:blip r:embed="rId3" cstate="print"/>
          <a:srcRect l="10374" r="10374"/>
          <a:stretch>
            <a:fillRect/>
          </a:stretch>
        </p:blipFill>
        <p:spPr bwMode="auto">
          <a:xfrm>
            <a:off x="5086350" y="4038600"/>
            <a:ext cx="38290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 Placeholder 5"/>
          <p:cNvSpPr txBox="1">
            <a:spLocks/>
          </p:cNvSpPr>
          <p:nvPr/>
        </p:nvSpPr>
        <p:spPr bwMode="auto">
          <a:xfrm>
            <a:off x="5486400" y="5948363"/>
            <a:ext cx="34290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anchor="b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100" b="1">
                <a:latin typeface="Arial" charset="0"/>
              </a:rPr>
              <a:t>http://www.robots.com/fanuc/arcmate-120ic/657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/>
              <a:t>“B.E.A.R” Robot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7E57B-85BF-4D43-B473-8826BE570A51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941638" y="6516688"/>
            <a:ext cx="31527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US" sz="1400" dirty="0" smtClean="0">
                <a:latin typeface="+mn-lt"/>
              </a:rPr>
              <a:t>Presented by: Benjamin B. Rhoades </a:t>
            </a:r>
          </a:p>
        </p:txBody>
      </p:sp>
      <p:sp>
        <p:nvSpPr>
          <p:cNvPr id="6" name="TextBox 8"/>
          <p:cNvSpPr txBox="1">
            <a:spLocks noChangeArrowheads="1"/>
          </p:cNvSpPr>
          <p:nvPr/>
        </p:nvSpPr>
        <p:spPr bwMode="auto">
          <a:xfrm>
            <a:off x="6096000" y="6524625"/>
            <a:ext cx="232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 dirty="0" smtClean="0">
                <a:latin typeface="+mn-lt"/>
              </a:rPr>
              <a:t>Date presented: 7-10-2012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670550" y="5453063"/>
            <a:ext cx="4387850" cy="1023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References: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[1] </a:t>
            </a:r>
            <a:r>
              <a:rPr lang="en-US" sz="550" dirty="0"/>
              <a:t>(2010). </a:t>
            </a:r>
            <a:r>
              <a:rPr lang="en-US" sz="550" i="1" dirty="0"/>
              <a:t>Andrew Allen of the Bear Robot Program is Interviewed by Sander Olson</a:t>
            </a:r>
            <a:r>
              <a:rPr lang="en-US" sz="550" dirty="0"/>
              <a:t>(2011).                        	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dirty="0">
                <a:hlinkClick r:id="rId3"/>
              </a:rPr>
              <a:t>http://nextbigfuture.com/2010/09/andrew-allen-of-bear-robot-program-is.html</a:t>
            </a:r>
            <a:endParaRPr lang="en-US" sz="550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[2]</a:t>
            </a:r>
            <a:r>
              <a:rPr lang="en-US" sz="550" dirty="0"/>
              <a:t> (2012). </a:t>
            </a:r>
            <a:r>
              <a:rPr lang="en-US" sz="550" i="1" dirty="0"/>
              <a:t>The Bear™ Vecna Robotics LOGO. </a:t>
            </a:r>
            <a:r>
              <a:rPr lang="en-US" sz="550" dirty="0"/>
              <a:t>. (2012).                                                                                                                                           </a:t>
            </a:r>
            <a:endParaRPr lang="en-US" sz="550" dirty="0">
              <a:hlinkClick r:id="rId4"/>
            </a:endParaRP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5"/>
              </a:rPr>
              <a:t>http://www.vecna.com/robotics/solutions/bear/index.shtml</a:t>
            </a:r>
            <a:r>
              <a:rPr lang="en-US" sz="550" u="sng" dirty="0"/>
              <a:t> </a:t>
            </a:r>
            <a:endParaRPr lang="en-US" sz="550" dirty="0"/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[3] </a:t>
            </a:r>
            <a:r>
              <a:rPr lang="en-US" sz="550" dirty="0"/>
              <a:t>(2012). </a:t>
            </a:r>
            <a:r>
              <a:rPr lang="en-US" sz="550" i="1" dirty="0"/>
              <a:t>New Robots Navigate by “Guessing” What’s Ahead before Seeing  </a:t>
            </a:r>
            <a:r>
              <a:rPr lang="en-US" sz="550" dirty="0"/>
              <a:t>(2007).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</a:t>
            </a:r>
          </a:p>
          <a:p>
            <a:pPr>
              <a:defRPr/>
            </a:pPr>
            <a:r>
              <a:rPr lang="en-US" sz="550" dirty="0"/>
              <a:t>       </a:t>
            </a:r>
            <a:r>
              <a:rPr lang="en-US" sz="550" u="sng" dirty="0">
                <a:hlinkClick r:id="rId6"/>
              </a:rPr>
              <a:t>http://news.softpedia.com/newsImage/New-Robots-Navigate-by-Guessing-What-039-s-Ahead-before-Seeing-2.jpg/</a:t>
            </a:r>
          </a:p>
          <a:p>
            <a:pPr>
              <a:defRPr/>
            </a:pPr>
            <a:r>
              <a:rPr lang="en-US" sz="550" dirty="0">
                <a:latin typeface="Comic Sans MS" pitchFamily="66" charset="0"/>
              </a:rPr>
              <a:t>[4] </a:t>
            </a:r>
            <a:r>
              <a:rPr lang="en-US" sz="550" dirty="0"/>
              <a:t>(2012). </a:t>
            </a:r>
            <a:r>
              <a:rPr lang="en-US" sz="550" i="1" dirty="0"/>
              <a:t>Bear Robot Designed to Save Lives, Looks Like It Will Kiss Us All </a:t>
            </a:r>
            <a:r>
              <a:rPr lang="en-US" sz="550" dirty="0"/>
              <a:t>(2010).                                                                                                                                </a:t>
            </a:r>
          </a:p>
          <a:p>
            <a:pPr>
              <a:defRPr/>
            </a:pPr>
            <a:r>
              <a:rPr lang="en-US" sz="550" dirty="0"/>
              <a:t>      [Web Photo]. Retrieved from </a:t>
            </a:r>
            <a:r>
              <a:rPr lang="en-US" sz="550" u="sng" dirty="0">
                <a:hlinkClick r:id="rId7"/>
              </a:rPr>
              <a:t>http://technabob.com/blog/2010/09/05/vecna-bear-robot/</a:t>
            </a:r>
            <a:endParaRPr lang="en-US" sz="550" u="sng" dirty="0"/>
          </a:p>
          <a:p>
            <a:pPr>
              <a:defRPr/>
            </a:pPr>
            <a:r>
              <a:rPr lang="en-US" sz="550" u="sng" dirty="0">
                <a:hlinkClick r:id="rId6"/>
              </a:rPr>
              <a:t>  </a:t>
            </a:r>
            <a:r>
              <a:rPr lang="en-US" sz="550" dirty="0"/>
              <a:t>                                                           </a:t>
            </a:r>
            <a:endParaRPr lang="en-US" sz="800" dirty="0">
              <a:latin typeface="Comic Sans MS" pitchFamily="66" charset="0"/>
            </a:endParaRPr>
          </a:p>
        </p:txBody>
      </p:sp>
      <p:sp>
        <p:nvSpPr>
          <p:cNvPr id="11271" name="Rectangle 17"/>
          <p:cNvSpPr>
            <a:spLocks noChangeArrowheads="1"/>
          </p:cNvSpPr>
          <p:nvPr/>
        </p:nvSpPr>
        <p:spPr bwMode="auto">
          <a:xfrm>
            <a:off x="7540625" y="5321300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[4] </a:t>
            </a:r>
            <a:endParaRPr lang="en-US"/>
          </a:p>
        </p:txBody>
      </p:sp>
      <p:sp>
        <p:nvSpPr>
          <p:cNvPr id="11272" name="Content Placeholder 2"/>
          <p:cNvSpPr txBox="1">
            <a:spLocks/>
          </p:cNvSpPr>
          <p:nvPr/>
        </p:nvSpPr>
        <p:spPr bwMode="auto">
          <a:xfrm>
            <a:off x="3125788" y="5664200"/>
            <a:ext cx="26654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</a:pPr>
            <a:r>
              <a:rPr lang="en-US" sz="3200">
                <a:latin typeface="Arial" charset="0"/>
                <a:hlinkClick r:id="rId8"/>
              </a:rPr>
              <a:t>Demo Video</a:t>
            </a:r>
            <a:endParaRPr lang="en-US" sz="2000">
              <a:latin typeface="Arial" charset="0"/>
            </a:endParaRPr>
          </a:p>
        </p:txBody>
      </p:sp>
      <p:sp>
        <p:nvSpPr>
          <p:cNvPr id="11273" name="Content Placeholder 2"/>
          <p:cNvSpPr txBox="1">
            <a:spLocks/>
          </p:cNvSpPr>
          <p:nvPr/>
        </p:nvSpPr>
        <p:spPr bwMode="auto">
          <a:xfrm>
            <a:off x="190500" y="685800"/>
            <a:ext cx="8896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800">
                <a:latin typeface="Arial" charset="0"/>
              </a:rPr>
              <a:t>The B.E.A.R is an acronym for </a:t>
            </a:r>
            <a:r>
              <a:rPr lang="en-US" sz="1800" b="1">
                <a:latin typeface="Arial" charset="0"/>
              </a:rPr>
              <a:t>B</a:t>
            </a:r>
            <a:r>
              <a:rPr lang="en-US" sz="1800">
                <a:latin typeface="Arial" charset="0"/>
              </a:rPr>
              <a:t>attlefield </a:t>
            </a:r>
            <a:r>
              <a:rPr lang="en-US" sz="1800" b="1">
                <a:latin typeface="Arial" charset="0"/>
              </a:rPr>
              <a:t>E</a:t>
            </a:r>
            <a:r>
              <a:rPr lang="en-US" sz="1800">
                <a:latin typeface="Arial" charset="0"/>
              </a:rPr>
              <a:t>xtraction-</a:t>
            </a:r>
            <a:r>
              <a:rPr lang="en-US" sz="1800" b="1">
                <a:latin typeface="Arial" charset="0"/>
              </a:rPr>
              <a:t>A</a:t>
            </a:r>
            <a:r>
              <a:rPr lang="en-US" sz="1800">
                <a:latin typeface="Arial" charset="0"/>
              </a:rPr>
              <a:t>ssist </a:t>
            </a:r>
            <a:r>
              <a:rPr lang="en-US" sz="1800" b="1">
                <a:latin typeface="Arial" charset="0"/>
              </a:rPr>
              <a:t>R</a:t>
            </a:r>
            <a:r>
              <a:rPr lang="en-US" sz="1800">
                <a:latin typeface="Arial" charset="0"/>
              </a:rPr>
              <a:t>obot  </a:t>
            </a:r>
          </a:p>
        </p:txBody>
      </p:sp>
      <p:sp>
        <p:nvSpPr>
          <p:cNvPr id="11274" name="Content Placeholder 2"/>
          <p:cNvSpPr txBox="1">
            <a:spLocks/>
          </p:cNvSpPr>
          <p:nvPr/>
        </p:nvSpPr>
        <p:spPr bwMode="auto">
          <a:xfrm>
            <a:off x="190500" y="1066800"/>
            <a:ext cx="5638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Arial" charset="0"/>
              </a:rPr>
              <a:t>Currently a semi-autonomous robot that can rendezvous at GPS locations or specific mapped out targets</a:t>
            </a:r>
          </a:p>
        </p:txBody>
      </p:sp>
      <p:sp>
        <p:nvSpPr>
          <p:cNvPr id="11275" name="Content Placeholder 2"/>
          <p:cNvSpPr txBox="1">
            <a:spLocks/>
          </p:cNvSpPr>
          <p:nvPr/>
        </p:nvSpPr>
        <p:spPr bwMode="auto">
          <a:xfrm>
            <a:off x="152400" y="4919663"/>
            <a:ext cx="56388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Arial" charset="0"/>
              </a:rPr>
              <a:t>Currently under proof-of-concept phase of development</a:t>
            </a:r>
          </a:p>
        </p:txBody>
      </p:sp>
      <p:sp>
        <p:nvSpPr>
          <p:cNvPr id="11276" name="Content Placeholder 2"/>
          <p:cNvSpPr txBox="1">
            <a:spLocks/>
          </p:cNvSpPr>
          <p:nvPr/>
        </p:nvSpPr>
        <p:spPr bwMode="auto">
          <a:xfrm>
            <a:off x="190500" y="1676400"/>
            <a:ext cx="66357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Arial" charset="0"/>
              </a:rPr>
              <a:t>Unique form of locomotion that includes tracks and a biped design that work in unison to enable to Bear to traverse all terrain types</a:t>
            </a:r>
          </a:p>
        </p:txBody>
      </p:sp>
      <p:sp>
        <p:nvSpPr>
          <p:cNvPr id="11277" name="Content Placeholder 2"/>
          <p:cNvSpPr txBox="1">
            <a:spLocks/>
          </p:cNvSpPr>
          <p:nvPr/>
        </p:nvSpPr>
        <p:spPr bwMode="auto">
          <a:xfrm>
            <a:off x="2109788" y="2362200"/>
            <a:ext cx="4595812" cy="1298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>
              <a:spcBef>
                <a:spcPct val="20000"/>
              </a:spcBef>
              <a:defRPr/>
            </a:pPr>
            <a:r>
              <a:rPr lang="en-US" sz="1400" dirty="0" smtClean="0">
                <a:latin typeface="Arial" charset="0"/>
              </a:rPr>
              <a:t> Current sensors on the bear include:</a:t>
            </a:r>
          </a:p>
          <a:p>
            <a:pPr marL="285750" indent="-18288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</a:rPr>
              <a:t>Tactile sensors on fingers</a:t>
            </a:r>
          </a:p>
          <a:p>
            <a:pPr marL="285750" indent="-18288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</a:rPr>
              <a:t>360</a:t>
            </a:r>
            <a:r>
              <a:rPr lang="en-US" sz="1400" dirty="0" smtClean="0">
                <a:latin typeface="Malgun Gothic"/>
                <a:ea typeface="Malgun Gothic"/>
              </a:rPr>
              <a:t>°</a:t>
            </a:r>
            <a:r>
              <a:rPr lang="en-US" sz="1400" dirty="0" smtClean="0">
                <a:latin typeface="Arial" charset="0"/>
              </a:rPr>
              <a:t> IR and color situational awareness camera’s</a:t>
            </a:r>
          </a:p>
          <a:p>
            <a:pPr marL="285750" indent="-18288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1400" dirty="0" smtClean="0">
                <a:latin typeface="Arial" charset="0"/>
              </a:rPr>
              <a:t>Newly developed Micro-Hydraulics used for precision handling    </a:t>
            </a:r>
          </a:p>
        </p:txBody>
      </p:sp>
      <p:sp>
        <p:nvSpPr>
          <p:cNvPr id="11278" name="Content Placeholder 2"/>
          <p:cNvSpPr txBox="1">
            <a:spLocks/>
          </p:cNvSpPr>
          <p:nvPr/>
        </p:nvSpPr>
        <p:spPr bwMode="auto">
          <a:xfrm>
            <a:off x="3200400" y="3657600"/>
            <a:ext cx="357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600">
                <a:latin typeface="Arial" charset="0"/>
              </a:rPr>
              <a:t>The Bear’s three fingered hands have 6 degrees of freedom </a:t>
            </a:r>
          </a:p>
        </p:txBody>
      </p:sp>
      <p:sp>
        <p:nvSpPr>
          <p:cNvPr id="11279" name="Content Placeholder 2"/>
          <p:cNvSpPr txBox="1">
            <a:spLocks/>
          </p:cNvSpPr>
          <p:nvPr/>
        </p:nvSpPr>
        <p:spPr bwMode="auto">
          <a:xfrm>
            <a:off x="2414588" y="4276725"/>
            <a:ext cx="398621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1400">
                <a:latin typeface="Arial" charset="0"/>
              </a:rPr>
              <a:t>The Bear is suppose to have a “friendly” appearance… I will let you be the judge of that!</a:t>
            </a:r>
          </a:p>
        </p:txBody>
      </p:sp>
      <p:cxnSp>
        <p:nvCxnSpPr>
          <p:cNvPr id="11280" name="Straight Connector 62"/>
          <p:cNvCxnSpPr>
            <a:cxnSpLocks noChangeShapeType="1"/>
          </p:cNvCxnSpPr>
          <p:nvPr/>
        </p:nvCxnSpPr>
        <p:spPr bwMode="auto">
          <a:xfrm>
            <a:off x="5638800" y="4459288"/>
            <a:ext cx="820738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</p:spPr>
      </p:cxn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41313" y="2362200"/>
            <a:ext cx="1639887" cy="2379663"/>
            <a:chOff x="6594079" y="1008038"/>
            <a:chExt cx="2223291" cy="3334937"/>
          </a:xfrm>
        </p:grpSpPr>
        <p:pic>
          <p:nvPicPr>
            <p:cNvPr id="11292" name="Picture 1"/>
            <p:cNvPicPr>
              <a:picLocks noChangeAspect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594079" y="1008038"/>
              <a:ext cx="2223291" cy="3334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93" name="Rectangle 17"/>
            <p:cNvSpPr>
              <a:spLocks noChangeArrowheads="1"/>
            </p:cNvSpPr>
            <p:nvPr/>
          </p:nvSpPr>
          <p:spPr bwMode="auto">
            <a:xfrm>
              <a:off x="7848600" y="3845719"/>
              <a:ext cx="555534" cy="3019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[1] </a:t>
              </a: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7150" y="5651500"/>
            <a:ext cx="2762250" cy="733425"/>
            <a:chOff x="3333750" y="5638800"/>
            <a:chExt cx="2762250" cy="732972"/>
          </a:xfrm>
        </p:grpSpPr>
        <p:pic>
          <p:nvPicPr>
            <p:cNvPr id="11290" name="Picture 36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333750" y="5638800"/>
              <a:ext cx="2762250" cy="514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1291" name="Rectangle 17"/>
            <p:cNvSpPr>
              <a:spLocks noChangeArrowheads="1"/>
            </p:cNvSpPr>
            <p:nvPr/>
          </p:nvSpPr>
          <p:spPr bwMode="auto">
            <a:xfrm>
              <a:off x="4495800" y="6155872"/>
              <a:ext cx="381000" cy="215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800">
                  <a:solidFill>
                    <a:srgbClr val="000000"/>
                  </a:solidFill>
                  <a:latin typeface="Comic Sans MS" pitchFamily="66" charset="0"/>
                </a:rPr>
                <a:t>[2] </a:t>
              </a:r>
              <a:endParaRPr lang="en-US"/>
            </a:p>
          </p:txBody>
        </p:sp>
      </p:grpSp>
      <p:pic>
        <p:nvPicPr>
          <p:cNvPr id="11283" name="Picture 30" descr="vecna bear robo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588125" y="4044950"/>
            <a:ext cx="2286000" cy="126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84" name="Picture 32" descr="The Battlefield Extraction and Retrieval Robot (BEAR), which for the moment is remotely controlled, can safely carry a human (or other payload up to 500 pounds) for about 50 minutes.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162800" y="906463"/>
            <a:ext cx="1946275" cy="282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85" name="Rectangle 17"/>
          <p:cNvSpPr>
            <a:spLocks noChangeArrowheads="1"/>
          </p:cNvSpPr>
          <p:nvPr/>
        </p:nvSpPr>
        <p:spPr bwMode="auto">
          <a:xfrm>
            <a:off x="7867650" y="3687763"/>
            <a:ext cx="3810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">
                <a:solidFill>
                  <a:srgbClr val="000000"/>
                </a:solidFill>
                <a:latin typeface="Comic Sans MS" pitchFamily="66" charset="0"/>
              </a:rPr>
              <a:t>[3] </a:t>
            </a:r>
            <a:endParaRPr lang="en-US"/>
          </a:p>
        </p:txBody>
      </p:sp>
      <p:cxnSp>
        <p:nvCxnSpPr>
          <p:cNvPr id="11286" name="Straight Connector 47"/>
          <p:cNvCxnSpPr>
            <a:cxnSpLocks noChangeShapeType="1"/>
          </p:cNvCxnSpPr>
          <p:nvPr/>
        </p:nvCxnSpPr>
        <p:spPr bwMode="auto">
          <a:xfrm>
            <a:off x="6459538" y="2192338"/>
            <a:ext cx="703262" cy="127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1287" name="Straight Connector 62"/>
          <p:cNvCxnSpPr>
            <a:cxnSpLocks noChangeShapeType="1"/>
          </p:cNvCxnSpPr>
          <p:nvPr/>
        </p:nvCxnSpPr>
        <p:spPr bwMode="auto">
          <a:xfrm flipH="1" flipV="1">
            <a:off x="2057400" y="3962400"/>
            <a:ext cx="100647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</p:spPr>
      </p:cxnSp>
      <p:cxnSp>
        <p:nvCxnSpPr>
          <p:cNvPr id="11288" name="Straight Connector 53"/>
          <p:cNvCxnSpPr>
            <a:cxnSpLocks noChangeShapeType="1"/>
          </p:cNvCxnSpPr>
          <p:nvPr/>
        </p:nvCxnSpPr>
        <p:spPr bwMode="auto">
          <a:xfrm>
            <a:off x="5064125" y="1490663"/>
            <a:ext cx="2098675" cy="3381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stealth" w="lg" len="lg"/>
          </a:ln>
        </p:spPr>
      </p:cxnSp>
      <p:sp>
        <p:nvSpPr>
          <p:cNvPr id="11289" name="Content Placeholder 2"/>
          <p:cNvSpPr txBox="1">
            <a:spLocks/>
          </p:cNvSpPr>
          <p:nvPr/>
        </p:nvSpPr>
        <p:spPr bwMode="auto">
          <a:xfrm>
            <a:off x="165100" y="5270500"/>
            <a:ext cx="5638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>
            <a:spAutoFit/>
          </a:bodyPr>
          <a:lstStyle/>
          <a:p>
            <a:pPr marL="342900" indent="-342900">
              <a:spcBef>
                <a:spcPct val="20000"/>
              </a:spcBef>
              <a:buFont typeface="Arial" charset="0"/>
              <a:buChar char="•"/>
            </a:pPr>
            <a:r>
              <a:rPr lang="en-US" sz="1600">
                <a:latin typeface="Arial" charset="0"/>
              </a:rPr>
              <a:t>Next Phase is BEAR 8.0 due to debut in late 2012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457200" y="74613"/>
            <a:ext cx="8077200" cy="430212"/>
          </a:xfrm>
        </p:spPr>
        <p:txBody>
          <a:bodyPr/>
          <a:lstStyle/>
          <a:p>
            <a:pPr algn="ctr"/>
            <a:r>
              <a:rPr lang="en-US" sz="2200" smtClean="0"/>
              <a:t>HAUV (Hovering Autonomous Underwater Vehicle)</a:t>
            </a:r>
          </a:p>
        </p:txBody>
      </p:sp>
      <p:sp>
        <p:nvSpPr>
          <p:cNvPr id="15362" name="Text Placeholder 5"/>
          <p:cNvSpPr>
            <a:spLocks noGrp="1"/>
          </p:cNvSpPr>
          <p:nvPr>
            <p:ph type="body" sz="half" idx="2"/>
          </p:nvPr>
        </p:nvSpPr>
        <p:spPr>
          <a:xfrm>
            <a:off x="381000" y="762000"/>
            <a:ext cx="5105400" cy="6297613"/>
          </a:xfrm>
        </p:spPr>
        <p:txBody>
          <a:bodyPr/>
          <a:lstStyle/>
          <a:p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Program: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autonomous survey  operation uploaded via “intuitive mission planning tool”  software that enables dives, data retrieval, and reporting to occur automatically</a:t>
            </a:r>
          </a:p>
          <a:p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Applications: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ship hull and infrastructure inspection, unexploded ordnance, scientific research, mine countermeasures, security</a:t>
            </a:r>
          </a:p>
          <a:p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Energy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: 1.5kWh Lithium-Polymer battery pack</a:t>
            </a:r>
          </a:p>
          <a:p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Propulsion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: 5 thrusters for stability and control</a:t>
            </a:r>
          </a:p>
          <a:p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Sensors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Char char="•"/>
            </a:pP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  IMU (Inertial Measuring Unit)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- velocity, orientation, gravitational forces</a:t>
            </a:r>
          </a:p>
          <a:p>
            <a:pPr>
              <a:buFontTx/>
              <a:buChar char="•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DVL (Doppler Velocity Log)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– navigation “underwater GPS”, under water current tracking</a:t>
            </a:r>
          </a:p>
          <a:p>
            <a:pPr>
              <a:buFontTx/>
              <a:buChar char="•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Depth Sensor</a:t>
            </a:r>
          </a:p>
          <a:p>
            <a:pPr>
              <a:buFontTx/>
              <a:buChar char="•"/>
            </a:pP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b="1" smtClean="0">
                <a:latin typeface="Times New Roman" pitchFamily="18" charset="0"/>
                <a:cs typeface="Times New Roman" pitchFamily="18" charset="0"/>
              </a:rPr>
              <a:t>DIDSON 1.8MHz (Dual frequency Identification Sonar) </a:t>
            </a:r>
            <a:r>
              <a:rPr lang="en-US" sz="1800" smtClean="0">
                <a:latin typeface="Times New Roman" pitchFamily="18" charset="0"/>
                <a:cs typeface="Times New Roman" pitchFamily="18" charset="0"/>
              </a:rPr>
              <a:t>– uses sound waves to map and create an image of the ocean floor or the hull of a ship</a:t>
            </a:r>
          </a:p>
          <a:p>
            <a:pPr>
              <a:buFontTx/>
              <a:buChar char="•"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pPr>
              <a:defRPr/>
            </a:pPr>
            <a:fld id="{F1925105-A44E-4CEA-8D4D-47260A35AC0B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536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762000"/>
            <a:ext cx="2752725" cy="2133600"/>
          </a:xfrm>
        </p:spPr>
      </p:pic>
      <p:pic>
        <p:nvPicPr>
          <p:cNvPr id="15365" name="Picture 7" descr="HAUV with camera paylo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3276600"/>
            <a:ext cx="26670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562600" y="2819400"/>
            <a:ext cx="2667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400"/>
              <a:t>Figure1</a:t>
            </a:r>
          </a:p>
        </p:txBody>
      </p:sp>
      <p:sp>
        <p:nvSpPr>
          <p:cNvPr id="15367" name="Rectangle 9"/>
          <p:cNvSpPr>
            <a:spLocks noChangeArrowheads="1"/>
          </p:cNvSpPr>
          <p:nvPr/>
        </p:nvSpPr>
        <p:spPr bwMode="auto">
          <a:xfrm>
            <a:off x="5562600" y="5486400"/>
            <a:ext cx="7874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400"/>
              <a:t>Figure 2</a:t>
            </a:r>
          </a:p>
        </p:txBody>
      </p:sp>
      <p:sp>
        <p:nvSpPr>
          <p:cNvPr id="15368" name="Rectangle 10"/>
          <p:cNvSpPr>
            <a:spLocks noChangeArrowheads="1"/>
          </p:cNvSpPr>
          <p:nvPr/>
        </p:nvSpPr>
        <p:spPr bwMode="auto">
          <a:xfrm>
            <a:off x="5334000" y="5791200"/>
            <a:ext cx="33321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200"/>
              <a:t>Works Cited: </a:t>
            </a:r>
          </a:p>
          <a:p>
            <a:pPr eaLnBrk="0" hangingPunct="0"/>
            <a:r>
              <a:rPr lang="en-US" sz="1200"/>
              <a:t>[1] </a:t>
            </a:r>
            <a:r>
              <a:rPr lang="en-US" sz="1200">
                <a:hlinkClick r:id="rId4"/>
              </a:rPr>
              <a:t>http://www.bluefinrobotics.com/products/hauv/</a:t>
            </a:r>
            <a:endParaRPr lang="en-US" sz="1200"/>
          </a:p>
        </p:txBody>
      </p:sp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ea typeface="ＭＳ Ｐゴシック" charset="-128"/>
              </a:rPr>
              <a:t>Rock, Paper, Scissors Robot</a:t>
            </a:r>
          </a:p>
        </p:txBody>
      </p:sp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839200" cy="1976438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180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Developed by researchers at Sensor Fusion Lab in Tokyo, Japan</a:t>
            </a:r>
          </a:p>
          <a:p>
            <a:pPr>
              <a:buFontTx/>
              <a:buChar char="-"/>
            </a:pPr>
            <a:r>
              <a:rPr lang="en-US" sz="180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100% success rate against humans</a:t>
            </a:r>
          </a:p>
          <a:p>
            <a:pPr>
              <a:buFontTx/>
              <a:buChar char="-"/>
            </a:pPr>
            <a:r>
              <a:rPr lang="en-US" sz="180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Uses a robotic actuator that represents a human hand (with three fingers and a movable wrist joint)</a:t>
            </a:r>
          </a:p>
          <a:p>
            <a:pPr>
              <a:buFontTx/>
              <a:buChar char="-"/>
            </a:pPr>
            <a:r>
              <a:rPr lang="en-US" sz="180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The wrist angle of the robot will mock the humans during the initial counting. (1,2,3, shoot) </a:t>
            </a:r>
          </a:p>
          <a:p>
            <a:pPr>
              <a:buFontTx/>
              <a:buChar char="-"/>
            </a:pPr>
            <a:r>
              <a:rPr lang="en-US" sz="1800" smtClean="0">
                <a:latin typeface="Times New Roman" pitchFamily="18" charset="0"/>
                <a:ea typeface="ＭＳ Ｐゴシック" charset="-128"/>
                <a:cs typeface="Times New Roman" pitchFamily="18" charset="0"/>
              </a:rPr>
              <a:t>Implements a high-speed camera that is programed to recognize hand shapes.</a:t>
            </a:r>
            <a:r>
              <a:rPr lang="en-US" sz="1800" smtClean="0">
                <a:ea typeface="ＭＳ Ｐゴシック" charset="-128"/>
              </a:rPr>
              <a:t> </a:t>
            </a:r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669B376-3B73-43C7-915E-E4C2F70F0B04}" type="slidenum">
              <a:rPr lang="en-US"/>
              <a:pPr/>
              <a:t>7</a:t>
            </a:fld>
            <a:endParaRPr lang="en-US"/>
          </a:p>
        </p:txBody>
      </p:sp>
      <p:pic>
        <p:nvPicPr>
          <p:cNvPr id="7172" name="Picture 1" descr="o-ROCK-PAPER-SCISSORS-ROBOT-VIDEO-570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5788" y="2895600"/>
            <a:ext cx="3478212" cy="26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6553200" y="5867400"/>
            <a:ext cx="2286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">
                <a:solidFill>
                  <a:srgbClr val="000000"/>
                </a:solidFill>
              </a:rPr>
              <a:t>http://www.huffingtonpost.com/2012/06/27/rock-paper-scissors-robot-video_n_1631359.html</a:t>
            </a:r>
          </a:p>
        </p:txBody>
      </p:sp>
      <p:sp>
        <p:nvSpPr>
          <p:cNvPr id="7174" name="TextBox 6"/>
          <p:cNvSpPr txBox="1">
            <a:spLocks noChangeArrowheads="1"/>
          </p:cNvSpPr>
          <p:nvPr/>
        </p:nvSpPr>
        <p:spPr bwMode="auto">
          <a:xfrm>
            <a:off x="76200" y="2743200"/>
            <a:ext cx="55626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1800"/>
              <a:t>The response time of the actuator is within 1ms after the hand shape recognition has determined the shape of the humans hand</a:t>
            </a:r>
          </a:p>
          <a:p>
            <a:pPr marL="285750" indent="-285750">
              <a:buFontTx/>
              <a:buChar char="-"/>
            </a:pPr>
            <a:r>
              <a:rPr lang="en-US" sz="1800"/>
              <a:t>As a result, it is undetectable by the human eye that the robots hand shape is formed after the humans. </a:t>
            </a:r>
          </a:p>
          <a:p>
            <a:pPr marL="285750" indent="-285750">
              <a:buFontTx/>
              <a:buChar char="-"/>
            </a:pPr>
            <a:endParaRPr lang="en-US" sz="1800"/>
          </a:p>
          <a:p>
            <a:pPr marL="285750" indent="-285750">
              <a:buFontTx/>
              <a:buChar char="-"/>
            </a:pPr>
            <a:r>
              <a:rPr lang="en-US" sz="2000" b="1"/>
              <a:t>Why is this relevant?  </a:t>
            </a:r>
          </a:p>
          <a:p>
            <a:pPr marL="285750" indent="-285750">
              <a:buFontTx/>
              <a:buChar char="-"/>
            </a:pPr>
            <a:endParaRPr lang="en-US" sz="2000" b="1"/>
          </a:p>
          <a:p>
            <a:pPr marL="285750" indent="-285750">
              <a:buFontTx/>
              <a:buChar char="-"/>
            </a:pPr>
            <a:r>
              <a:rPr lang="en-US" sz="1800"/>
              <a:t>This project is an excellent example of robotic and human interaction that has a very small time-delay</a:t>
            </a:r>
          </a:p>
          <a:p>
            <a:pPr marL="285750" indent="-285750">
              <a:buFontTx/>
              <a:buChar char="-"/>
            </a:pPr>
            <a:r>
              <a:rPr lang="en-US" sz="1800"/>
              <a:t>Therefore with this technology, robots are able to react to human motions in real time.</a:t>
            </a:r>
          </a:p>
        </p:txBody>
      </p:sp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4294967295"/>
          </p:nvPr>
        </p:nvSpPr>
        <p:spPr>
          <a:xfrm>
            <a:off x="762000" y="2057400"/>
            <a:ext cx="4089400" cy="3275013"/>
          </a:xfrm>
          <a:ln/>
        </p:spPr>
        <p:txBody>
          <a:bodyPr tIns="45720" rIns="91440" bIns="45720"/>
          <a:lstStyle/>
          <a:p>
            <a:pPr>
              <a:tabLst>
                <a:tab pos="34290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553200" y="6492875"/>
            <a:ext cx="21336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r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4B901CB-A309-4ED8-B9E4-3348CE6F70B1}" type="slidenum">
              <a:rPr lang="en-US" sz="1200">
                <a:solidFill>
                  <a:srgbClr val="898989"/>
                </a:solidFill>
                <a:ea typeface="Microsoft YaHei" charset="0"/>
                <a:cs typeface="Microsoft YaHei" charset="0"/>
              </a:rPr>
              <a:pPr algn="r">
                <a:buClrTx/>
                <a:buFontTx/>
                <a:buNone/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>
              <a:solidFill>
                <a:srgbClr val="898989"/>
              </a:solidFill>
              <a:ea typeface="Microsoft YaHei" charset="0"/>
              <a:cs typeface="Microsoft YaHei" charset="0"/>
            </a:endParaRP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114800" y="914400"/>
            <a:ext cx="4546600" cy="411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46800" rIns="90000" bIns="46800"/>
          <a:lstStyle/>
          <a:p>
            <a:pPr marL="741363" lvl="1" indent="-284163">
              <a:spcBef>
                <a:spcPts val="5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Microsoft YaHei" charset="0"/>
                <a:cs typeface="Microsoft YaHei" charset="0"/>
              </a:rPr>
              <a:t>Uses snake like movements to move over land or through water</a:t>
            </a:r>
          </a:p>
          <a:p>
            <a:pPr marL="741363" lvl="1" indent="-284163">
              <a:spcBef>
                <a:spcPts val="5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Microsoft YaHei" charset="0"/>
                <a:cs typeface="Microsoft YaHei" charset="0"/>
              </a:rPr>
              <a:t>Though it has what looks like wheels, they are not motorized</a:t>
            </a:r>
          </a:p>
          <a:p>
            <a:pPr marL="741363" lvl="1" indent="-284163">
              <a:spcBef>
                <a:spcPts val="5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Microsoft YaHei" charset="0"/>
                <a:cs typeface="Microsoft YaHei" charset="0"/>
              </a:rPr>
              <a:t>Each of the joints on the robot has a CPU, battery, and motors</a:t>
            </a:r>
          </a:p>
          <a:p>
            <a:pPr marL="741363" lvl="1" indent="-284163">
              <a:spcBef>
                <a:spcPts val="5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Microsoft YaHei" charset="0"/>
                <a:cs typeface="Microsoft YaHei" charset="0"/>
              </a:rPr>
              <a:t>Each joint can move independently and communicate with the rest</a:t>
            </a:r>
          </a:p>
          <a:p>
            <a:pPr marL="741363" lvl="1" indent="-284163">
              <a:spcBef>
                <a:spcPts val="500"/>
              </a:spcBef>
              <a:buFont typeface="Arial" pitchFamily="34" charset="0"/>
              <a:buChar char="–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US" sz="2000">
                <a:solidFill>
                  <a:srgbClr val="000000"/>
                </a:solidFill>
                <a:latin typeface="Arial" pitchFamily="34" charset="0"/>
                <a:ea typeface="Microsoft YaHei" charset="0"/>
                <a:cs typeface="Microsoft YaHei" charset="0"/>
              </a:rPr>
              <a:t>It is not remote controlled but rather moves freely on its own</a:t>
            </a:r>
          </a:p>
          <a:p>
            <a:pPr marL="741363" lvl="1" indent="-284163">
              <a:spcBef>
                <a:spcPts val="500"/>
              </a:spcBef>
              <a:buFont typeface="Arial" pitchFamily="34" charset="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US" sz="2000">
              <a:solidFill>
                <a:srgbClr val="000000"/>
              </a:solidFill>
              <a:latin typeface="Arial" pitchFamily="34" charset="0"/>
              <a:ea typeface="Microsoft YaHei" charset="0"/>
              <a:cs typeface="Microsoft YaHei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0" y="0"/>
            <a:ext cx="6172200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0" y="0"/>
            <a:ext cx="5715000" cy="7000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>
                <a:solidFill>
                  <a:srgbClr val="000000"/>
                </a:solidFill>
                <a:ea typeface="Microsoft YaHei" charset="0"/>
                <a:cs typeface="Microsoft YaHei" charset="0"/>
              </a:rPr>
              <a:t>Amphibious Snake</a:t>
            </a:r>
          </a:p>
        </p:txBody>
      </p:sp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85800"/>
            <a:ext cx="4368800" cy="3479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7086600" y="228600"/>
            <a:ext cx="2057400" cy="3952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>
                <a:solidFill>
                  <a:srgbClr val="000000"/>
                </a:solidFill>
                <a:ea typeface="Microsoft YaHei" charset="0"/>
                <a:cs typeface="Microsoft YaHei" charset="0"/>
              </a:rPr>
              <a:t>By Alex Moster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0" y="6143625"/>
            <a:ext cx="5257800" cy="257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100">
                <a:solidFill>
                  <a:srgbClr val="000000"/>
                </a:solidFill>
                <a:ea typeface="Microsoft YaHei" charset="0"/>
                <a:cs typeface="Microsoft YaHei" charset="0"/>
              </a:rPr>
              <a:t>All images from: http://www-robot.mes.titech.ac.jp/robot/snake/acm-r5/acm-r5_e.html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1371600" y="4802188"/>
            <a:ext cx="6629400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>
                <a:solidFill>
                  <a:srgbClr val="000000"/>
                </a:solidFill>
                <a:ea typeface="Microsoft YaHei" charset="0"/>
                <a:cs typeface="Microsoft YaHei" charset="0"/>
                <a:hlinkClick r:id="rId4"/>
              </a:rPr>
              <a:t>http://www.youtube.com/watch?v=LZJslSbsLOU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ALICE Micro Robot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76200" y="838200"/>
            <a:ext cx="5105400" cy="46355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mtClean="0"/>
              <a:t>Very small (2x2x2cm)</a:t>
            </a:r>
          </a:p>
          <a:p>
            <a:pPr>
              <a:buFontTx/>
              <a:buChar char="•"/>
            </a:pPr>
            <a:r>
              <a:rPr lang="en-US" smtClean="0"/>
              <a:t>Up to 10 hours of autonomous life</a:t>
            </a:r>
          </a:p>
          <a:p>
            <a:pPr>
              <a:buFontTx/>
              <a:buChar char="•"/>
            </a:pPr>
            <a:r>
              <a:rPr lang="en-US" smtClean="0"/>
              <a:t>2 motors to power each wheel individually</a:t>
            </a:r>
          </a:p>
          <a:p>
            <a:pPr>
              <a:buFontTx/>
              <a:buChar char="•"/>
            </a:pPr>
            <a:r>
              <a:rPr lang="en-US" smtClean="0"/>
              <a:t>Goal of this robot was to: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Design an intelligent robot as cheap and small as possible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Provide a hardware platform for further research</a:t>
            </a:r>
          </a:p>
          <a:p>
            <a:pPr lvl="1">
              <a:buFont typeface="Arial" pitchFamily="34" charset="0"/>
              <a:buChar char="•"/>
            </a:pPr>
            <a:r>
              <a:rPr lang="en-US" smtClean="0"/>
              <a:t>Study how they react with one another in a massive quantity</a:t>
            </a:r>
          </a:p>
          <a:p>
            <a:pPr>
              <a:buFontTx/>
              <a:buChar char="•"/>
            </a:pP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2BB97F-39AB-40F9-A3C3-492AA96CC4F3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11269" name="TextBox 6"/>
          <p:cNvSpPr txBox="1">
            <a:spLocks noChangeArrowheads="1"/>
          </p:cNvSpPr>
          <p:nvPr/>
        </p:nvSpPr>
        <p:spPr bwMode="auto">
          <a:xfrm>
            <a:off x="0" y="6096000"/>
            <a:ext cx="48006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>
                <a:solidFill>
                  <a:srgbClr val="0000CC"/>
                </a:solidFill>
              </a:rPr>
              <a:t>http://www.hizook.com/files/users/3/Alice_Micro_Robot.jpg</a:t>
            </a:r>
          </a:p>
        </p:txBody>
      </p:sp>
      <p:sp>
        <p:nvSpPr>
          <p:cNvPr id="11270" name="TextBox 7"/>
          <p:cNvSpPr txBox="1">
            <a:spLocks noChangeArrowheads="1"/>
          </p:cNvSpPr>
          <p:nvPr/>
        </p:nvSpPr>
        <p:spPr bwMode="auto">
          <a:xfrm>
            <a:off x="4953000" y="5791200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CC"/>
                </a:solidFill>
              </a:rPr>
              <a:t>http://www.hizook.com/projects/alice</a:t>
            </a:r>
          </a:p>
        </p:txBody>
      </p:sp>
      <p:pic>
        <p:nvPicPr>
          <p:cNvPr id="11271" name="Picture 10" descr="http://www.hizook.com/files/users/3/Alice_Micro_Rob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10150" y="762000"/>
            <a:ext cx="41338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TextBox 9"/>
          <p:cNvSpPr txBox="1">
            <a:spLocks noChangeArrowheads="1"/>
          </p:cNvSpPr>
          <p:nvPr/>
        </p:nvSpPr>
        <p:spPr bwMode="auto">
          <a:xfrm>
            <a:off x="0" y="5029200"/>
            <a:ext cx="9144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On-board Modules: Linear Camera, Radio Communication, 				Tactile	Sensors</a:t>
            </a:r>
          </a:p>
        </p:txBody>
      </p:sp>
    </p:spTree>
  </p:cSld>
  <p:clrMapOvr>
    <a:masterClrMapping/>
  </p:clrMapOvr>
  <p:transition>
    <p:randomBar dir="vert"/>
  </p:transition>
</p:sld>
</file>

<file path=ppt/theme/theme1.xml><?xml version="1.0" encoding="utf-8"?>
<a:theme xmlns:a="http://schemas.openxmlformats.org/drawingml/2006/main" name="SEM2">
  <a:themeElements>
    <a:clrScheme name="SEM2.pot 1">
      <a:dk1>
        <a:srgbClr val="000000"/>
      </a:dk1>
      <a:lt1>
        <a:srgbClr val="FFFFFF"/>
      </a:lt1>
      <a:dk2>
        <a:srgbClr val="5F5F5F"/>
      </a:dk2>
      <a:lt2>
        <a:srgbClr val="CCCCCC"/>
      </a:lt2>
      <a:accent1>
        <a:srgbClr val="C7D039"/>
      </a:accent1>
      <a:accent2>
        <a:srgbClr val="F74902"/>
      </a:accent2>
      <a:accent3>
        <a:srgbClr val="FFFFFF"/>
      </a:accent3>
      <a:accent4>
        <a:srgbClr val="000000"/>
      </a:accent4>
      <a:accent5>
        <a:srgbClr val="E0E4AE"/>
      </a:accent5>
      <a:accent6>
        <a:srgbClr val="E04102"/>
      </a:accent6>
      <a:hlink>
        <a:srgbClr val="0059B8"/>
      </a:hlink>
      <a:folHlink>
        <a:srgbClr val="4C82BA"/>
      </a:folHlink>
    </a:clrScheme>
    <a:fontScheme name="SEM2.p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EM2.pot 1">
        <a:dk1>
          <a:srgbClr val="000000"/>
        </a:dk1>
        <a:lt1>
          <a:srgbClr val="FFFFFF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FFFFF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2">
        <a:dk1>
          <a:srgbClr val="000000"/>
        </a:dk1>
        <a:lt1>
          <a:srgbClr val="E6E4DA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F0EFEA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3">
        <a:dk1>
          <a:srgbClr val="000000"/>
        </a:dk1>
        <a:lt1>
          <a:srgbClr val="B8D1E6"/>
        </a:lt1>
        <a:dk2>
          <a:srgbClr val="5F5F5F"/>
        </a:dk2>
        <a:lt2>
          <a:srgbClr val="CCCCCC"/>
        </a:lt2>
        <a:accent1>
          <a:srgbClr val="C7D039"/>
        </a:accent1>
        <a:accent2>
          <a:srgbClr val="F74902"/>
        </a:accent2>
        <a:accent3>
          <a:srgbClr val="D8E5F0"/>
        </a:accent3>
        <a:accent4>
          <a:srgbClr val="000000"/>
        </a:accent4>
        <a:accent5>
          <a:srgbClr val="E0E4AE"/>
        </a:accent5>
        <a:accent6>
          <a:srgbClr val="E04102"/>
        </a:accent6>
        <a:hlink>
          <a:srgbClr val="0059B8"/>
        </a:hlink>
        <a:folHlink>
          <a:srgbClr val="4C82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M2.pot 4">
        <a:dk1>
          <a:srgbClr val="CCCCCC"/>
        </a:dk1>
        <a:lt1>
          <a:srgbClr val="FFFFFF"/>
        </a:lt1>
        <a:dk2>
          <a:srgbClr val="808080"/>
        </a:dk2>
        <a:lt2>
          <a:srgbClr val="FFFFFF"/>
        </a:lt2>
        <a:accent1>
          <a:srgbClr val="C7D039"/>
        </a:accent1>
        <a:accent2>
          <a:srgbClr val="F74902"/>
        </a:accent2>
        <a:accent3>
          <a:srgbClr val="C0C0C0"/>
        </a:accent3>
        <a:accent4>
          <a:srgbClr val="DADADA"/>
        </a:accent4>
        <a:accent5>
          <a:srgbClr val="E0E4AE"/>
        </a:accent5>
        <a:accent6>
          <a:srgbClr val="E04102"/>
        </a:accent6>
        <a:hlink>
          <a:srgbClr val="B8D1E6"/>
        </a:hlink>
        <a:folHlink>
          <a:srgbClr val="E6E4D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Office\Templates\Sony Ericsson Templates\SEM2.pot</Template>
  <TotalTime>0</TotalTime>
  <Words>1561</Words>
  <Application>Microsoft Office PowerPoint</Application>
  <PresentationFormat>On-screen Show (4:3)</PresentationFormat>
  <Paragraphs>312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SEM2</vt:lpstr>
      <vt:lpstr>ECGR4161/5196 – Lecture 9 – July 10, 2012</vt:lpstr>
      <vt:lpstr>Foster- Miller TALON</vt:lpstr>
      <vt:lpstr>Adept AIV</vt:lpstr>
      <vt:lpstr>FANUC ArcMate 120i Robot  (RobotWorx)</vt:lpstr>
      <vt:lpstr>“B.E.A.R” Robot</vt:lpstr>
      <vt:lpstr>HAUV (Hovering Autonomous Underwater Vehicle)</vt:lpstr>
      <vt:lpstr>Rock, Paper, Scissors Robot</vt:lpstr>
      <vt:lpstr>Slide 8</vt:lpstr>
      <vt:lpstr>ALICE Micro Robot</vt:lpstr>
      <vt:lpstr>KUKA KR 1000 TITAN </vt:lpstr>
      <vt:lpstr>Stickybot III</vt:lpstr>
      <vt:lpstr>Robot Fish (University of Essex)</vt:lpstr>
      <vt:lpstr>Google’s Driverless Car (Stanley)</vt:lpstr>
      <vt:lpstr>Vanderbilt University - Bionic Leg</vt:lpstr>
      <vt:lpstr>Automatic Guided Vehicle - Forklift</vt:lpstr>
      <vt:lpstr>Twendy-One</vt:lpstr>
      <vt:lpstr>ABB FRIDA, PICK AND PLACE ROBOT          J. Scot Collins</vt:lpstr>
      <vt:lpstr>‘Gumby’ Robot</vt:lpstr>
      <vt:lpstr>Nuclear Reactor Inspection Robotics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2009-01-06T14:48:04Z</dcterms:created>
  <dcterms:modified xsi:type="dcterms:W3CDTF">2012-07-10T18:32:46Z</dcterms:modified>
</cp:coreProperties>
</file>