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528" r:id="rId2"/>
    <p:sldId id="548" r:id="rId3"/>
    <p:sldId id="530" r:id="rId4"/>
    <p:sldId id="531" r:id="rId5"/>
    <p:sldId id="532" r:id="rId6"/>
    <p:sldId id="529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50" r:id="rId23"/>
    <p:sldId id="549" r:id="rId24"/>
  </p:sldIdLst>
  <p:sldSz cx="9144000" cy="6858000" type="screen4x3"/>
  <p:notesSz cx="6997700" cy="9271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3300"/>
    <a:srgbClr val="0000CC"/>
    <a:srgbClr val="000099"/>
    <a:srgbClr val="000000"/>
    <a:srgbClr val="CCCCCC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57" d="100"/>
          <a:sy n="57" d="100"/>
        </p:scale>
        <p:origin x="-768" y="-96"/>
      </p:cViewPr>
      <p:guideLst>
        <p:guide orient="horz" pos="1248"/>
        <p:guide orient="horz" pos="528"/>
        <p:guide pos="240"/>
        <p:guide pos="5520"/>
        <p:guide pos="163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E9C3510A-66F6-4A69-B354-FA610F4E1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86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74688"/>
            <a:ext cx="4706937" cy="353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27538"/>
            <a:ext cx="51720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461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2050"/>
            <a:ext cx="30099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82050"/>
            <a:ext cx="30861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D64F716B-617B-4213-B1A6-D4385D4F5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dirty="0" smtClean="0"/>
              <a:t>Can handle inclines of up to 10-15 degrees 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>
                <a:cs typeface="Times New Roman" pitchFamily="18" charset="0"/>
              </a:rPr>
              <a:t>Height= 2 </a:t>
            </a:r>
            <a:r>
              <a:rPr lang="en-US" dirty="0" err="1" smtClean="0">
                <a:cs typeface="Times New Roman" pitchFamily="18" charset="0"/>
              </a:rPr>
              <a:t>ft</a:t>
            </a:r>
            <a:r>
              <a:rPr lang="en-US" dirty="0" smtClean="0">
                <a:cs typeface="Times New Roman" pitchFamily="18" charset="0"/>
              </a:rPr>
              <a:t> , Weight= 7.3 Kg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- It has 38 separate motors, 10 dedicated for the hands. All ten fingers are independently actuated</a:t>
            </a:r>
          </a:p>
          <a:p>
            <a:pPr>
              <a:defRPr/>
            </a:pPr>
            <a:r>
              <a:rPr lang="en-US" dirty="0" smtClean="0"/>
              <a:t>- CCD= Charge Couple Device</a:t>
            </a:r>
          </a:p>
          <a:p>
            <a:pPr>
              <a:defRPr/>
            </a:pPr>
            <a:r>
              <a:rPr lang="en-US" dirty="0" smtClean="0"/>
              <a:t>- </a:t>
            </a:r>
            <a:r>
              <a:rPr lang="en-US" dirty="0" err="1" smtClean="0"/>
              <a:t>guiness</a:t>
            </a:r>
            <a:r>
              <a:rPr lang="en-US" dirty="0" smtClean="0"/>
              <a:t> record (2005) for 1st </a:t>
            </a:r>
            <a:r>
              <a:rPr lang="en-US" smtClean="0"/>
              <a:t>n fastest </a:t>
            </a:r>
            <a:r>
              <a:rPr lang="en-US" dirty="0" smtClean="0"/>
              <a:t>bipedal robot capable of running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1 hour battery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2 CCD cameras and stereoscopic vision  for image recognition and to detect the location of objects n navigate around them </a:t>
            </a:r>
          </a:p>
          <a:p>
            <a:pPr>
              <a:defRPr/>
            </a:pPr>
            <a:r>
              <a:rPr lang="en-US" dirty="0" smtClean="0"/>
              <a:t>- 7 microphones inside the head to detect voice, sound and sound source direction voice &amp; face detection</a:t>
            </a:r>
          </a:p>
          <a:p>
            <a:pPr>
              <a:defRPr/>
            </a:pPr>
            <a:r>
              <a:rPr lang="en-US" dirty="0" smtClean="0"/>
              <a:t>- 3 microprocessors each with 64Mb memory, one for motion, one for </a:t>
            </a:r>
            <a:r>
              <a:rPr lang="en-US" dirty="0" err="1" smtClean="0"/>
              <a:t>speach</a:t>
            </a:r>
            <a:r>
              <a:rPr lang="en-US" dirty="0" smtClean="0"/>
              <a:t> n synthesis , one for visual data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4F310A-503A-4A73-B57C-F96D48F2A59B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8A3FFD-D253-451F-A017-A5BCC5AFFF39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74688"/>
            <a:ext cx="4706937" cy="3530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5513" y="4428297"/>
            <a:ext cx="5172075" cy="41313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54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031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7" name="Rectangle 1032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33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34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35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36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37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39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40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41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42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043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44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20" name="Rectangle 104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04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04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04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04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5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5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5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5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5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5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5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919538"/>
            <a:ext cx="6403975" cy="1697037"/>
          </a:xfrm>
        </p:spPr>
        <p:txBody>
          <a:bodyPr lIns="91436" tIns="45719" rIns="91436" bIns="45719"/>
          <a:lstStyle>
            <a:lvl1pPr marL="0" indent="0" algn="ctr">
              <a:defRPr sz="2000"/>
            </a:lvl1pPr>
          </a:lstStyle>
          <a:p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1000" y="852487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DC95-0524-4454-8AD4-36EF45B47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6124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75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914400"/>
            <a:ext cx="219075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41985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8410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B4A0-0129-42BC-88A0-BB3872EE3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8963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8FD6-5C64-4B43-B07B-B6AFB092F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5031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0025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8397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0405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436733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484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67575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1045" name="Rectangle 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1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1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1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1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Rectangle 1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1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9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20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1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2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3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24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25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26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27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28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9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Text Box 34"/>
          <p:cNvSpPr txBox="1">
            <a:spLocks noChangeArrowheads="1"/>
          </p:cNvSpPr>
          <p:nvPr/>
        </p:nvSpPr>
        <p:spPr bwMode="auto">
          <a:xfrm>
            <a:off x="593725" y="6477000"/>
            <a:ext cx="2012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		</a:t>
            </a:r>
            <a:endParaRPr lang="en-US" smtClean="0"/>
          </a:p>
        </p:txBody>
      </p:sp>
      <p:pic>
        <p:nvPicPr>
          <p:cNvPr id="1031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F603E0-F8C6-41CC-9796-CD84D83C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9" r:id="rId2"/>
    <p:sldLayoutId id="2147483820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>
    <p:randomBar dir="vert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ina.tam.cornell.edu/research/topics/locomotion_and_robotics/ranger/Ranger2011/pictures/DSCF3674.JPG" TargetMode="External"/><Relationship Id="rId3" Type="http://schemas.openxmlformats.org/officeDocument/2006/relationships/hyperlink" Target="http://en.wikibooks.org/wiki/Robotics/Types_of_Robots/Walkers" TargetMode="External"/><Relationship Id="rId7" Type="http://schemas.openxmlformats.org/officeDocument/2006/relationships/hyperlink" Target="http://ruina.tam.cornell.edu/research/topics/locomotion_and_robotics/ranger/marathon_walker/index.ph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ina.tam.cornell.edu/research/topics/locomotion_and_robotics/ranger/Ranger2010/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ruina.tam.cornell.edu/research/topics/locomotion_and_robotics/ranger/ranger2008.php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ruina.tam.cornell.edu/research/topics/locomotion_and_robotics/ranger/ranger2006.php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watch?v=39zeZwlVaN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hyperlink" Target="http://spie.org/x34544.xml" TargetMode="External"/><Relationship Id="rId4" Type="http://schemas.openxmlformats.org/officeDocument/2006/relationships/image" Target="../media/image30.jpeg"/><Relationship Id="rId9" Type="http://schemas.openxmlformats.org/officeDocument/2006/relationships/hyperlink" Target="http://www.genomicon.com/2011/08/czech-pipe-cleanerbo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www.irobot.com/us/robots/home/roomba.aspx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4ZZQkcNE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youtube.com/watch?v=08VrKFl6vJ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R.O.B.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robonova.de/store/product.php?productid=16136&amp;cat=2&amp;page=1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pmor.com/balance-slim-pedometer.shtml" TargetMode="External"/><Relationship Id="rId11" Type="http://schemas.openxmlformats.org/officeDocument/2006/relationships/image" Target="../media/image45.jpeg"/><Relationship Id="rId5" Type="http://schemas.openxmlformats.org/officeDocument/2006/relationships/hyperlink" Target="http://rcvehicles.about.com/od/rcgadgets/tp/RC_Robots.01.htm" TargetMode="External"/><Relationship Id="rId10" Type="http://schemas.openxmlformats.org/officeDocument/2006/relationships/image" Target="../media/image44.png"/><Relationship Id="rId4" Type="http://schemas.openxmlformats.org/officeDocument/2006/relationships/hyperlink" Target="http://images.jsc.nasa.gov/" TargetMode="External"/><Relationship Id="rId9" Type="http://schemas.openxmlformats.org/officeDocument/2006/relationships/hyperlink" Target="http://www.youtube.com/watch?v=yr-zX8AXKqE&amp;feature=player_embedd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35A3g_GvS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tshop.com/productinfo.aspx?pc=RB-Ald-0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robotics.usc.edu/~maja/teaching/cs584/papers/thrun-stanley05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trobo.com/getrobo_blog/2007/09/post-1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onda_ASIMO_Walking_Stairs.JPG" TargetMode="External"/><Relationship Id="rId7" Type="http://schemas.openxmlformats.org/officeDocument/2006/relationships/hyperlink" Target="http://www.geeky-gadgets.com/hondas-new-asimo-robot-in-action-videos-08-11-201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oneoman.com/2011/11/08/honda-shows-smarter-asimo-robot-that-hops-applying-technology-to-help-in-nuclear-crisis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hyperlink" Target="http://en.wikipedia.org/wiki/Da_Vinci_Surgical_Syste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C17-bGquIjI?version=3&amp;hl=en_US&amp;rel=0" TargetMode="External"/><Relationship Id="rId6" Type="http://schemas.openxmlformats.org/officeDocument/2006/relationships/hyperlink" Target="http://www.hmutx.com/davinci.php" TargetMode="External"/><Relationship Id="rId5" Type="http://schemas.openxmlformats.org/officeDocument/2006/relationships/hyperlink" Target="http://www.youtube.com/watch?v=C17-bGquIjI" TargetMode="External"/><Relationship Id="rId4" Type="http://schemas.openxmlformats.org/officeDocument/2006/relationships/hyperlink" Target="http://www.davincisurgery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ECGR4161/5196 – Lecture 6 – June 14, 2012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2031325"/>
          </a:xfrm>
        </p:spPr>
        <p:txBody>
          <a:bodyPr/>
          <a:lstStyle/>
          <a:p>
            <a:r>
              <a:rPr lang="en-US" sz="1800" dirty="0" smtClean="0"/>
              <a:t>Today:</a:t>
            </a:r>
          </a:p>
          <a:p>
            <a:pPr>
              <a:buFontTx/>
              <a:buChar char="•"/>
            </a:pPr>
            <a:r>
              <a:rPr lang="en-US" sz="1800" dirty="0" smtClean="0"/>
              <a:t>Presentations - Robots</a:t>
            </a:r>
          </a:p>
          <a:p>
            <a:pPr>
              <a:buFontTx/>
              <a:buChar char="•"/>
            </a:pPr>
            <a:r>
              <a:rPr lang="en-US" sz="1800" dirty="0" smtClean="0"/>
              <a:t>Wheel calculation</a:t>
            </a:r>
          </a:p>
          <a:p>
            <a:pPr>
              <a:buFontTx/>
              <a:buChar char="•"/>
            </a:pPr>
            <a:r>
              <a:rPr lang="en-US" sz="1800" dirty="0" smtClean="0"/>
              <a:t>Exam preparation</a:t>
            </a:r>
          </a:p>
          <a:p>
            <a:pPr>
              <a:buFontTx/>
              <a:buChar char="•"/>
            </a:pPr>
            <a:r>
              <a:rPr lang="en-US" sz="1800" dirty="0" smtClean="0"/>
              <a:t>Lab time</a:t>
            </a:r>
          </a:p>
          <a:p>
            <a:endParaRPr lang="en-US" sz="18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Ranger Walking Robot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3810000" cy="2997200"/>
          </a:xfrm>
        </p:spPr>
        <p:txBody>
          <a:bodyPr/>
          <a:lstStyle/>
          <a:p>
            <a:r>
              <a:rPr lang="en-US" sz="1600" b="1" smtClean="0"/>
              <a:t>2005</a:t>
            </a:r>
          </a:p>
          <a:p>
            <a:pPr>
              <a:buFontTx/>
              <a:buChar char="•"/>
            </a:pPr>
            <a:r>
              <a:rPr lang="en-US" sz="1600" smtClean="0"/>
              <a:t>39 steps/12 m in 26.5 secs (2)</a:t>
            </a:r>
          </a:p>
          <a:p>
            <a:r>
              <a:rPr lang="en-US" sz="1600" b="1" smtClean="0"/>
              <a:t>2006</a:t>
            </a:r>
          </a:p>
          <a:p>
            <a:pPr>
              <a:buFontTx/>
              <a:buChar char="•"/>
            </a:pPr>
            <a:r>
              <a:rPr lang="en-US" sz="1600" smtClean="0"/>
              <a:t>2,868 steps/1003m</a:t>
            </a:r>
            <a:r>
              <a:rPr lang="en-US" sz="1600" u="sng" smtClean="0"/>
              <a:t>+</a:t>
            </a:r>
            <a:r>
              <a:rPr lang="en-US" sz="1600" smtClean="0"/>
              <a:t>20m in 40 mins</a:t>
            </a:r>
          </a:p>
          <a:p>
            <a:r>
              <a:rPr lang="en-US" sz="1600" b="1" smtClean="0"/>
              <a:t>2008</a:t>
            </a:r>
          </a:p>
          <a:p>
            <a:pPr>
              <a:buFontTx/>
              <a:buChar char="•"/>
            </a:pPr>
            <a:r>
              <a:rPr lang="en-US" sz="1600" smtClean="0"/>
              <a:t>27,724 steps/9.07km in 5.5 hrs</a:t>
            </a:r>
          </a:p>
          <a:p>
            <a:r>
              <a:rPr lang="en-US" sz="1600" b="1" smtClean="0"/>
              <a:t>2010</a:t>
            </a:r>
          </a:p>
          <a:p>
            <a:pPr>
              <a:buFontTx/>
              <a:buChar char="•"/>
            </a:pPr>
            <a:r>
              <a:rPr lang="en-US" sz="1600" smtClean="0"/>
              <a:t>65,185 steps/23km in 10.68 hrs</a:t>
            </a:r>
          </a:p>
          <a:p>
            <a:r>
              <a:rPr lang="en-US" sz="1600" b="1" smtClean="0"/>
              <a:t>2011</a:t>
            </a:r>
          </a:p>
          <a:p>
            <a:pPr>
              <a:buFontTx/>
              <a:buChar char="•"/>
            </a:pPr>
            <a:r>
              <a:rPr lang="en-US" sz="1600" smtClean="0"/>
              <a:t>186,076 steps/65.24 km in 30.81 hrs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CA88D-4A84-409D-B5E3-90C756A0DC0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2590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3810000"/>
            <a:ext cx="23622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/>
              <a:t>References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/>
              <a:t>http://ruina.tam.cornell.edu/research/topics/locomotion_and_robotics/ranger/Ranger2011/index.html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>
                <a:hlinkClick r:id="rId3"/>
              </a:rPr>
              <a:t>http://ruina.tam.cornell.edu/research/topics/locomotion_and_robotics/ranger/marathon_walker/report.pdf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>
                <a:hlinkClick r:id="rId4"/>
              </a:rPr>
              <a:t>http://ruina.tam.cornell.edu/research/topics/locomotion_and_robotics/ranger/ranger2006.php</a:t>
            </a: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>
                <a:hlinkClick r:id="rId5"/>
              </a:rPr>
              <a:t>http://ruina.tam.cornell.edu/research/topics/locomotion_and_robotics/ranger/ranger2008.php</a:t>
            </a: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>
                <a:hlinkClick r:id="rId6"/>
              </a:rPr>
              <a:t>http://ruina.tam.cornell.edu/research/topics/locomotion_and_robotics/ranger/Ranger2010/</a:t>
            </a: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>
                <a:hlinkClick r:id="rId7"/>
              </a:rPr>
              <a:t>http://ruina.tam.cornell.edu/research/topics/locomotion_and_robotics/ranger/marathon_walker/index.php</a:t>
            </a: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>
                <a:hlinkClick r:id="rId8"/>
              </a:rPr>
              <a:t>http://ruina.tam.cornell.edu/research/topics/locomotion_and_robotics/ranger/Ranger2011/pictures/DSCF3674.JPG</a:t>
            </a: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endParaRPr lang="en-US" sz="800" dirty="0"/>
          </a:p>
          <a:p>
            <a:pPr>
              <a:defRPr/>
            </a:pPr>
            <a:endParaRPr lang="en-US" sz="800" dirty="0"/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http://ruina.tam.cornell.edu/research/topics/locomotion_and_robotics/ranger/Ranger2011/pictures/DSCF367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895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Picture of Marathon Walk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1371600" y="60198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(7)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7772400" y="35814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(6)</a:t>
            </a: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4800600" y="32004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(2a)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4800600" y="60198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(2b)</a:t>
            </a:r>
          </a:p>
        </p:txBody>
      </p:sp>
    </p:spTree>
    <p:extLst>
      <p:ext uri="{BB962C8B-B14F-4D97-AF65-F5344CB8AC3E}">
        <p14:creationId xmlns:p14="http://schemas.microsoft.com/office/powerpoint/2010/main" val="38826901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Squad Support Systems (</a:t>
            </a:r>
            <a:r>
              <a:rPr lang="en-US" dirty="0" err="1" smtClean="0"/>
              <a:t>AlphaDog</a:t>
            </a:r>
            <a:r>
              <a:rPr lang="en-US" dirty="0" smtClean="0"/>
              <a:t>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61227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Robot that is able to a follow a soldier anywhere he/she can go.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Three settings:  l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eader-follower tight, leader-follower corridor, and go-to-waypoint.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Carries up to 400 lbs of gear for soldiers.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missions up to 20 miles and/or 24 hours.</a:t>
            </a:r>
          </a:p>
          <a:p>
            <a:pPr>
              <a:spcAft>
                <a:spcPts val="2000"/>
              </a:spcAft>
              <a:buFont typeface="Arial" pitchFamily="34" charset="0"/>
              <a:buChar char="•"/>
            </a:pPr>
            <a:r>
              <a:rPr lang="en-US" dirty="0" smtClean="0"/>
              <a:t>Mobile power source.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Inputs and Sensors Used: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LIDAR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Camera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Gyro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Microphone (upgrade)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77479-BED7-407A-BB09-CB450DBADB9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LS3-AlphaDog_reduc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733800"/>
            <a:ext cx="3200399" cy="2134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8674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http://www.bostondynamics.com/robot_ls3.html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13224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Pegasys: Westinghouse Nuclear Robot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4CD8192-C9C9-41B3-9699-3667C7BE68EE}" type="slidenum">
              <a:rPr lang="en-US" sz="1200">
                <a:solidFill>
                  <a:srgbClr val="898989"/>
                </a:solidFill>
              </a:rPr>
              <a:pPr/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717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198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295751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29718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4953000" y="5867400"/>
            <a:ext cx="3624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Pegasys Robot, Steam Generator</a:t>
            </a:r>
          </a:p>
          <a:p>
            <a:r>
              <a:rPr lang="en-US" sz="1600"/>
              <a:t>Source: Westinghouse Electric Company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219200"/>
            <a:ext cx="31242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Tubesheet Walker for Steam Generator inspecting at a Nuclear Power Plant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Reduced radiation exposure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Lightweight, Safer, Quick setup and installation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Designed for RSG-type programs</a:t>
            </a: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123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Ballbots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68693" y="914400"/>
            <a:ext cx="6324600" cy="50783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Sensors</a:t>
            </a:r>
          </a:p>
          <a:p>
            <a:r>
              <a:rPr lang="en-US" dirty="0" smtClean="0"/>
              <a:t>	</a:t>
            </a:r>
            <a:r>
              <a:rPr lang="en-US" sz="1800" dirty="0" smtClean="0"/>
              <a:t>Gyroscope</a:t>
            </a:r>
          </a:p>
          <a:p>
            <a:r>
              <a:rPr lang="en-US" sz="1800" dirty="0" smtClean="0"/>
              <a:t>	Optical encoders</a:t>
            </a:r>
          </a:p>
          <a:p>
            <a:r>
              <a:rPr lang="en-US" sz="1800" dirty="0" smtClean="0"/>
              <a:t>	Angular motion sensors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Travelling from A to 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hlinkClick r:id="rId2"/>
              </a:rPr>
              <a:t>http://www.youtube.com/watch?v=39zeZwlVaN0</a:t>
            </a:r>
            <a:endParaRPr lang="en-US" sz="1800" dirty="0" smtClean="0"/>
          </a:p>
          <a:p>
            <a:r>
              <a:rPr lang="en-US" sz="1600" dirty="0" smtClean="0"/>
              <a:t>    [http://www.cs.virginia.edu/~robins/Ballbots.pdf]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6B53-E201-42E2-9CBC-CAE546B3AE1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70550"/>
            <a:ext cx="15621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5" y="3200400"/>
            <a:ext cx="6096000" cy="200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226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 </a:t>
            </a:r>
            <a:r>
              <a:rPr lang="en-US" smtClean="0"/>
              <a:t>Meeks ECGR 4161</a:t>
            </a:r>
            <a:r>
              <a:rPr lang="en-US" dirty="0" smtClean="0"/>
              <a:t>	</a:t>
            </a:r>
            <a:fld id="{C20C8961-D7B6-489D-93F4-7663132AC38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8286"/>
            <a:ext cx="5788764" cy="707886"/>
          </a:xfrm>
          <a:ln>
            <a:miter lim="800000"/>
            <a:headEnd/>
            <a:tailEnd/>
          </a:ln>
        </p:spPr>
        <p:txBody>
          <a:bodyPr wrap="none" l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Pipe Traversing Robot</a:t>
            </a:r>
            <a:endParaRPr lang="en-US" sz="400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8" name="TextBox 29"/>
          <p:cNvSpPr txBox="1">
            <a:spLocks noChangeArrowheads="1"/>
          </p:cNvSpPr>
          <p:nvPr/>
        </p:nvSpPr>
        <p:spPr bwMode="auto">
          <a:xfrm>
            <a:off x="0" y="577850"/>
            <a:ext cx="4572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/>
              <a:t>Common Applications:</a:t>
            </a:r>
          </a:p>
          <a:p>
            <a:pPr lvl="1">
              <a:buFont typeface="Arial" pitchFamily="34" charset="0"/>
              <a:buChar char="•"/>
            </a:pPr>
            <a:r>
              <a:rPr lang="en-US" sz="2200"/>
              <a:t>Detecting cracks in industrial pipes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/>
              <a:t>Cleaning horizontal ventilation systems</a:t>
            </a:r>
          </a:p>
        </p:txBody>
      </p:sp>
      <p:sp>
        <p:nvSpPr>
          <p:cNvPr id="11269" name="TextBox 32"/>
          <p:cNvSpPr txBox="1">
            <a:spLocks noChangeArrowheads="1"/>
          </p:cNvSpPr>
          <p:nvPr/>
        </p:nvSpPr>
        <p:spPr bwMode="auto">
          <a:xfrm>
            <a:off x="76200" y="3124200"/>
            <a:ext cx="708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/>
              <a:t>New Purpose: traverse and clean Dryer Ventilation systems</a:t>
            </a:r>
          </a:p>
        </p:txBody>
      </p:sp>
      <p:sp>
        <p:nvSpPr>
          <p:cNvPr id="11270" name="TextBox 35"/>
          <p:cNvSpPr txBox="1">
            <a:spLocks noChangeArrowheads="1"/>
          </p:cNvSpPr>
          <p:nvPr/>
        </p:nvSpPr>
        <p:spPr bwMode="auto">
          <a:xfrm>
            <a:off x="76200" y="3379788"/>
            <a:ext cx="2895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/>
              <a:t>New Design:</a:t>
            </a:r>
          </a:p>
        </p:txBody>
      </p:sp>
      <p:grpSp>
        <p:nvGrpSpPr>
          <p:cNvPr id="11271" name="Group 18"/>
          <p:cNvGrpSpPr>
            <a:grpSpLocks/>
          </p:cNvGrpSpPr>
          <p:nvPr/>
        </p:nvGrpSpPr>
        <p:grpSpPr bwMode="auto">
          <a:xfrm>
            <a:off x="228600" y="3962400"/>
            <a:ext cx="2362200" cy="1752600"/>
            <a:chOff x="457200" y="4114800"/>
            <a:chExt cx="2362200" cy="1752600"/>
          </a:xfrm>
        </p:grpSpPr>
        <p:sp>
          <p:nvSpPr>
            <p:cNvPr id="11291" name="Rectangle 13"/>
            <p:cNvSpPr>
              <a:spLocks noChangeArrowheads="1"/>
            </p:cNvSpPr>
            <p:nvPr/>
          </p:nvSpPr>
          <p:spPr bwMode="auto">
            <a:xfrm>
              <a:off x="457200" y="4114800"/>
              <a:ext cx="2362200" cy="1752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92" name="Picture 38" descr="photo(1)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648200"/>
              <a:ext cx="1524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39" descr="Picture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14800"/>
              <a:ext cx="1066800" cy="1037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2" name="Picture 40" descr="photo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0416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Group 17"/>
          <p:cNvGrpSpPr>
            <a:grpSpLocks/>
          </p:cNvGrpSpPr>
          <p:nvPr/>
        </p:nvGrpSpPr>
        <p:grpSpPr bwMode="auto">
          <a:xfrm>
            <a:off x="3048000" y="3962400"/>
            <a:ext cx="2463800" cy="2057400"/>
            <a:chOff x="3200400" y="3733800"/>
            <a:chExt cx="2463800" cy="2057400"/>
          </a:xfrm>
        </p:grpSpPr>
        <p:sp>
          <p:nvSpPr>
            <p:cNvPr id="11288" name="Rectangle 14"/>
            <p:cNvSpPr>
              <a:spLocks noChangeArrowheads="1"/>
            </p:cNvSpPr>
            <p:nvPr/>
          </p:nvSpPr>
          <p:spPr bwMode="auto">
            <a:xfrm>
              <a:off x="3200400" y="3733800"/>
              <a:ext cx="2362200" cy="1752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89" name="Picture 36" descr="chassis_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810000"/>
              <a:ext cx="1828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37" descr="Complete_device_1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5720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4" name="Picture 16" descr="photo (3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2170" r="18182" b="8714"/>
          <a:stretch>
            <a:fillRect/>
          </a:stretch>
        </p:blipFill>
        <p:spPr bwMode="auto">
          <a:xfrm>
            <a:off x="7924800" y="53340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5" name="Straight Arrow Connector 20"/>
          <p:cNvCxnSpPr>
            <a:cxnSpLocks noChangeShapeType="1"/>
            <a:stCxn id="11291" idx="3"/>
            <a:endCxn id="11288" idx="1"/>
          </p:cNvCxnSpPr>
          <p:nvPr/>
        </p:nvCxnSpPr>
        <p:spPr bwMode="auto">
          <a:xfrm>
            <a:off x="2590800" y="4838700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TextBox 20"/>
          <p:cNvSpPr txBox="1">
            <a:spLocks noChangeArrowheads="1"/>
          </p:cNvSpPr>
          <p:nvPr/>
        </p:nvSpPr>
        <p:spPr bwMode="auto">
          <a:xfrm>
            <a:off x="0" y="5715000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Linear Motion Device Beta:</a:t>
            </a:r>
            <a:endParaRPr lang="en-US" sz="1800" dirty="0">
              <a:hlinkClick r:id=""/>
            </a:endParaRPr>
          </a:p>
          <a:p>
            <a:r>
              <a:rPr lang="en-US" sz="1800" dirty="0">
                <a:hlinkClick r:id=""/>
              </a:rPr>
              <a:t>http://www.youtube.com/watch?v=1btjbMVNvlA&amp;feature=plcp</a:t>
            </a:r>
            <a:endParaRPr lang="en-US" sz="1800" dirty="0"/>
          </a:p>
        </p:txBody>
      </p:sp>
      <p:cxnSp>
        <p:nvCxnSpPr>
          <p:cNvPr id="11277" name="Straight Arrow Connector 22"/>
          <p:cNvCxnSpPr>
            <a:cxnSpLocks noChangeShapeType="1"/>
            <a:stCxn id="11288" idx="3"/>
          </p:cNvCxnSpPr>
          <p:nvPr/>
        </p:nvCxnSpPr>
        <p:spPr bwMode="auto">
          <a:xfrm>
            <a:off x="5410200" y="4838700"/>
            <a:ext cx="304800" cy="30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267200" y="609600"/>
            <a:ext cx="4618038" cy="2486025"/>
            <a:chOff x="4267200" y="609600"/>
            <a:chExt cx="4618506" cy="2486799"/>
          </a:xfrm>
        </p:grpSpPr>
        <p:sp>
          <p:nvSpPr>
            <p:cNvPr id="11281" name="TextBox 20"/>
            <p:cNvSpPr txBox="1">
              <a:spLocks noChangeArrowheads="1"/>
            </p:cNvSpPr>
            <p:nvPr/>
          </p:nvSpPr>
          <p:spPr bwMode="auto">
            <a:xfrm>
              <a:off x="4267200" y="609600"/>
              <a:ext cx="2971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200"/>
                <a:t>Common Designs:</a:t>
              </a:r>
            </a:p>
          </p:txBody>
        </p:sp>
        <p:pic>
          <p:nvPicPr>
            <p:cNvPr id="11282" name="Picture 6" descr="Jetty Robo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64" y="1066800"/>
              <a:ext cx="1020536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TextBox 25"/>
            <p:cNvSpPr txBox="1">
              <a:spLocks noChangeArrowheads="1"/>
            </p:cNvSpPr>
            <p:nvPr/>
          </p:nvSpPr>
          <p:spPr bwMode="auto">
            <a:xfrm>
              <a:off x="4572000" y="2057400"/>
              <a:ext cx="2286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hlinkClick r:id="rId9"/>
                </a:rPr>
                <a:t>http://www.genomicon.com/</a:t>
              </a:r>
              <a:endParaRPr lang="en-US" sz="1200"/>
            </a:p>
          </p:txBody>
        </p:sp>
        <p:sp>
          <p:nvSpPr>
            <p:cNvPr id="11284" name="Rectangle 26"/>
            <p:cNvSpPr>
              <a:spLocks noChangeArrowheads="1"/>
            </p:cNvSpPr>
            <p:nvPr/>
          </p:nvSpPr>
          <p:spPr bwMode="auto">
            <a:xfrm>
              <a:off x="6858000" y="2694801"/>
              <a:ext cx="18281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hlinkClick r:id="rId10"/>
                </a:rPr>
                <a:t>http://spie.org/x34544.xml</a:t>
              </a:r>
              <a:endParaRPr lang="en-US" sz="1200"/>
            </a:p>
          </p:txBody>
        </p:sp>
        <p:pic>
          <p:nvPicPr>
            <p:cNvPr id="11285" name="Picture 22" descr="http://spie.org/Images/Graphics/Newsroom/Imported/1545/1545_fig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792" y="943428"/>
              <a:ext cx="2165914" cy="179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24" descr="http://www.bbsteamatic.com/Portals/42676/images/microinspector-550.jpg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457" y="2362200"/>
              <a:ext cx="1412943" cy="61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Box 30"/>
            <p:cNvSpPr txBox="1">
              <a:spLocks noChangeArrowheads="1"/>
            </p:cNvSpPr>
            <p:nvPr/>
          </p:nvSpPr>
          <p:spPr bwMode="auto">
            <a:xfrm>
              <a:off x="4648200" y="2819400"/>
              <a:ext cx="1981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u="sng">
                  <a:solidFill>
                    <a:srgbClr val="0070C0"/>
                  </a:solidFill>
                </a:rPr>
                <a:t>http://www.bbsteamatic.com</a:t>
              </a:r>
            </a:p>
          </p:txBody>
        </p:sp>
      </p:grpSp>
      <p:sp>
        <p:nvSpPr>
          <p:cNvPr id="11279" name="TextBox 27"/>
          <p:cNvSpPr txBox="1">
            <a:spLocks noChangeArrowheads="1"/>
          </p:cNvSpPr>
          <p:nvPr/>
        </p:nvSpPr>
        <p:spPr bwMode="auto">
          <a:xfrm>
            <a:off x="67056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PATENT PENDING</a:t>
            </a:r>
          </a:p>
        </p:txBody>
      </p:sp>
      <p:cxnSp>
        <p:nvCxnSpPr>
          <p:cNvPr id="11280" name="Straight Connector 29"/>
          <p:cNvCxnSpPr>
            <a:cxnSpLocks noChangeShapeType="1"/>
          </p:cNvCxnSpPr>
          <p:nvPr/>
        </p:nvCxnSpPr>
        <p:spPr bwMode="auto">
          <a:xfrm>
            <a:off x="0" y="32004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789332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iRobot Roomba</a:t>
            </a:r>
          </a:p>
        </p:txBody>
      </p:sp>
      <p:pic>
        <p:nvPicPr>
          <p:cNvPr id="11267" name="Picture 12" descr="http://dailylifehri.files.wordpress.com/2011/04/roomba_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2903"/>
          <a:stretch>
            <a:fillRect/>
          </a:stretch>
        </p:blipFill>
        <p:spPr bwMode="auto">
          <a:xfrm>
            <a:off x="4267200" y="801688"/>
            <a:ext cx="48768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105400" cy="3563938"/>
          </a:xfrm>
        </p:spPr>
        <p:txBody>
          <a:bodyPr/>
          <a:lstStyle/>
          <a:p>
            <a:r>
              <a:rPr lang="en-US" smtClean="0"/>
              <a:t>Features of the Roomba 500:</a:t>
            </a:r>
          </a:p>
          <a:p>
            <a:pPr>
              <a:buFontTx/>
              <a:buChar char="•"/>
            </a:pPr>
            <a:r>
              <a:rPr lang="en-US" smtClean="0"/>
              <a:t>Dirt Detect</a:t>
            </a:r>
          </a:p>
          <a:p>
            <a:pPr>
              <a:buFontTx/>
              <a:buChar char="•"/>
            </a:pPr>
            <a:r>
              <a:rPr lang="en-US" smtClean="0"/>
              <a:t>Wall Follow</a:t>
            </a:r>
          </a:p>
          <a:p>
            <a:pPr>
              <a:buFontTx/>
              <a:buChar char="•"/>
            </a:pPr>
            <a:r>
              <a:rPr lang="en-US" smtClean="0"/>
              <a:t>Cliff Detection</a:t>
            </a:r>
          </a:p>
          <a:p>
            <a:pPr>
              <a:buFontTx/>
              <a:buChar char="•"/>
            </a:pPr>
            <a:r>
              <a:rPr lang="en-US" smtClean="0"/>
              <a:t>Light-Touch Bumper</a:t>
            </a:r>
          </a:p>
          <a:p>
            <a:pPr>
              <a:buFontTx/>
              <a:buChar char="•"/>
            </a:pPr>
            <a:r>
              <a:rPr lang="en-US" smtClean="0"/>
              <a:t>Soft-Touch Bumper</a:t>
            </a:r>
          </a:p>
          <a:p>
            <a:pPr>
              <a:buFontTx/>
              <a:buChar char="•"/>
            </a:pPr>
            <a:r>
              <a:rPr lang="en-US" smtClean="0"/>
              <a:t>Escape Behavior</a:t>
            </a:r>
          </a:p>
          <a:p>
            <a:pPr>
              <a:buFontTx/>
              <a:buChar char="•"/>
            </a:pPr>
            <a:r>
              <a:rPr lang="en-US" smtClean="0"/>
              <a:t>Anti-Tangle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55BDC-6854-4BD5-809A-00892855C69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0" y="6096000"/>
            <a:ext cx="480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CC"/>
                </a:solidFill>
              </a:rPr>
              <a:t>http://dailylifehri.files.wordpress.com/2011/04/roomba_cat.jpg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4953000" y="57912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0000CC"/>
                </a:solidFill>
                <a:hlinkClick r:id="rId3"/>
              </a:rPr>
              <a:t>http://http://www.irobot.com/us/robots/home/roomba.aspx</a:t>
            </a:r>
            <a:endParaRPr lang="en-US" sz="1200">
              <a:solidFill>
                <a:srgbClr val="0000CC"/>
              </a:solidFill>
            </a:endParaRPr>
          </a:p>
          <a:p>
            <a:r>
              <a:rPr lang="en-US" sz="1200">
                <a:solidFill>
                  <a:srgbClr val="0000CC"/>
                </a:solidFill>
              </a:rPr>
              <a:t>http://punkrockor.wordpress.com/2010/06/08/roomba-algorithms/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95800"/>
            <a:ext cx="9144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Sensors: Bump Sensor, Ultrasonic Sensor, IR Sensor, 			Walls/Objects Sensors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Algorithm  designed by MIT</a:t>
            </a:r>
          </a:p>
        </p:txBody>
      </p:sp>
    </p:spTree>
    <p:extLst>
      <p:ext uri="{BB962C8B-B14F-4D97-AF65-F5344CB8AC3E}">
        <p14:creationId xmlns:p14="http://schemas.microsoft.com/office/powerpoint/2010/main" val="25511610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14400"/>
            <a:ext cx="8382000" cy="612775"/>
          </a:xfrm>
          <a:ln/>
        </p:spPr>
        <p:txBody>
          <a:bodyPr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57400"/>
            <a:ext cx="4089400" cy="3275013"/>
          </a:xfrm>
          <a:ln/>
        </p:spPr>
        <p:txBody>
          <a:bodyPr tIns="45720" rIns="91440" bIns="45720"/>
          <a:lstStyle/>
          <a:p>
            <a: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797562E0-4C4C-4E9B-8549-978B1F30796A}" type="slidenum">
              <a:rPr lang="en-US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657600" y="2303463"/>
            <a:ext cx="5489575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90000" bIns="46800"/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9pPr>
          </a:lstStyle>
          <a:p>
            <a:pPr lvl="1">
              <a:spcBef>
                <a:spcPts val="500"/>
              </a:spcBef>
              <a:buFont typeface="Arial" pitchFamily="34" charset="0"/>
              <a:buChar char="–"/>
            </a:pPr>
            <a:r>
              <a:rPr lang="en-US" sz="2000">
                <a:latin typeface="Arial" pitchFamily="34" charset="0"/>
              </a:rPr>
              <a:t>11lb robot</a:t>
            </a:r>
          </a:p>
          <a:p>
            <a:pPr lvl="1">
              <a:spcBef>
                <a:spcPts val="500"/>
              </a:spcBef>
              <a:buFont typeface="Arial" pitchFamily="34" charset="0"/>
              <a:buChar char="–"/>
            </a:pPr>
            <a:r>
              <a:rPr lang="en-US" sz="2000">
                <a:latin typeface="Arial" pitchFamily="34" charset="0"/>
              </a:rPr>
              <a:t>Also can be remotely controlled</a:t>
            </a:r>
          </a:p>
          <a:p>
            <a:pPr lvl="1">
              <a:spcBef>
                <a:spcPts val="500"/>
              </a:spcBef>
              <a:buFont typeface="Arial" pitchFamily="34" charset="0"/>
              <a:buChar char="–"/>
            </a:pPr>
            <a:r>
              <a:rPr lang="en-US" sz="2000">
                <a:latin typeface="Arial" pitchFamily="34" charset="0"/>
              </a:rPr>
              <a:t>Can jump 30ft in the air</a:t>
            </a:r>
          </a:p>
          <a:p>
            <a:pPr lvl="1">
              <a:spcBef>
                <a:spcPts val="500"/>
              </a:spcBef>
              <a:buFont typeface="Arial" pitchFamily="34" charset="0"/>
              <a:buChar char="–"/>
            </a:pPr>
            <a:r>
              <a:rPr lang="en-US" sz="2000">
                <a:latin typeface="Arial" pitchFamily="34" charset="0"/>
              </a:rPr>
              <a:t>Internal stabilization system</a:t>
            </a:r>
          </a:p>
          <a:p>
            <a:pPr lvl="1">
              <a:spcBef>
                <a:spcPts val="500"/>
              </a:spcBef>
              <a:buFont typeface="Arial" pitchFamily="34" charset="0"/>
              <a:buChar char="–"/>
            </a:pPr>
            <a:r>
              <a:rPr lang="en-US" sz="2000">
                <a:latin typeface="Arial" pitchFamily="34" charset="0"/>
                <a:hlinkClick r:id="rId3"/>
              </a:rPr>
              <a:t>https://www.youtube.com/watch?v=6b4ZZQkcNEo</a:t>
            </a:r>
          </a:p>
          <a:p>
            <a:pPr lvl="1">
              <a:spcBef>
                <a:spcPts val="500"/>
              </a:spcBef>
              <a:buFont typeface="Arial" pitchFamily="34" charset="0"/>
              <a:buNone/>
            </a:pPr>
            <a:endParaRPr lang="en-US" sz="2000"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736600"/>
            <a:ext cx="7315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9pPr>
          </a:lstStyle>
          <a:p>
            <a:pPr algn="ctr"/>
            <a:r>
              <a:rPr lang="en-US" sz="4400"/>
              <a:t>Sand Flea</a:t>
            </a:r>
          </a:p>
          <a:p>
            <a:pPr algn="ctr"/>
            <a:r>
              <a:rPr lang="en-US"/>
              <a:t>By Alex Moster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3905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345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Stanley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410200" cy="690721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 smtClean="0">
                <a:ea typeface="ＭＳ Ｐゴシック" pitchFamily="34" charset="-128"/>
              </a:rPr>
              <a:t>Autonomous vehicle created by the Stanford Racing Team to compete in the 2005 DARPA Grand Challenge that uses programed reasoning and artificial intelligence to plan its future path.  </a:t>
            </a:r>
          </a:p>
          <a:p>
            <a:pPr>
              <a:buFontTx/>
              <a:buChar char="•"/>
            </a:pPr>
            <a:endParaRPr lang="en-US" sz="180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sz="1800" smtClean="0">
                <a:ea typeface="ＭＳ Ｐゴシック" pitchFamily="34" charset="-128"/>
              </a:rPr>
              <a:t>The body of a  Volkswagen Touareg was used because of its extensive integrated computer system.</a:t>
            </a:r>
          </a:p>
          <a:p>
            <a:pPr>
              <a:buFontTx/>
              <a:buChar char="•"/>
            </a:pPr>
            <a:endParaRPr lang="en-US" sz="180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sz="1800" smtClean="0">
                <a:ea typeface="ＭＳ Ｐゴシック" pitchFamily="34" charset="-128"/>
              </a:rPr>
              <a:t>Used five LIDAR sensors that were mounted on the roof to build a 3D map of its surroundings.</a:t>
            </a:r>
          </a:p>
          <a:p>
            <a:endParaRPr lang="en-US" sz="180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sz="1800" smtClean="0">
                <a:ea typeface="ＭＳ Ｐゴシック" pitchFamily="34" charset="-128"/>
              </a:rPr>
              <a:t>Six 1.6GHz Intel Pentium M based computers in the trunk running Linux. </a:t>
            </a:r>
          </a:p>
          <a:p>
            <a:endParaRPr lang="en-US" sz="180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sz="1800" smtClean="0">
                <a:ea typeface="ＭＳ Ｐゴシック" pitchFamily="34" charset="-128"/>
              </a:rPr>
              <a:t>Over 100,000 lines of code were written to give the robot power to analyze its LIDAR data in order to maneuver around obstacles and to achieve its desired position. </a:t>
            </a:r>
          </a:p>
          <a:p>
            <a:endParaRPr lang="en-US" sz="2000" smtClean="0"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E79325C-4BA8-42EE-9072-B4CF0D73B83F}" type="slidenum">
              <a:rPr lang="en-US" sz="1200">
                <a:solidFill>
                  <a:srgbClr val="898989"/>
                </a:solidFill>
              </a:rPr>
              <a:pPr/>
              <a:t>17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4877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6019800" y="46482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is-IS" sz="900"/>
              <a:t>http://thefutureofthings.com/articles/1001/darpas-urban-challenge-2007.html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49994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algn="ctr"/>
            <a:r>
              <a:rPr lang="en-US" sz="2400" smtClean="0"/>
              <a:t>R.O.B. (Robotic Operating Buddy)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1066800"/>
            <a:ext cx="4724400" cy="1900238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sz="2200" smtClean="0">
                <a:latin typeface="Times New Roman" pitchFamily="18" charset="0"/>
              </a:rPr>
              <a:t> Accessory for the NES released in July 1985 as the “Family Computer Robot”.</a:t>
            </a:r>
          </a:p>
          <a:p>
            <a:pPr marL="0" indent="0">
              <a:buFontTx/>
              <a:buChar char="•"/>
            </a:pPr>
            <a:r>
              <a:rPr lang="en-US" sz="2200" smtClean="0">
                <a:latin typeface="Times New Roman" pitchFamily="18" charset="0"/>
              </a:rPr>
              <a:t> R.O.B. receives up to 6 commands via optical flashes from TV screen.</a:t>
            </a:r>
          </a:p>
          <a:p>
            <a:pPr marL="0" indent="0"/>
            <a:endParaRPr lang="en-US" sz="2200" smtClean="0"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3724102" y="6019800"/>
            <a:ext cx="5105400" cy="366713"/>
          </a:xfrm>
        </p:spPr>
        <p:txBody>
          <a:bodyPr/>
          <a:lstStyle/>
          <a:p>
            <a:pPr marL="0" indent="0"/>
            <a:r>
              <a:rPr lang="en-US" sz="1600" smtClean="0">
                <a:hlinkClick r:id="rId2"/>
              </a:rPr>
              <a:t>http://www.youtube.com/watch?v=08VrKFl6vJ8</a:t>
            </a:r>
            <a:r>
              <a:rPr lang="en-US" sz="180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9BDC4-70EB-47CA-93F2-09680652AA2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1275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762000"/>
            <a:ext cx="2390775" cy="3048000"/>
          </a:xfrm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9600" y="2667000"/>
            <a:ext cx="77724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u="sng" dirty="0"/>
              <a:t>Specifications: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2200" dirty="0"/>
              <a:t> Operates on (4) AA Batteries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2200" dirty="0"/>
              <a:t> 9.5” Height x 6” Width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2200" dirty="0"/>
              <a:t> Head Movement Range: 45 degrees tilt up/down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2200" dirty="0"/>
              <a:t> Arm Movement Range: 240 degrees left/right (5 stopping points),</a:t>
            </a:r>
          </a:p>
          <a:p>
            <a:pPr>
              <a:spcBef>
                <a:spcPct val="20000"/>
              </a:spcBef>
            </a:pPr>
            <a:r>
              <a:rPr lang="en-US" sz="2200" dirty="0"/>
              <a:t>7 cm/2.75in up/down (six stopping points), 7 cm/2.75 in between hands when open</a:t>
            </a:r>
          </a:p>
          <a:p>
            <a:pPr>
              <a:spcBef>
                <a:spcPct val="20000"/>
              </a:spcBef>
            </a:pPr>
            <a:r>
              <a:rPr lang="en-US" sz="2200" dirty="0"/>
              <a:t>- 5 accessory slots around hexagonal base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733800" y="60198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>
                <a:latin typeface="Arial" pitchFamily="34" charset="0"/>
                <a:hlinkClick r:id="rId2"/>
              </a:rPr>
              <a:t>http://www.youtube.com/watch?v=08VrKFl6vJ8</a:t>
            </a:r>
            <a:r>
              <a:rPr lang="en-US" sz="1800" dirty="0">
                <a:latin typeface="Arial" pitchFamily="34" charset="0"/>
              </a:rPr>
              <a:t>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943600" y="3733800"/>
            <a:ext cx="266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000"/>
              <a:t>Figure 1: </a:t>
            </a:r>
            <a:r>
              <a:rPr lang="en-US" sz="1000">
                <a:hlinkClick r:id="rId4"/>
              </a:rPr>
              <a:t>http://en.wikipedia.org/wiki/R.O.B.</a:t>
            </a:r>
            <a:r>
              <a:rPr lang="en-US" sz="1000"/>
              <a:t> 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1242434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ROBONOVA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FBB59-8808-4410-A551-DD85A4664283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41638" y="6516688"/>
            <a:ext cx="315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latin typeface="+mn-lt"/>
              </a:rPr>
              <a:t>Presented by: Benjamin B. Rhoades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119813" y="6529388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n-lt"/>
              </a:rPr>
              <a:t>Date presented: 6-19-2012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9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0"/>
            <a:ext cx="1609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99150" y="5735638"/>
            <a:ext cx="3473450" cy="68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References: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[1] &amp; [4] </a:t>
            </a:r>
            <a:r>
              <a:rPr lang="en-US" sz="550" dirty="0"/>
              <a:t>(2011). </a:t>
            </a:r>
            <a:r>
              <a:rPr lang="en-US" sz="550" i="1" dirty="0"/>
              <a:t>ROBONOVA-I (Ready-To-Walk)</a:t>
            </a:r>
            <a:r>
              <a:rPr lang="en-US" sz="550" dirty="0"/>
              <a:t>. (2011).                        	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dirty="0">
                <a:hlinkClick r:id="rId3"/>
              </a:rPr>
              <a:t>http://www.robonova.de/store/product.php?productid=16136&amp;cat=2&amp;page=1</a:t>
            </a:r>
            <a:endParaRPr lang="en-US" sz="550" dirty="0"/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[2]</a:t>
            </a:r>
            <a:r>
              <a:rPr lang="en-US" sz="550" dirty="0"/>
              <a:t> (2012). </a:t>
            </a:r>
            <a:r>
              <a:rPr lang="en-US" sz="550" i="1" dirty="0"/>
              <a:t>Cool RC Robot Toys. </a:t>
            </a:r>
            <a:r>
              <a:rPr lang="en-US" sz="550" dirty="0"/>
              <a:t>. (2012).                                                                                                                                           </a:t>
            </a:r>
            <a:endParaRPr lang="en-US" sz="550" dirty="0">
              <a:hlinkClick r:id="rId4"/>
            </a:endParaRP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5"/>
              </a:rPr>
              <a:t>http://rcvehicles.about.com/od/rcgadgets/tp/RC_Robots.01.htm</a:t>
            </a:r>
            <a:r>
              <a:rPr lang="en-US" sz="550" dirty="0"/>
              <a:t>. 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[3] </a:t>
            </a:r>
            <a:r>
              <a:rPr lang="en-US" sz="550" dirty="0"/>
              <a:t>(2012). </a:t>
            </a:r>
            <a:r>
              <a:rPr lang="en-US" sz="550" i="1" dirty="0"/>
              <a:t>ROBONOVA-1 – humanoid robot Kit (unassembled)</a:t>
            </a:r>
            <a:r>
              <a:rPr lang="en-US" sz="550" dirty="0"/>
              <a:t>. (2012).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6"/>
              </a:rPr>
              <a:t>http://robosavvy.com/store/product_info.php/products_id/79  </a:t>
            </a:r>
            <a:r>
              <a:rPr lang="en-US" sz="550" dirty="0"/>
              <a:t>                                                           </a:t>
            </a:r>
            <a:endParaRPr lang="en-US" sz="800" dirty="0">
              <a:latin typeface="Comic Sans MS" pitchFamily="66" charset="0"/>
            </a:endParaRPr>
          </a:p>
        </p:txBody>
      </p:sp>
      <p:grpSp>
        <p:nvGrpSpPr>
          <p:cNvPr id="11273" name="Group 1"/>
          <p:cNvGrpSpPr>
            <a:grpSpLocks/>
          </p:cNvGrpSpPr>
          <p:nvPr/>
        </p:nvGrpSpPr>
        <p:grpSpPr bwMode="auto">
          <a:xfrm>
            <a:off x="5122863" y="2017713"/>
            <a:ext cx="1905000" cy="1571625"/>
            <a:chOff x="6100762" y="4153126"/>
            <a:chExt cx="1905000" cy="1571626"/>
          </a:xfrm>
        </p:grpSpPr>
        <p:pic>
          <p:nvPicPr>
            <p:cNvPr id="11297" name="Picture 11" descr="http://www.robonova.de/store/skin/artistictunes_car_tires/mpx/robot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762" y="4153126"/>
              <a:ext cx="1905000" cy="157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8" name="Rectangle 17"/>
            <p:cNvSpPr>
              <a:spLocks noChangeArrowheads="1"/>
            </p:cNvSpPr>
            <p:nvPr/>
          </p:nvSpPr>
          <p:spPr bwMode="auto">
            <a:xfrm>
              <a:off x="7534275" y="5286375"/>
              <a:ext cx="381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[1] </a:t>
              </a:r>
              <a:endParaRPr lang="en-US"/>
            </a:p>
          </p:txBody>
        </p:sp>
      </p:grpSp>
      <p:grpSp>
        <p:nvGrpSpPr>
          <p:cNvPr id="11274" name="Group 6"/>
          <p:cNvGrpSpPr>
            <a:grpSpLocks/>
          </p:cNvGrpSpPr>
          <p:nvPr/>
        </p:nvGrpSpPr>
        <p:grpSpPr bwMode="auto">
          <a:xfrm>
            <a:off x="0" y="3082925"/>
            <a:ext cx="2570163" cy="2570163"/>
            <a:chOff x="6004829" y="1392689"/>
            <a:chExt cx="2569711" cy="2569711"/>
          </a:xfrm>
        </p:grpSpPr>
        <p:pic>
          <p:nvPicPr>
            <p:cNvPr id="11295" name="Picture 15" descr="http://0.tqn.com/d/rcvehicles/1/0/u/8/-/-/RR_robonovaRTW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829" y="1392689"/>
              <a:ext cx="2569711" cy="256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Rectangle 17"/>
            <p:cNvSpPr>
              <a:spLocks noChangeArrowheads="1"/>
            </p:cNvSpPr>
            <p:nvPr/>
          </p:nvSpPr>
          <p:spPr bwMode="auto">
            <a:xfrm>
              <a:off x="7815262" y="3048000"/>
              <a:ext cx="381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[2] </a:t>
              </a:r>
              <a:endParaRPr lang="en-US"/>
            </a:p>
          </p:txBody>
        </p:sp>
      </p:grpSp>
      <p:grpSp>
        <p:nvGrpSpPr>
          <p:cNvPr id="11275" name="Group 2"/>
          <p:cNvGrpSpPr>
            <a:grpSpLocks/>
          </p:cNvGrpSpPr>
          <p:nvPr/>
        </p:nvGrpSpPr>
        <p:grpSpPr bwMode="auto">
          <a:xfrm>
            <a:off x="350838" y="6107113"/>
            <a:ext cx="5778500" cy="307975"/>
            <a:chOff x="-336396" y="6075555"/>
            <a:chExt cx="5779250" cy="307777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60581" y="6112044"/>
              <a:ext cx="5182273" cy="25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rgbClr val="000000"/>
                  </a:solidFill>
                  <a:latin typeface="+mn-lt"/>
                  <a:hlinkClick r:id="rId9"/>
                </a:rPr>
                <a:t>http://www.youtube.com/watch?v=yr-zX8AXKqE&amp;feature=player_embedded</a:t>
              </a:r>
              <a:r>
                <a:rPr lang="en-US" sz="1000" dirty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11294" name="Content Placeholder 2"/>
            <p:cNvSpPr txBox="1">
              <a:spLocks/>
            </p:cNvSpPr>
            <p:nvPr/>
          </p:nvSpPr>
          <p:spPr bwMode="auto">
            <a:xfrm>
              <a:off x="-336396" y="6075555"/>
              <a:ext cx="1524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400">
                  <a:latin typeface="Arial" pitchFamily="34" charset="0"/>
                </a:rPr>
                <a:t>Demo Video:</a:t>
              </a:r>
            </a:p>
          </p:txBody>
        </p:sp>
      </p:grpSp>
      <p:grpSp>
        <p:nvGrpSpPr>
          <p:cNvPr id="11276" name="Group 7"/>
          <p:cNvGrpSpPr>
            <a:grpSpLocks/>
          </p:cNvGrpSpPr>
          <p:nvPr/>
        </p:nvGrpSpPr>
        <p:grpSpPr bwMode="auto">
          <a:xfrm>
            <a:off x="6400800" y="3581400"/>
            <a:ext cx="2605088" cy="2154238"/>
            <a:chOff x="6400800" y="3581400"/>
            <a:chExt cx="2605041" cy="2154238"/>
          </a:xfrm>
        </p:grpSpPr>
        <p:pic>
          <p:nvPicPr>
            <p:cNvPr id="11291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81400"/>
              <a:ext cx="2605041" cy="1953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2" name="Rectangle 17"/>
            <p:cNvSpPr>
              <a:spLocks noChangeArrowheads="1"/>
            </p:cNvSpPr>
            <p:nvPr/>
          </p:nvSpPr>
          <p:spPr bwMode="auto">
            <a:xfrm>
              <a:off x="7512360" y="5520194"/>
              <a:ext cx="381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[3] </a:t>
              </a:r>
              <a:endParaRPr lang="en-US"/>
            </a:p>
          </p:txBody>
        </p:sp>
      </p:grpSp>
      <p:sp>
        <p:nvSpPr>
          <p:cNvPr id="11277" name="Content Placeholder 2"/>
          <p:cNvSpPr txBox="1">
            <a:spLocks/>
          </p:cNvSpPr>
          <p:nvPr/>
        </p:nvSpPr>
        <p:spPr bwMode="auto">
          <a:xfrm>
            <a:off x="190500" y="6858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ROBONOVA-1 is a fully programmable and customizable humanoid robot </a:t>
            </a:r>
          </a:p>
        </p:txBody>
      </p:sp>
      <p:sp>
        <p:nvSpPr>
          <p:cNvPr id="11278" name="Content Placeholder 2"/>
          <p:cNvSpPr txBox="1">
            <a:spLocks/>
          </p:cNvSpPr>
          <p:nvPr/>
        </p:nvSpPr>
        <p:spPr bwMode="auto">
          <a:xfrm>
            <a:off x="190500" y="12954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Utilizes 16 digital servos to move in almost anyway you can imagine!</a:t>
            </a:r>
          </a:p>
        </p:txBody>
      </p:sp>
      <p:sp>
        <p:nvSpPr>
          <p:cNvPr id="11279" name="Content Placeholder 2"/>
          <p:cNvSpPr txBox="1">
            <a:spLocks/>
          </p:cNvSpPr>
          <p:nvPr/>
        </p:nvSpPr>
        <p:spPr bwMode="auto">
          <a:xfrm>
            <a:off x="381000" y="5605463"/>
            <a:ext cx="563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Can be yours today for 48 easy payments of $19.99!</a:t>
            </a:r>
          </a:p>
        </p:txBody>
      </p:sp>
      <p:sp>
        <p:nvSpPr>
          <p:cNvPr id="11280" name="Content Placeholder 2"/>
          <p:cNvSpPr txBox="1">
            <a:spLocks/>
          </p:cNvSpPr>
          <p:nvPr/>
        </p:nvSpPr>
        <p:spPr bwMode="auto">
          <a:xfrm>
            <a:off x="190500" y="1971675"/>
            <a:ext cx="468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ROBONOVA has ATMega128L Microcontroller with 64k of onboard EEPROM </a:t>
            </a:r>
          </a:p>
        </p:txBody>
      </p:sp>
      <p:sp>
        <p:nvSpPr>
          <p:cNvPr id="11281" name="Content Placeholder 2"/>
          <p:cNvSpPr txBox="1">
            <a:spLocks/>
          </p:cNvSpPr>
          <p:nvPr/>
        </p:nvSpPr>
        <p:spPr bwMode="auto">
          <a:xfrm>
            <a:off x="190500" y="2601913"/>
            <a:ext cx="4932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Can be expanded to include peripherals such as sonar, light, gyro, and sound sensors  </a:t>
            </a:r>
          </a:p>
        </p:txBody>
      </p:sp>
      <p:cxnSp>
        <p:nvCxnSpPr>
          <p:cNvPr id="11282" name="Straight Connector 10"/>
          <p:cNvCxnSpPr>
            <a:cxnSpLocks noChangeShapeType="1"/>
          </p:cNvCxnSpPr>
          <p:nvPr/>
        </p:nvCxnSpPr>
        <p:spPr bwMode="auto">
          <a:xfrm flipH="1">
            <a:off x="2286000" y="3856038"/>
            <a:ext cx="542925" cy="411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3" name="Content Placeholder 2"/>
          <p:cNvSpPr txBox="1">
            <a:spLocks/>
          </p:cNvSpPr>
          <p:nvPr/>
        </p:nvSpPr>
        <p:spPr bwMode="auto">
          <a:xfrm>
            <a:off x="2901950" y="3683000"/>
            <a:ext cx="357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latin typeface="Arial" pitchFamily="34" charset="0"/>
              </a:rPr>
              <a:t>ROBONOVA has 16 degrees of freedom!</a:t>
            </a:r>
          </a:p>
        </p:txBody>
      </p:sp>
      <p:sp>
        <p:nvSpPr>
          <p:cNvPr id="11284" name="Content Placeholder 2"/>
          <p:cNvSpPr txBox="1">
            <a:spLocks/>
          </p:cNvSpPr>
          <p:nvPr/>
        </p:nvSpPr>
        <p:spPr bwMode="auto">
          <a:xfrm>
            <a:off x="2438400" y="4597400"/>
            <a:ext cx="357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latin typeface="Arial" pitchFamily="34" charset="0"/>
              </a:rPr>
              <a:t>Has 40 ports on post connectors, of which 24 are servo ports and 8 A/D converters</a:t>
            </a:r>
          </a:p>
        </p:txBody>
      </p:sp>
      <p:grpSp>
        <p:nvGrpSpPr>
          <p:cNvPr id="11285" name="Group 12"/>
          <p:cNvGrpSpPr>
            <a:grpSpLocks/>
          </p:cNvGrpSpPr>
          <p:nvPr/>
        </p:nvGrpSpPr>
        <p:grpSpPr bwMode="auto">
          <a:xfrm>
            <a:off x="7038975" y="844550"/>
            <a:ext cx="1905000" cy="1571625"/>
            <a:chOff x="5052329" y="1934298"/>
            <a:chExt cx="1905000" cy="1571626"/>
          </a:xfrm>
        </p:grpSpPr>
        <p:pic>
          <p:nvPicPr>
            <p:cNvPr id="11289" name="Picture 18" descr="http://www.robonova.de/store/skin/artistictunes_car_tires/mpx/robot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329" y="1934298"/>
              <a:ext cx="1905000" cy="157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Rectangle 17"/>
            <p:cNvSpPr>
              <a:spLocks noChangeArrowheads="1"/>
            </p:cNvSpPr>
            <p:nvPr/>
          </p:nvSpPr>
          <p:spPr bwMode="auto">
            <a:xfrm>
              <a:off x="6435183" y="2045015"/>
              <a:ext cx="381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[4] </a:t>
              </a:r>
              <a:endParaRPr lang="en-US"/>
            </a:p>
          </p:txBody>
        </p:sp>
      </p:grpSp>
      <p:cxnSp>
        <p:nvCxnSpPr>
          <p:cNvPr id="11286" name="Straight Connector 47"/>
          <p:cNvCxnSpPr>
            <a:cxnSpLocks noChangeShapeType="1"/>
          </p:cNvCxnSpPr>
          <p:nvPr/>
        </p:nvCxnSpPr>
        <p:spPr bwMode="auto">
          <a:xfrm>
            <a:off x="4689475" y="2263775"/>
            <a:ext cx="433388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Straight Connector 53"/>
          <p:cNvCxnSpPr>
            <a:cxnSpLocks noChangeShapeType="1"/>
          </p:cNvCxnSpPr>
          <p:nvPr/>
        </p:nvCxnSpPr>
        <p:spPr bwMode="auto">
          <a:xfrm>
            <a:off x="5638800" y="1490663"/>
            <a:ext cx="12985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8" name="Straight Connector 62"/>
          <p:cNvCxnSpPr>
            <a:cxnSpLocks noChangeShapeType="1"/>
          </p:cNvCxnSpPr>
          <p:nvPr/>
        </p:nvCxnSpPr>
        <p:spPr bwMode="auto">
          <a:xfrm flipV="1">
            <a:off x="5715000" y="4602163"/>
            <a:ext cx="1920875" cy="409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122707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23875"/>
          </a:xfrm>
        </p:spPr>
        <p:txBody>
          <a:bodyPr/>
          <a:lstStyle/>
          <a:p>
            <a:r>
              <a:rPr lang="en-US" smtClean="0"/>
              <a:t>Elektro – The Motoman of the Future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31210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Built by Westinghouse Corp. in 1937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Showcased at the New York World’s Fair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Able to talk, walk, smoke, and blow up balloons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Mostly used as a promo to sell appliances</a:t>
            </a:r>
          </a:p>
          <a:p>
            <a:pPr marL="0" indent="0"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77163-590F-4B18-83E0-43DAA4F5C99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269" name="Picture 6" descr="http://www.rps.psu.edu/probing/graphics/elektro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9738"/>
            <a:ext cx="23288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davidszondy.com/future/robot/Elektro%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14478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6438900" y="2979738"/>
            <a:ext cx="3048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http://davidszondy.com/future/robot/elektro3.htm</a:t>
            </a:r>
          </a:p>
        </p:txBody>
      </p:sp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228600" y="6134100"/>
            <a:ext cx="2438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http://www.rps.psu.edu/probing/robots.html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67000" y="3243263"/>
            <a:ext cx="6308725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7 ft. tall, 265 lbs., hollow aluminum frame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Voice-activated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Record player used to store responses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Photoelectric tubes for eyes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Bellows used as “lungs”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/>
              <a:t>Elektro</a:t>
            </a:r>
            <a:r>
              <a:rPr lang="en-US" dirty="0" smtClean="0"/>
              <a:t> in action:</a:t>
            </a:r>
          </a:p>
          <a:p>
            <a:pPr marL="0" indent="0">
              <a:defRPr/>
            </a:pPr>
            <a:r>
              <a:rPr lang="en-US" sz="1800" dirty="0" smtClean="0">
                <a:hlinkClick r:id="rId4"/>
              </a:rPr>
              <a:t>http://www.youtube.com/watch?v=T35A3g_GvSg#t=01m16s</a:t>
            </a: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3916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Nao Robot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953000" cy="53054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Onboard computer powered by 1.6 GHz Intel Atom processor.</a:t>
            </a:r>
          </a:p>
          <a:p>
            <a:pPr>
              <a:buFontTx/>
              <a:buChar char="•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2 HD cam, 4 microphones, 2 speakers.</a:t>
            </a:r>
          </a:p>
          <a:p>
            <a:pPr>
              <a:buFontTx/>
              <a:buChar char="•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Tactile and  4 sonar sensors among others.</a:t>
            </a:r>
          </a:p>
          <a:p>
            <a:pPr>
              <a:buFontTx/>
              <a:buChar char="•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21 to 25 DoF</a:t>
            </a:r>
          </a:p>
          <a:p>
            <a:pPr>
              <a:buFontTx/>
              <a:buChar char="•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Has 27 6-watt/hr battery for 1.5 or more hr. of autonomy.</a:t>
            </a:r>
          </a:p>
          <a:p>
            <a:pPr>
              <a:buFontTx/>
              <a:buChar char="•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Connectivity: Ethernet and Wi-Fi.</a:t>
            </a:r>
          </a:p>
          <a:p>
            <a:pPr>
              <a:buFontTx/>
              <a:buChar char="•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Features: Omnidirectional walking, whole body motion, fall manager system, object, face and, sound recognition, up to 9 languages.</a:t>
            </a:r>
          </a:p>
          <a:p>
            <a:pPr>
              <a:buFontTx/>
              <a:buChar char="•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Price: $16,000.00.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4ED04-D73C-494D-BF4C-2017F97E6A5F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1269" name="Picture 5" descr="C:\Users\Jedi II\Desktop\nao-next-gen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009900" cy="2005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Jedi II\Desktop\aldebaran-robotics-nao-h25-humanoid-robot-academic-4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3048000"/>
            <a:ext cx="3016250" cy="294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5448300" y="6100763"/>
            <a:ext cx="3352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hlinkClick r:id="rId4"/>
              </a:rPr>
              <a:t>http://www.robotshop.com/productinfo.aspx?pc=RB-Ald-01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730525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SAFFiR (Shipboard Firefighting Robot)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63855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smtClean="0"/>
              <a:t>Designed to navigate autonomously through ships</a:t>
            </a:r>
          </a:p>
          <a:p>
            <a:pPr marL="0" indent="0">
              <a:buFontTx/>
              <a:buChar char="•"/>
            </a:pPr>
            <a:r>
              <a:rPr lang="en-US" smtClean="0"/>
              <a:t>Uses vision, gas sensors, and IR camera </a:t>
            </a:r>
          </a:p>
          <a:p>
            <a:pPr marL="0" indent="0">
              <a:buFontTx/>
              <a:buChar char="•"/>
            </a:pPr>
            <a:r>
              <a:rPr lang="en-US" smtClean="0"/>
              <a:t>Extinguishes fires using PEAT grenades</a:t>
            </a:r>
          </a:p>
          <a:p>
            <a:pPr marL="0" indent="0">
              <a:buFontTx/>
              <a:buChar char="•"/>
            </a:pPr>
            <a:r>
              <a:rPr lang="en-US" smtClean="0"/>
              <a:t>Designed to work as part of a team</a:t>
            </a:r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9AAC866-ECBD-4D8D-91C3-3823D035F93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9527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6871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F6D9E-EF3C-4813-8D26-46F4C87A105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269" name="Text Box 5"/>
          <p:cNvSpPr txBox="1">
            <a:spLocks noChangeArrowheads="1"/>
          </p:cNvSpPr>
          <p:nvPr>
            <p:ph type="body" idx="4294967295"/>
          </p:nvPr>
        </p:nvSpPr>
        <p:spPr>
          <a:xfrm>
            <a:off x="114300" y="101600"/>
            <a:ext cx="4711700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/>
          <a:lstStyle/>
          <a:p>
            <a:pPr>
              <a:spcBef>
                <a:spcPct val="0"/>
              </a:spcBef>
            </a:pPr>
            <a:r>
              <a:rPr lang="sv-SE" smtClean="0">
                <a:solidFill>
                  <a:srgbClr val="000000"/>
                </a:solidFill>
                <a:latin typeface="Times New Roman" pitchFamily="18" charset="0"/>
              </a:rPr>
              <a:t>The Chess Terminator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736600"/>
            <a:ext cx="60325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>
            <p:ph type="body" idx="4294967295"/>
          </p:nvPr>
        </p:nvSpPr>
        <p:spPr>
          <a:xfrm>
            <a:off x="25400" y="787400"/>
            <a:ext cx="2908300" cy="5632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/>
          <a:lstStyle/>
          <a:p>
            <a:pPr marL="0" indent="0">
              <a:spcBef>
                <a:spcPct val="0"/>
              </a:spcBef>
            </a:pPr>
            <a:r>
              <a:rPr lang="sv-SE" dirty="0" smtClean="0">
                <a:solidFill>
                  <a:srgbClr val="000000"/>
                </a:solidFill>
                <a:latin typeface="Times New Roman" pitchFamily="18" charset="0"/>
              </a:rPr>
              <a:t>The chess terminator was built to allow true chess competition against a robot. Previously most chess playing "robots" did not actually move the piece or press the button on the clock to signify a turn ending.  The board used incorporates sensors in each piece to determine where all the pieces are.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>
            <p:ph type="body" idx="4294967295"/>
          </p:nvPr>
        </p:nvSpPr>
        <p:spPr>
          <a:xfrm>
            <a:off x="3048000" y="5257800"/>
            <a:ext cx="5765800" cy="5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/>
          <a:lstStyle/>
          <a:p>
            <a:pPr>
              <a:spcBef>
                <a:spcPct val="0"/>
              </a:spcBef>
            </a:pPr>
            <a:r>
              <a:rPr lang="sv-SE" sz="1600" dirty="0" smtClean="0">
                <a:solidFill>
                  <a:srgbClr val="000000"/>
                </a:solidFill>
                <a:latin typeface="Times New Roman" pitchFamily="18" charset="0"/>
              </a:rPr>
              <a:t>http://www.gizmag.com/chess-terminator-robot-takes-on-kramnik-in-match/16996/picture/124697/</a:t>
            </a:r>
          </a:p>
        </p:txBody>
      </p:sp>
    </p:spTree>
    <p:extLst>
      <p:ext uri="{BB962C8B-B14F-4D97-AF65-F5344CB8AC3E}">
        <p14:creationId xmlns:p14="http://schemas.microsoft.com/office/powerpoint/2010/main" val="29731528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Water Running Robot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382000" cy="40814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Can run on top of the water</a:t>
            </a:r>
          </a:p>
          <a:p>
            <a:pPr>
              <a:buFontTx/>
              <a:buChar char="•"/>
            </a:pPr>
            <a:r>
              <a:rPr lang="en-US" smtClean="0"/>
              <a:t>Modeled after the lizard</a:t>
            </a:r>
          </a:p>
          <a:p>
            <a:pPr>
              <a:buFontTx/>
              <a:buChar char="•"/>
            </a:pPr>
            <a:r>
              <a:rPr lang="en-US" smtClean="0"/>
              <a:t>1.5 m/s</a:t>
            </a:r>
          </a:p>
          <a:p>
            <a:pPr>
              <a:buFontTx/>
              <a:buChar char="•"/>
            </a:pPr>
            <a:r>
              <a:rPr lang="en-US" smtClean="0"/>
              <a:t>5-10 Hz stepping motion per leg</a:t>
            </a:r>
          </a:p>
          <a:p>
            <a:pPr>
              <a:buFontTx/>
              <a:buChar char="•"/>
            </a:pPr>
            <a:r>
              <a:rPr lang="en-US" smtClean="0"/>
              <a:t>Four Factors that allow the robot to run on water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Body Mass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Length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Speed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Shape of foot</a:t>
            </a:r>
          </a:p>
          <a:p>
            <a:pPr lvl="1">
              <a:buFont typeface="Arial" pitchFamily="34" charset="0"/>
              <a:buChar char="•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3786C-3E22-4AC4-B68E-7E7FA83100F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269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572000" y="6019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http://nanolab.me.cmu.edu/projects/waterrunner/</a:t>
            </a:r>
          </a:p>
        </p:txBody>
      </p:sp>
    </p:spTree>
    <p:extLst>
      <p:ext uri="{BB962C8B-B14F-4D97-AF65-F5344CB8AC3E}">
        <p14:creationId xmlns:p14="http://schemas.microsoft.com/office/powerpoint/2010/main" val="14171365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23220"/>
          </a:xfrm>
        </p:spPr>
        <p:txBody>
          <a:bodyPr/>
          <a:lstStyle/>
          <a:p>
            <a:r>
              <a:rPr lang="en-US" dirty="0" smtClean="0"/>
              <a:t>STANLEY: The DARPA Grand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55DC-F1D5-402F-BA4C-C6630977249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76200" y="827314"/>
            <a:ext cx="4271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Volkswagen </a:t>
            </a:r>
            <a:r>
              <a:rPr lang="en-US" b="1" dirty="0" err="1" smtClean="0"/>
              <a:t>Touareg</a:t>
            </a:r>
            <a:r>
              <a:rPr lang="en-US" b="1" dirty="0" smtClean="0"/>
              <a:t> R5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iesel-powered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Four </a:t>
            </a:r>
            <a:r>
              <a:rPr lang="en-US" dirty="0"/>
              <a:t>w</a:t>
            </a:r>
            <a:r>
              <a:rPr lang="en-US" dirty="0" smtClean="0"/>
              <a:t>heel drive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Electronic steering control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Custom roof rack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55949" y="2766306"/>
            <a:ext cx="5162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	Environment Sensor Group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Five SICK laser range finders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Color Camera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Two 24 GHz RADAR sensor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74611" y="43434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	Positioning Sensor Group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GPS Antennae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dirty="0" smtClean="0"/>
              <a:t>GPS positioning system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dirty="0" smtClean="0"/>
              <a:t>Two GPS compass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dirty="0" smtClean="0"/>
              <a:t>Inertial measurement unit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838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Computing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Six Pentium M computers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Gigabit Ethernet switch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Custom Interface – Actuators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500 W power requirement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77719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Architecture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97" y="3218148"/>
            <a:ext cx="3962303" cy="2974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62596" y="6192448"/>
            <a:ext cx="4190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http://www-robotics.usc.edu/~maja/teaching/cs584/papers/thrun-stanley05.pdf</a:t>
            </a:r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9" y="127676"/>
            <a:ext cx="8414657" cy="6310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8" y="128064"/>
            <a:ext cx="8397551" cy="62981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6192447"/>
            <a:ext cx="3886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6"/>
              </a:rPr>
              <a:t>http://www.getrobo.com/getrobo_blog/2007/09/post-1.html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71711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25 -0.2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Honda ASIMO Autonomous Robot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800600" cy="2235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Avoid Objects</a:t>
            </a:r>
          </a:p>
          <a:p>
            <a:pPr>
              <a:buFontTx/>
              <a:buChar char="•"/>
            </a:pPr>
            <a:r>
              <a:rPr lang="en-US" smtClean="0"/>
              <a:t>Walk Over Uneven Terrain</a:t>
            </a:r>
          </a:p>
          <a:p>
            <a:pPr>
              <a:buFontTx/>
              <a:buChar char="•"/>
            </a:pPr>
            <a:r>
              <a:rPr lang="en-US" smtClean="0"/>
              <a:t>Voice Recognition</a:t>
            </a:r>
          </a:p>
          <a:p>
            <a:pPr>
              <a:buFontTx/>
              <a:buChar char="•"/>
            </a:pPr>
            <a:r>
              <a:rPr lang="en-US" smtClean="0"/>
              <a:t>People like Extrimities </a:t>
            </a:r>
          </a:p>
          <a:p>
            <a:pPr>
              <a:buFontTx/>
              <a:buChar char="•"/>
            </a:pPr>
            <a:r>
              <a:rPr lang="en-US" smtClean="0"/>
              <a:t>Hopping and Jumping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6872B-9AA4-40B5-9DF5-BE0AD579F98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11113" y="3910013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http://en.wikipedia.org/wiki/File:Honda_ASIMO_Walking_Stairs.JPG</a:t>
            </a:r>
            <a:r>
              <a:rPr lang="en-US" sz="1200"/>
              <a:t> </a:t>
            </a: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4825"/>
            <a:ext cx="2970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3198813" y="5853113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5"/>
              </a:rPr>
              <a:t>http://oneoman.com/2011/11/08/honda-shows-smarter-asimo-robot-that-hops-applying-technology-to-help-in-nuclear-crisis/</a:t>
            </a:r>
            <a:r>
              <a:rPr lang="en-US" sz="1200"/>
              <a:t> </a:t>
            </a:r>
          </a:p>
        </p:txBody>
      </p:sp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028825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4419600" y="51562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7"/>
              </a:rPr>
              <a:t>http://www.geeky-gadgets.com/hondas-new-asimo-robot-in-action-videos-08-11-2011/</a:t>
            </a:r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6689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Robot Ostrich (FastRunner)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8FA149-40A0-48B3-B106-34886C19143E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1570038"/>
          </a:xfrm>
        </p:spPr>
        <p:txBody>
          <a:bodyPr/>
          <a:lstStyle/>
          <a:p>
            <a:pPr marL="0" indent="0" algn="just"/>
            <a:r>
              <a:rPr lang="en-US" smtClean="0"/>
              <a:t>The Robot Ostrich(FastRunner) is a bipedal robot, which was developed at IHMC.  FastRunner is a fast, extremely efficient and be able to maintain a high speed while being self-stabilizing.  But this project is still under developing.</a:t>
            </a:r>
          </a:p>
        </p:txBody>
      </p:sp>
      <p:pic>
        <p:nvPicPr>
          <p:cNvPr id="11269" name="Picture 6" descr="http://zapp5.staticworld.net/images/article/2011/11/robo_ostrich_606-5236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47053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2819400"/>
            <a:ext cx="5029200" cy="3416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>
                <a:latin typeface="Arial" charset="0"/>
              </a:rPr>
              <a:t>Can achieve 20, 30 even 50 mph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" charset="0"/>
              </a:rPr>
              <a:t>One actuator per leg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" charset="0"/>
              </a:rPr>
              <a:t>Recovers itself from small step down disturbances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" charset="0"/>
              </a:rPr>
              <a:t>Reaching 22mph in less than 6s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" charset="0"/>
              </a:rPr>
              <a:t>Lightweight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" charset="0"/>
              </a:rPr>
              <a:t>Open-loop stable</a:t>
            </a:r>
          </a:p>
          <a:p>
            <a:pPr>
              <a:buFont typeface="Arial" charset="0"/>
              <a:buChar char="•"/>
            </a:pPr>
            <a:endParaRPr lang="en-US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Arial" charset="0"/>
            </a:endParaRPr>
          </a:p>
        </p:txBody>
      </p:sp>
      <p:pic>
        <p:nvPicPr>
          <p:cNvPr id="1127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05063"/>
            <a:ext cx="243998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7984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Vinci Robotic Surgery System             </a:t>
            </a:r>
            <a:r>
              <a:rPr lang="en-US" sz="1600" dirty="0" smtClean="0"/>
              <a:t>J. Scot Collins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B344FDA-ABB3-4357-94FC-495318FD0C0F}" type="slidenum">
              <a:rPr lang="en-US" sz="1200">
                <a:solidFill>
                  <a:srgbClr val="898989"/>
                </a:solidFill>
              </a:rPr>
              <a:pPr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152400" y="609600"/>
            <a:ext cx="5486400" cy="66725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A robotic surgical system made,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developed by Intuitive Surgical and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designed to facilitate complex surgery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using a minimally invasive approach</a:t>
            </a:r>
          </a:p>
          <a:p>
            <a:pPr>
              <a:buFontTx/>
              <a:buChar char="•"/>
            </a:pPr>
            <a:r>
              <a:rPr lang="en-US" sz="2200" dirty="0" smtClean="0"/>
              <a:t>Controlled by doctor, seated, in the same room at console.</a:t>
            </a:r>
          </a:p>
          <a:p>
            <a:pPr lvl="1"/>
            <a:r>
              <a:rPr lang="en-US" dirty="0" smtClean="0"/>
              <a:t>Not autonomous</a:t>
            </a:r>
          </a:p>
          <a:p>
            <a:pPr lvl="1"/>
            <a:r>
              <a:rPr lang="en-US" dirty="0" smtClean="0"/>
              <a:t>Actuation by pulleys, gears, motors, etc..</a:t>
            </a:r>
          </a:p>
          <a:p>
            <a:pPr>
              <a:buFontTx/>
              <a:buChar char="•"/>
            </a:pPr>
            <a:r>
              <a:rPr lang="en-US" sz="2200" dirty="0" smtClean="0"/>
              <a:t>Benefits</a:t>
            </a:r>
          </a:p>
          <a:p>
            <a:pPr lvl="1"/>
            <a:r>
              <a:rPr lang="en-US" dirty="0" smtClean="0"/>
              <a:t>Quicker recovery</a:t>
            </a:r>
          </a:p>
          <a:p>
            <a:pPr lvl="1"/>
            <a:r>
              <a:rPr lang="en-US" dirty="0" smtClean="0"/>
              <a:t>Filters out hand tremors</a:t>
            </a:r>
          </a:p>
          <a:p>
            <a:pPr lvl="1"/>
            <a:r>
              <a:rPr lang="en-US" dirty="0" smtClean="0"/>
              <a:t>More degrees of freedom than human wrist, 7 total.</a:t>
            </a:r>
          </a:p>
          <a:p>
            <a:pPr>
              <a:buFontTx/>
              <a:buChar char="•"/>
            </a:pPr>
            <a:r>
              <a:rPr lang="en-US" sz="2200" dirty="0" smtClean="0"/>
              <a:t>Drawbacks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Learning curve</a:t>
            </a:r>
          </a:p>
          <a:p>
            <a:endParaRPr lang="en-US" dirty="0" smtClean="0"/>
          </a:p>
          <a:p>
            <a:pPr lvl="1"/>
            <a:endParaRPr lang="en-US" sz="1800" dirty="0" smtClean="0"/>
          </a:p>
        </p:txBody>
      </p:sp>
      <p:pic>
        <p:nvPicPr>
          <p:cNvPr id="717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2" t="3062" r="5257" b="27695"/>
          <a:stretch>
            <a:fillRect/>
          </a:stretch>
        </p:blipFill>
        <p:spPr bwMode="auto">
          <a:xfrm>
            <a:off x="7162800" y="1066800"/>
            <a:ext cx="16843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0063" r="50256" b="3339"/>
          <a:stretch>
            <a:fillRect/>
          </a:stretch>
        </p:blipFill>
        <p:spPr bwMode="auto">
          <a:xfrm>
            <a:off x="5410200" y="914400"/>
            <a:ext cx="16764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3858" y="5626725"/>
            <a:ext cx="517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Images/Video:	</a:t>
            </a:r>
            <a:r>
              <a:rPr lang="en-US" sz="1000" dirty="0" smtClean="0">
                <a:hlinkClick r:id="rId4"/>
              </a:rPr>
              <a:t>http://www.davincisurgery.com</a:t>
            </a:r>
            <a:endParaRPr lang="en-US" sz="1000" dirty="0" smtClean="0"/>
          </a:p>
          <a:p>
            <a:r>
              <a:rPr lang="en-US" sz="1000" dirty="0" smtClean="0"/>
              <a:t>	</a:t>
            </a:r>
            <a:r>
              <a:rPr lang="en-US" sz="1000" dirty="0" smtClean="0">
                <a:hlinkClick r:id="rId5"/>
              </a:rPr>
              <a:t>http://www.youtube.com/watch?v=C17-bGquIjI</a:t>
            </a:r>
            <a:endParaRPr lang="en-US" sz="1000" dirty="0" smtClean="0"/>
          </a:p>
          <a:p>
            <a:r>
              <a:rPr lang="en-US" sz="1000" dirty="0" smtClean="0"/>
              <a:t>Information:	</a:t>
            </a:r>
            <a:r>
              <a:rPr lang="en-US" sz="1000" dirty="0" smtClean="0">
                <a:hlinkClick r:id="rId6"/>
              </a:rPr>
              <a:t>http://www.hmutx.com/davinci.php</a:t>
            </a:r>
            <a:endParaRPr lang="en-US" sz="1000" dirty="0" smtClean="0"/>
          </a:p>
          <a:p>
            <a:r>
              <a:rPr lang="en-US" sz="1000" dirty="0"/>
              <a:t>	</a:t>
            </a:r>
            <a:r>
              <a:rPr lang="en-US" sz="1000" dirty="0" smtClean="0">
                <a:hlinkClick r:id="rId7"/>
              </a:rPr>
              <a:t>http://en.wikipedia.org/wiki/Da_Vinci_Surgical_System</a:t>
            </a:r>
            <a:endParaRPr lang="en-US" sz="1000" dirty="0" smtClean="0"/>
          </a:p>
        </p:txBody>
      </p:sp>
      <p:pic>
        <p:nvPicPr>
          <p:cNvPr id="4" name="C17-bGquIjI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715000" y="3200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108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Sony QRIO (</a:t>
            </a:r>
            <a:r>
              <a:rPr lang="en-US" dirty="0" smtClean="0">
                <a:solidFill>
                  <a:schemeClr val="accent6"/>
                </a:solidFill>
              </a:rPr>
              <a:t>Q</a:t>
            </a:r>
            <a:r>
              <a:rPr lang="en-US" dirty="0" smtClean="0"/>
              <a:t>uest for </a:t>
            </a:r>
            <a:r>
              <a:rPr lang="en-US" dirty="0" err="1" smtClean="0"/>
              <a:t>cu</a:t>
            </a:r>
            <a:r>
              <a:rPr lang="en-US" dirty="0" err="1" smtClean="0">
                <a:solidFill>
                  <a:schemeClr val="accent6"/>
                </a:solidFill>
              </a:rPr>
              <a:t>RIO</a:t>
            </a:r>
            <a:r>
              <a:rPr lang="en-US" dirty="0" err="1" smtClean="0"/>
              <a:t>sity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38EEA-FFFE-40E1-B2F2-D5ACF51A339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 rot="10800000" flipV="1">
            <a:off x="6477000" y="5562600"/>
            <a:ext cx="2424113" cy="784225"/>
          </a:xfrm>
        </p:spPr>
        <p:txBody>
          <a:bodyPr/>
          <a:lstStyle/>
          <a:p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(1)http://preview.turbosquid.com/Preview/2012/05/30__11_10_14/Sony_Qrio_Robot_Static_000.jpg57231851-d6c2-444a-adbb-fc126691833fLarge.jpg</a:t>
            </a:r>
            <a:endParaRPr lang="en-US" sz="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Content Placeholder 5"/>
          <p:cNvSpPr txBox="1">
            <a:spLocks/>
          </p:cNvSpPr>
          <p:nvPr/>
        </p:nvSpPr>
        <p:spPr bwMode="auto">
          <a:xfrm>
            <a:off x="609600" y="4716463"/>
            <a:ext cx="44577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en-US" sz="2200" b="1" dirty="0" smtClean="0">
                <a:cs typeface="Times New Roman" pitchFamily="18" charset="0"/>
              </a:rPr>
              <a:t>CONTROL &amp; COMMUNICATION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cs typeface="Times New Roman" pitchFamily="18" charset="0"/>
              </a:rPr>
              <a:t>1 Speaker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cs typeface="Times New Roman" pitchFamily="18" charset="0"/>
              </a:rPr>
              <a:t>3 Microprocessor with 64Mb memory each.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8677275" y="5260975"/>
            <a:ext cx="249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1</a:t>
            </a: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r="25395"/>
          <a:stretch>
            <a:fillRect/>
          </a:stretch>
        </p:blipFill>
        <p:spPr bwMode="auto">
          <a:xfrm>
            <a:off x="6588125" y="898525"/>
            <a:ext cx="2089150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2438400" y="2584450"/>
            <a:ext cx="39338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en-US" sz="2200" b="1" dirty="0" smtClean="0">
                <a:cs typeface="Times New Roman" pitchFamily="18" charset="0"/>
              </a:rPr>
              <a:t>SENSORS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cs typeface="Times New Roman" pitchFamily="18" charset="0"/>
              </a:rPr>
              <a:t>2 CCD cameras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cs typeface="Times New Roman" pitchFamily="18" charset="0"/>
              </a:rPr>
              <a:t>7 Microphones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cs typeface="Times New Roman" pitchFamily="18" charset="0"/>
              </a:rPr>
              <a:t>3 Accelerometer, 1 in torso 2 in the feet.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49263" y="898525"/>
            <a:ext cx="43148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en-US" sz="2200" b="1" dirty="0" smtClean="0">
                <a:cs typeface="Times New Roman" pitchFamily="18" charset="0"/>
              </a:rPr>
              <a:t>MOTION &amp; POWER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cs typeface="Times New Roman" pitchFamily="18" charset="0"/>
              </a:rPr>
              <a:t>38 Joints &amp; servo motors.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/>
              <a:t>12V Lithium Ion pack, </a:t>
            </a:r>
            <a:r>
              <a:rPr lang="en-US" sz="2200" dirty="0" smtClean="0">
                <a:cs typeface="Times New Roman" pitchFamily="18" charset="0"/>
              </a:rPr>
              <a:t>1 hour battery life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cs typeface="Times New Roman" pitchFamily="18" charset="0"/>
              </a:rPr>
              <a:t>Can run at 23 cm/s</a:t>
            </a:r>
          </a:p>
        </p:txBody>
      </p:sp>
    </p:spTree>
    <p:extLst>
      <p:ext uri="{BB962C8B-B14F-4D97-AF65-F5344CB8AC3E}">
        <p14:creationId xmlns:p14="http://schemas.microsoft.com/office/powerpoint/2010/main" val="5685008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Autonomous saw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A2733-A6BF-48D4-8D58-2E33B05577C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0" y="6858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900" b="1" u="sng" dirty="0" smtClean="0"/>
              <a:t>Inputs:</a:t>
            </a:r>
            <a:r>
              <a:rPr lang="en-US" sz="1900" dirty="0" smtClean="0"/>
              <a:t> Pressure sensors, touch sensors, position sensors, position sensor, safety sensors, Variable Frequency Drive (VFD) speed feedback (4-20 mA) for saw blade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900" b="1" u="sng" dirty="0" smtClean="0"/>
              <a:t>Outputs: </a:t>
            </a:r>
            <a:r>
              <a:rPr lang="en-US" sz="1900" dirty="0" smtClean="0"/>
              <a:t>Open/Close clamps command, Raise/Lower saw, Move pipe Forward/Backward,  coolant pump On/Off, saw blade speed command (4-20 mA)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900" b="1" u="sng" dirty="0" smtClean="0"/>
              <a:t>Controller</a:t>
            </a:r>
            <a:r>
              <a:rPr lang="en-US" sz="1900" dirty="0" smtClean="0"/>
              <a:t>: Allen Bradley Programmable Logic Controller (PLC)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900" b="1" u="sng" dirty="0" smtClean="0"/>
              <a:t>Application: </a:t>
            </a:r>
            <a:r>
              <a:rPr lang="en-US" sz="1900" dirty="0" smtClean="0"/>
              <a:t>Cut long pipes into specified length. Tolerance is +/- 0.005 in.</a:t>
            </a:r>
          </a:p>
          <a:p>
            <a:pPr>
              <a:defRPr/>
            </a:pPr>
            <a:endParaRPr lang="en-US" sz="1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590800"/>
            <a:ext cx="50149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438400"/>
            <a:ext cx="41148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b="1" u="sng" dirty="0"/>
              <a:t>Sequence: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Select length and press Start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Close rear clamps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Close front clamps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Lower saw and cut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Retract pipe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Raise saw and open front clamps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Index pipe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Close from clamps</a:t>
            </a:r>
          </a:p>
          <a:p>
            <a:pPr marL="742950" indent="-457200">
              <a:buFontTx/>
              <a:buAutoNum type="arabicPeriod"/>
              <a:defRPr/>
            </a:pPr>
            <a:r>
              <a:rPr lang="en-US" sz="1800" dirty="0"/>
              <a:t>Repeat the sequence until end of pipe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1800" b="1" u="sng" dirty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1800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1925" y="5475288"/>
            <a:ext cx="395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/>
              <a:t>http://www.google.com/imgres?q=pipe+cutting+saw+machine&amp;um=1&amp;hl=en&amp;biw=1024&amp;bih=562&amp;tbm=isch&amp;tbnid=WliuZzoKoLVvgM:&amp;imgrefurl=http://www.ecvv.com/product/1872085.html&amp;docid=OFdWWiTxazEgzM&amp;imgurl=http://upload.ecvv.com/upload/Product/20093/China_Highly_efficient_Pipe_Cutting_Band_Saw_Machine20093111546170.jpg&amp;w=1024&amp;h=768&amp;ei=-NTgT4KvK8ry0gHP0oG3Dg&amp;zoom=1</a:t>
            </a:r>
          </a:p>
        </p:txBody>
      </p:sp>
    </p:spTree>
    <p:extLst>
      <p:ext uri="{BB962C8B-B14F-4D97-AF65-F5344CB8AC3E}">
        <p14:creationId xmlns:p14="http://schemas.microsoft.com/office/powerpoint/2010/main" val="17767309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STriDER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651827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Developed by </a:t>
            </a:r>
            <a:r>
              <a:rPr lang="en-US" dirty="0" err="1" smtClean="0"/>
              <a:t>RoMeLa</a:t>
            </a:r>
            <a:r>
              <a:rPr lang="en-US" dirty="0" smtClean="0"/>
              <a:t> (Robotics &amp; Mechanisms Laboratory at Virginia Tech)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Three points of contact with the ground.  Utilizes novel locomotive design. </a:t>
            </a:r>
          </a:p>
          <a:p>
            <a:pPr marL="0" indent="0"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sz="1200" dirty="0" smtClean="0"/>
              <a:t>http://www.ted.com/talks/dennis_hong_my_seven_species_of_robot.html</a:t>
            </a:r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 smtClean="0"/>
              <a:t>http://www.ted.com/talks/dennis_hong_my_seven_species_of_robot.html</a:t>
            </a:r>
          </a:p>
          <a:p>
            <a:pPr marL="0" indent="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B6E18-0EBF-4BAD-854F-AB2E75A7112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59886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362200"/>
            <a:ext cx="4749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8541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2">
  <a:themeElements>
    <a:clrScheme name="SEM2.pot 1">
      <a:dk1>
        <a:srgbClr val="000000"/>
      </a:dk1>
      <a:lt1>
        <a:srgbClr val="FFFFFF"/>
      </a:lt1>
      <a:dk2>
        <a:srgbClr val="5F5F5F"/>
      </a:dk2>
      <a:lt2>
        <a:srgbClr val="CCCCCC"/>
      </a:lt2>
      <a:accent1>
        <a:srgbClr val="C7D039"/>
      </a:accent1>
      <a:accent2>
        <a:srgbClr val="F74902"/>
      </a:accent2>
      <a:accent3>
        <a:srgbClr val="FFFFFF"/>
      </a:accent3>
      <a:accent4>
        <a:srgbClr val="000000"/>
      </a:accent4>
      <a:accent5>
        <a:srgbClr val="E0E4AE"/>
      </a:accent5>
      <a:accent6>
        <a:srgbClr val="E04102"/>
      </a:accent6>
      <a:hlink>
        <a:srgbClr val="0059B8"/>
      </a:hlink>
      <a:folHlink>
        <a:srgbClr val="4C82BA"/>
      </a:folHlink>
    </a:clrScheme>
    <a:fontScheme name="SEM2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M2.pot 1">
        <a:dk1>
          <a:srgbClr val="000000"/>
        </a:dk1>
        <a:lt1>
          <a:srgbClr val="FFFFFF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FFFFF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2">
        <a:dk1>
          <a:srgbClr val="000000"/>
        </a:dk1>
        <a:lt1>
          <a:srgbClr val="E6E4DA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0EFEA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3">
        <a:dk1>
          <a:srgbClr val="000000"/>
        </a:dk1>
        <a:lt1>
          <a:srgbClr val="B8D1E6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D8E5F0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4">
        <a:dk1>
          <a:srgbClr val="CCCCCC"/>
        </a:dk1>
        <a:lt1>
          <a:srgbClr val="FFFFFF"/>
        </a:lt1>
        <a:dk2>
          <a:srgbClr val="808080"/>
        </a:dk2>
        <a:lt2>
          <a:srgbClr val="FFFFFF"/>
        </a:lt2>
        <a:accent1>
          <a:srgbClr val="C7D039"/>
        </a:accent1>
        <a:accent2>
          <a:srgbClr val="F74902"/>
        </a:accent2>
        <a:accent3>
          <a:srgbClr val="C0C0C0"/>
        </a:accent3>
        <a:accent4>
          <a:srgbClr val="DADADA"/>
        </a:accent4>
        <a:accent5>
          <a:srgbClr val="E0E4AE"/>
        </a:accent5>
        <a:accent6>
          <a:srgbClr val="E04102"/>
        </a:accent6>
        <a:hlink>
          <a:srgbClr val="B8D1E6"/>
        </a:hlink>
        <a:folHlink>
          <a:srgbClr val="E6E4D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Office\Templates\Sony Ericsson Templates\SEM2.pot</Template>
  <TotalTime>0</TotalTime>
  <Words>1469</Words>
  <Application>Microsoft Office PowerPoint</Application>
  <PresentationFormat>On-screen Show (4:3)</PresentationFormat>
  <Paragraphs>335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SEM2</vt:lpstr>
      <vt:lpstr>ECGR4161/5196 – Lecture 6 – June 14, 2012</vt:lpstr>
      <vt:lpstr>Elektro – The Motoman of the Future</vt:lpstr>
      <vt:lpstr>STANLEY: The DARPA Grand Challenge</vt:lpstr>
      <vt:lpstr>Honda ASIMO Autonomous Robot</vt:lpstr>
      <vt:lpstr>Robot Ostrich (FastRunner)</vt:lpstr>
      <vt:lpstr>da Vinci Robotic Surgery System             J. Scot Collins</vt:lpstr>
      <vt:lpstr>Sony QRIO (Quest for cuRIOsity)</vt:lpstr>
      <vt:lpstr>Autonomous saw</vt:lpstr>
      <vt:lpstr>STriDER </vt:lpstr>
      <vt:lpstr>Ranger Walking Robot</vt:lpstr>
      <vt:lpstr>Legged Squad Support Systems (AlphaDog)</vt:lpstr>
      <vt:lpstr>Pegasys: Westinghouse Nuclear Robot</vt:lpstr>
      <vt:lpstr>Ballbots</vt:lpstr>
      <vt:lpstr>Pipe Traversing Robot</vt:lpstr>
      <vt:lpstr>iRobot Roomba</vt:lpstr>
      <vt:lpstr>PowerPoint Presentation</vt:lpstr>
      <vt:lpstr>Stanley</vt:lpstr>
      <vt:lpstr>R.O.B. (Robotic Operating Buddy)</vt:lpstr>
      <vt:lpstr>ROBONOVA</vt:lpstr>
      <vt:lpstr>Nao Robot</vt:lpstr>
      <vt:lpstr>SAFFiR (Shipboard Firefighting Robot)</vt:lpstr>
      <vt:lpstr>PowerPoint Presentation</vt:lpstr>
      <vt:lpstr>Water Running Robot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2009-01-06T14:48:04Z</dcterms:created>
  <dcterms:modified xsi:type="dcterms:W3CDTF">2012-06-19T22:49:45Z</dcterms:modified>
</cp:coreProperties>
</file>