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528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33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9" r:id="rId26"/>
    <p:sldId id="531" r:id="rId27"/>
    <p:sldId id="532" r:id="rId28"/>
  </p:sldIdLst>
  <p:sldSz cx="9144000" cy="6858000" type="screen4x3"/>
  <p:notesSz cx="6997700" cy="9271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3300"/>
    <a:srgbClr val="0000CC"/>
    <a:srgbClr val="000099"/>
    <a:srgbClr val="000000"/>
    <a:srgbClr val="CCCCCC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114" d="100"/>
          <a:sy n="114" d="100"/>
        </p:scale>
        <p:origin x="-1434" y="-108"/>
      </p:cViewPr>
      <p:guideLst>
        <p:guide orient="horz" pos="1248"/>
        <p:guide orient="horz" pos="528"/>
        <p:guide pos="240"/>
        <p:guide pos="5520"/>
        <p:guide pos="1632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E9C3510A-66F6-4A69-B354-FA610F4E1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86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205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7288" y="674688"/>
            <a:ext cx="4706937" cy="353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27538"/>
            <a:ext cx="51720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461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2050"/>
            <a:ext cx="30099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82050"/>
            <a:ext cx="30861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D64F716B-617B-4213-B1A6-D4385D4F5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3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custGeom>
            <a:avLst/>
            <a:gdLst>
              <a:gd name="T0" fmla="*/ 0 w 120000"/>
              <a:gd name="T1" fmla="*/ 0 h 120000"/>
              <a:gd name="T2" fmla="*/ 179065502 w 120000"/>
              <a:gd name="T3" fmla="*/ 0 h 120000"/>
              <a:gd name="T4" fmla="*/ 179065502 w 120000"/>
              <a:gd name="T5" fmla="*/ 100724345 h 120000"/>
              <a:gd name="T6" fmla="*/ 0 w 120000"/>
              <a:gd name="T7" fmla="*/ 10072434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0963" name="Shape 35"/>
          <p:cNvSpPr>
            <a:spLocks noGrp="1"/>
          </p:cNvSpPr>
          <p:nvPr>
            <p:ph type="body" idx="1"/>
          </p:nvPr>
        </p:nvSpPr>
        <p:spPr>
          <a:xfrm>
            <a:off x="700088" y="4403725"/>
            <a:ext cx="5597525" cy="37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3" tIns="92943" rIns="92943" bIns="92943"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3263"/>
            <a:ext cx="4633913" cy="3476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1987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925513" y="4427538"/>
            <a:ext cx="5172075" cy="3157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45000"/>
              <a:buFont typeface="StarSymbol"/>
              <a:buNone/>
            </a:pPr>
            <a:r>
              <a:rPr lang="en-US" sz="2400" smtClean="0">
                <a:latin typeface="Albany"/>
                <a:cs typeface="Tahoma" pitchFamily="34" charset="0"/>
              </a:rPr>
              <a:t>An example being a attitude reference gyroscope used to sense or measure pitch, roll, and yaw of an aircraft.</a:t>
            </a:r>
          </a:p>
          <a:p>
            <a:pPr>
              <a:buSzPct val="45000"/>
              <a:buFont typeface="StarSymbol"/>
              <a:buNone/>
            </a:pPr>
            <a:r>
              <a:rPr lang="en-US" sz="2400" smtClean="0">
                <a:latin typeface="Albany"/>
                <a:cs typeface="Tahoma" pitchFamily="34" charset="0"/>
              </a:rPr>
              <a:t>Some other gyroscopes are the MEMS (Micro Electro-Mechanical system), FOG (fiber optic gyro), VSG (vibrating structure gyro), DTG (dynamically tuned gyro), and London moment gyro.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Who invented it?</a:t>
            </a:r>
          </a:p>
          <a:p>
            <a:endParaRPr lang="en-US" smtClean="0"/>
          </a:p>
          <a:p>
            <a:r>
              <a:rPr lang="en-US" smtClean="0"/>
              <a:t>The person who invented the first known accelerometer was George Atwood in 1783. It was first known as the Atwood machine…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Applications:</a:t>
            </a:r>
          </a:p>
          <a:p>
            <a:endParaRPr lang="en-US" smtClean="0"/>
          </a:p>
          <a:p>
            <a:r>
              <a:rPr lang="en-US" smtClean="0"/>
              <a:t>Automobiles:</a:t>
            </a:r>
          </a:p>
          <a:p>
            <a:endParaRPr lang="en-US" smtClean="0"/>
          </a:p>
          <a:p>
            <a:r>
              <a:rPr lang="en-US" smtClean="0"/>
              <a:t>Planes:</a:t>
            </a:r>
          </a:p>
          <a:p>
            <a:endParaRPr lang="en-US" smtClean="0"/>
          </a:p>
          <a:p>
            <a:r>
              <a:rPr lang="en-US" smtClean="0"/>
              <a:t>Trains:</a:t>
            </a:r>
          </a:p>
          <a:p>
            <a:endParaRPr lang="en-US" smtClean="0"/>
          </a:p>
          <a:p>
            <a:r>
              <a:rPr lang="en-US" smtClean="0"/>
              <a:t>Measure vibrations of the MEMS tains </a:t>
            </a:r>
          </a:p>
          <a:p>
            <a:endParaRPr lang="en-US" smtClean="0"/>
          </a:p>
          <a:p>
            <a:r>
              <a:rPr lang="en-US" smtClean="0"/>
              <a:t>Steve Martin and John Candy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7C5D45-1763-48C0-B923-5495C7666305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It is so sensitive that it can detect deflections of only a few microns so that the top surface can be rigid and robust, e.g. glass,</a:t>
            </a:r>
          </a:p>
          <a:p>
            <a:r>
              <a:rPr lang="en-US" smtClean="0"/>
              <a:t>-unlike current Resistive designs that have to be soft enough to deform easily making them susceptible to damage.  </a:t>
            </a:r>
          </a:p>
          <a:p>
            <a:r>
              <a:rPr lang="en-US" smtClean="0"/>
              <a:t>-unique properties means that virtually no current flows unless a force is applied.  </a:t>
            </a:r>
          </a:p>
          <a:p>
            <a:r>
              <a:rPr lang="en-US" smtClean="0"/>
              <a:t>-This overcomes the drawbacks of Capacitive designs that constantly draw current and create design challenges to overcome EMI issues.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564167-C046-4D7C-9F5C-F12A68E5F4F5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54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031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7" name="Rectangle 1032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33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34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35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36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37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38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39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40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41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42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043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44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20" name="Rectangle 104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04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04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04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04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5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5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5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5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5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5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5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54138" y="3919538"/>
            <a:ext cx="6403975" cy="1697037"/>
          </a:xfrm>
        </p:spPr>
        <p:txBody>
          <a:bodyPr lIns="91436" tIns="45719" rIns="91436" bIns="45719"/>
          <a:lstStyle>
            <a:lvl1pPr marL="0" indent="0" algn="ctr">
              <a:defRPr sz="2000"/>
            </a:lvl1pPr>
          </a:lstStyle>
          <a:p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1000" y="852487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DC95-0524-4454-8AD4-36EF45B47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6124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75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914400"/>
            <a:ext cx="219075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41985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8410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07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B4A0-0129-42BC-88A0-BB3872EE3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89631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8FD6-5C64-4B43-B07B-B6AFB092F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5031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0025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8397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0405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436733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484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67575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1045" name="Rectangle 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1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Rectangle 1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1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Rectangle 1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Rectangle 1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1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17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9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20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1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2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3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24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25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26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27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28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9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Text Box 34"/>
          <p:cNvSpPr txBox="1">
            <a:spLocks noChangeArrowheads="1"/>
          </p:cNvSpPr>
          <p:nvPr/>
        </p:nvSpPr>
        <p:spPr bwMode="auto">
          <a:xfrm>
            <a:off x="593725" y="6477000"/>
            <a:ext cx="2012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		</a:t>
            </a:r>
            <a:endParaRPr lang="en-US" smtClean="0"/>
          </a:p>
        </p:txBody>
      </p:sp>
      <p:pic>
        <p:nvPicPr>
          <p:cNvPr id="1031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F603E0-F8C6-41CC-9796-CD84D83C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9" r:id="rId2"/>
    <p:sldLayoutId id="2147483820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>
    <p:randomBar dir="vert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QOvEG27Gt4" TargetMode="External"/><Relationship Id="rId2" Type="http://schemas.openxmlformats.org/officeDocument/2006/relationships/hyperlink" Target="http://www.youtube.com/watch?v=oJq5PQZHU-I&amp;NR=1&amp;feature=fvw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mqDePXM89Y&amp;feature=player_embedd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enterprisectr.org/high-speed-ground-transportation/maglev-technology.html" TargetMode="External"/><Relationship Id="rId4" Type="http://schemas.openxmlformats.org/officeDocument/2006/relationships/hyperlink" Target="http://en.wikipedia.org/wiki/Magle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davidbuckley.net/FR/ShadowLeg/ShadowLeg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nmag.com/articles/2009/03/sensor-zone-april-2009" TargetMode="External"/><Relationship Id="rId2" Type="http://schemas.openxmlformats.org/officeDocument/2006/relationships/hyperlink" Target="http://www.magnet.fsu.edu/education/tutorials/java/halleffect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www.melexis.com/Assets/What-is-the-Hall-Effect-3720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pYwgvLQRl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bes.com/sites/sageworks/2011/07/05/planes-trains-and-automobiles-and-boats-transportation-industry-back-on-track" TargetMode="External"/><Relationship Id="rId13" Type="http://schemas.openxmlformats.org/officeDocument/2006/relationships/image" Target="../media/image47.jpeg"/><Relationship Id="rId3" Type="http://schemas.openxmlformats.org/officeDocument/2006/relationships/hyperlink" Target="http://portal.paseban.com/article/4088/accelerometer-iphone-" TargetMode="External"/><Relationship Id="rId7" Type="http://schemas.openxmlformats.org/officeDocument/2006/relationships/hyperlink" Target="http://nolimitstolearning.blogspot.com/2009/02/wii-therapy-using-wii-and-wii-fit-in.html" TargetMode="External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jsc.nasa.gov/" TargetMode="External"/><Relationship Id="rId11" Type="http://schemas.openxmlformats.org/officeDocument/2006/relationships/image" Target="../media/image45.jpeg"/><Relationship Id="rId5" Type="http://schemas.openxmlformats.org/officeDocument/2006/relationships/hyperlink" Target="spacerockets.html" TargetMode="External"/><Relationship Id="rId15" Type="http://schemas.openxmlformats.org/officeDocument/2006/relationships/image" Target="../media/image49.jpeg"/><Relationship Id="rId10" Type="http://schemas.openxmlformats.org/officeDocument/2006/relationships/hyperlink" Target="http://www.dashwarninglights.co.uk/1199.html" TargetMode="External"/><Relationship Id="rId4" Type="http://schemas.openxmlformats.org/officeDocument/2006/relationships/hyperlink" Target="http://www.pololu.com/catalog/product/1247" TargetMode="External"/><Relationship Id="rId9" Type="http://schemas.openxmlformats.org/officeDocument/2006/relationships/hyperlink" Target="http://www.campmor.com/balance-slim-pedometer.shtml" TargetMode="External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ardesign.co.uk/spur-gears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emier-gear.com/worm_gears.htm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aldinsight.com/fig/0870270304009.png" TargetMode="External"/><Relationship Id="rId7" Type="http://schemas.openxmlformats.org/officeDocument/2006/relationships/hyperlink" Target="http://www.data-acquisition.us/industrial_electronics/input_devices_sensors_transducers_transmitters_measurement/sensors/Piezoelectric-Pressure-Sensors.jp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hyperlink" Target="http://www.ni.com/cms/images/devzone/tut/a/a851fe69743.gif" TargetMode="Externa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spectrum.ieee.org/automaton/robotics/diy/top-10-robotic-kinect-hack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iclesbase.com/advertising-articles/pneumatic-jackhammers-251199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DC_moto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hyperlink" Target="http://en.wikipedia.org/wiki/Stepper_motor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hyperlink" Target="http://www.imagesco.com/articles/picstepper/02.html%23fig3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hyperlink" Target="http://www.imagesco.com/articles/picstepper/02.html" TargetMode="External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rvo_moto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hyperlink" Target="http://www.baldor.com/products/servomotors/c_series/bsm_cseries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XwNllw0CLQ" TargetMode="External"/><Relationship Id="rId2" Type="http://schemas.openxmlformats.org/officeDocument/2006/relationships/hyperlink" Target="http://www.youtube.com/watch?v=Z1TP3NHtmJI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28PO6QMzcs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ECGR4161/5196 – Lecture 3 – May 31, 2012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3859213"/>
          </a:xfrm>
        </p:spPr>
        <p:txBody>
          <a:bodyPr/>
          <a:lstStyle/>
          <a:p>
            <a:r>
              <a:rPr lang="en-US" sz="1800" smtClean="0"/>
              <a:t>PARO “Baby Harp Seal Robot(?)” </a:t>
            </a:r>
            <a:br>
              <a:rPr lang="en-US" sz="1800" smtClean="0"/>
            </a:br>
            <a:r>
              <a:rPr lang="en-US" sz="1800" smtClean="0">
                <a:hlinkClick r:id="rId2"/>
              </a:rPr>
              <a:t>http://www.youtube.com/watch?v=oJq5PQZHU-I&amp;NR=1&amp;feature=fvwp</a:t>
            </a:r>
            <a:r>
              <a:rPr lang="en-US" sz="1800" smtClean="0"/>
              <a:t> </a:t>
            </a:r>
          </a:p>
          <a:p>
            <a:r>
              <a:rPr lang="en-US" sz="1800" smtClean="0"/>
              <a:t>LegoMindstorm – Rukic’s Cube solver:  </a:t>
            </a:r>
            <a:r>
              <a:rPr lang="en-US" sz="1800" smtClean="0">
                <a:hlinkClick r:id="rId3"/>
              </a:rPr>
              <a:t>http://www.youtube.com/watch?v=3QOvEG27Gt4</a:t>
            </a:r>
            <a:r>
              <a:rPr lang="en-US" sz="1800" smtClean="0"/>
              <a:t> </a:t>
            </a:r>
          </a:p>
          <a:p>
            <a:r>
              <a:rPr lang="en-US" sz="1800" smtClean="0"/>
              <a:t>Tree climbing robot:  </a:t>
            </a:r>
            <a:r>
              <a:rPr lang="en-US" sz="1800" smtClean="0">
                <a:hlinkClick r:id="rId4"/>
              </a:rPr>
              <a:t>http://www.youtube.com/watch?v=zmqDePXM89Y&amp;feature=player_embedded</a:t>
            </a:r>
            <a:r>
              <a:rPr lang="en-US" sz="1800" smtClean="0"/>
              <a:t> </a:t>
            </a:r>
          </a:p>
          <a:p>
            <a:endParaRPr lang="en-US" sz="1800" smtClean="0"/>
          </a:p>
          <a:p>
            <a:r>
              <a:rPr lang="en-US" sz="1800" smtClean="0"/>
              <a:t>Today:</a:t>
            </a:r>
          </a:p>
          <a:p>
            <a:pPr>
              <a:buFontTx/>
              <a:buChar char="•"/>
            </a:pPr>
            <a:r>
              <a:rPr lang="en-US" sz="1800" smtClean="0"/>
              <a:t>Presentations</a:t>
            </a:r>
          </a:p>
          <a:p>
            <a:pPr>
              <a:buFontTx/>
              <a:buChar char="•"/>
            </a:pPr>
            <a:r>
              <a:rPr lang="en-US" sz="1800" smtClean="0"/>
              <a:t>Locomotion</a:t>
            </a:r>
          </a:p>
          <a:p>
            <a:pPr>
              <a:buFontTx/>
              <a:buChar char="•"/>
            </a:pPr>
            <a:r>
              <a:rPr lang="en-US" sz="1800" smtClean="0"/>
              <a:t>Lab time</a:t>
            </a:r>
          </a:p>
          <a:p>
            <a:endParaRPr lang="en-US" sz="180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algn="ctr"/>
            <a:r>
              <a:rPr lang="en-US" sz="2400" b="0" smtClean="0">
                <a:solidFill>
                  <a:schemeClr val="tx1"/>
                </a:solidFill>
                <a:latin typeface="Arial Black" pitchFamily="34" charset="0"/>
              </a:rPr>
              <a:t>MAGNETIC LEVITATION (MAGLEV)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0" y="990600"/>
            <a:ext cx="4724400" cy="5788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 Concept first thought of for transportation in early 1900’s by Bachelet (France) &amp; Goddard (U.S.)</a:t>
            </a:r>
          </a:p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 2 Main types of MAGLEV</a:t>
            </a:r>
          </a:p>
          <a:p>
            <a:pPr lvl="1"/>
            <a:r>
              <a:rPr lang="en-US" sz="2400" smtClean="0">
                <a:latin typeface="Times New Roman" pitchFamily="18" charset="0"/>
              </a:rPr>
              <a:t>EMS (Attractive) </a:t>
            </a:r>
          </a:p>
          <a:p>
            <a:pPr lvl="1"/>
            <a:r>
              <a:rPr lang="en-US" sz="2400" smtClean="0">
                <a:latin typeface="Times New Roman" pitchFamily="18" charset="0"/>
              </a:rPr>
              <a:t>EDS (Repulsive)</a:t>
            </a:r>
          </a:p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 Most commonly used for trains today (Germany &amp; Japan)</a:t>
            </a:r>
          </a:p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 Highest recorded speed of 361mph achieved by Japan in 2003</a:t>
            </a:r>
          </a:p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 Does not rely on wheels, axels, or bearings (essentially frictionless)</a:t>
            </a:r>
          </a:p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 Less maintenance required</a:t>
            </a:r>
          </a:p>
          <a:p>
            <a:pPr marL="0" indent="0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54EB1-8231-4653-B465-386065632EC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1509" name="Picture 9" descr="magl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3352800" cy="21034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10" descr="maglev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0"/>
            <a:ext cx="3429000" cy="1450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solidFill>
                  <a:schemeClr val="hlink"/>
                </a:solidFill>
              </a:rPr>
              <a:t>Source: &lt;</a:t>
            </a:r>
            <a:r>
              <a:rPr lang="en-US" sz="800" b="1">
                <a:solidFill>
                  <a:schemeClr val="hlink"/>
                </a:solidFill>
                <a:hlinkClick r:id="rId4"/>
              </a:rPr>
              <a:t>http://en.wikipedia.org/wiki/Maglev</a:t>
            </a:r>
            <a:r>
              <a:rPr lang="en-US" sz="800">
                <a:solidFill>
                  <a:schemeClr val="hlink"/>
                </a:solidFill>
              </a:rPr>
              <a:t> </a:t>
            </a:r>
            <a:r>
              <a:rPr lang="en-US" sz="800" b="1">
                <a:solidFill>
                  <a:schemeClr val="hlink"/>
                </a:solidFill>
              </a:rPr>
              <a:t>&gt;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762000" y="335280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solidFill>
                  <a:srgbClr val="0000CC"/>
                </a:solidFill>
              </a:rPr>
              <a:t>Source: &lt;</a:t>
            </a:r>
            <a:r>
              <a:rPr lang="en-US" sz="800" b="1">
                <a:solidFill>
                  <a:srgbClr val="0000CC"/>
                </a:solidFill>
                <a:hlinkClick r:id="rId5"/>
              </a:rPr>
              <a:t>http://www.theenterprisectr.org/high-speed-ground-transportation/maglev-technology.html</a:t>
            </a:r>
            <a:r>
              <a:rPr lang="en-US" sz="800">
                <a:solidFill>
                  <a:srgbClr val="0000CC"/>
                </a:solidFill>
              </a:rPr>
              <a:t> </a:t>
            </a:r>
            <a:r>
              <a:rPr lang="en-US" sz="800" b="1">
                <a:solidFill>
                  <a:srgbClr val="0000CC"/>
                </a:solidFill>
              </a:rPr>
              <a:t> &gt;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Motion - Screw</a:t>
            </a:r>
          </a:p>
        </p:txBody>
      </p:sp>
      <p:pic>
        <p:nvPicPr>
          <p:cNvPr id="2253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663" y="838200"/>
            <a:ext cx="1590675" cy="21685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74927-DFC1-43E3-9BB2-489AC12FB5B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457200" y="838200"/>
            <a:ext cx="58674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smtClean="0"/>
              <a:t>Screw actuator is a type of mechanical linear actuator that converts rotary motion into linear motion.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smtClean="0"/>
              <a:t>Different type of screw actuators are lead screw, </a:t>
            </a:r>
            <a:r>
              <a:rPr lang="en-US" sz="2200" dirty="0" err="1" smtClean="0"/>
              <a:t>screwjack</a:t>
            </a:r>
            <a:r>
              <a:rPr lang="en-US" sz="2200" dirty="0" smtClean="0"/>
              <a:t>, ball screw and roller screw.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 smtClean="0"/>
              <a:t>Screw actuator can be mechanical (manual) or electro-mechanical (motor driven).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7010400" y="3263900"/>
            <a:ext cx="1981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/>
              <a:t>http://en.wikipedia.org/wiki/Linear_actuator#Linear_motors</a:t>
            </a:r>
          </a:p>
        </p:txBody>
      </p: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479800"/>
            <a:ext cx="6310312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3200400" y="6153150"/>
            <a:ext cx="3505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/>
              <a:t>http://www.concisemotion.com/Flexline/Flex1-EZ.htm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Linear Actuator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D7FA2-AD70-4CD1-9E7A-25DB64EFEF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228600" y="1143000"/>
          <a:ext cx="86169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Worksheet" r:id="rId4" imgW="8105755" imgH="4229049" progId="Excel.Sheet.12">
                  <p:embed/>
                </p:oleObj>
              </mc:Choice>
              <mc:Fallback>
                <p:oleObj name="Worksheet" r:id="rId4" imgW="8105755" imgH="4229049" progId="Excel.Shee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86169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MEMS - Microelectromechanical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ADA28-1355-47F6-822B-BDB8212BCB1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458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1" name="Picture 6" descr="http://www.infiniteunknown.net/wp-content/uploads/2012/04/DARPA-HI-MEMS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4705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6019800" y="11430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Size: 1 – 100 micrometers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5943600" y="22860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Technology is still advancing.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Robotic Leg Power by Air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990600"/>
            <a:ext cx="5638800" cy="5311775"/>
          </a:xfrm>
        </p:spPr>
        <p:txBody>
          <a:bodyPr/>
          <a:lstStyle/>
          <a:p>
            <a:pPr marL="0" indent="0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Actuators: Pneumatic artificial muscles (PAMs)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Contracting and extending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devices operated by pressurized air filling a pneumatic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bladder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Light weight, easy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to build, low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cost, powerful, smooth, flexible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Degrees of freedom: 6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Control System: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Potentiometers for positioning feedback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Muscle Pressure monitored by air delivery system</a:t>
            </a:r>
          </a:p>
          <a:p>
            <a:pPr marL="292100" lvl="1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Simulates the Normal Human walking speed</a:t>
            </a:r>
          </a:p>
          <a:p>
            <a:pPr marL="292100" lvl="1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has the strength of 1kg load at the ankle</a:t>
            </a:r>
          </a:p>
          <a:p>
            <a:pPr marL="292100" lvl="1">
              <a:buFont typeface="Arial" pitchFamily="34" charset="0"/>
              <a:buChar char="•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92100" lvl="1">
              <a:buFont typeface="Arial" pitchFamily="34" charset="0"/>
              <a:buChar char="•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" y="5410200"/>
            <a:ext cx="4041775" cy="904875"/>
          </a:xfrm>
        </p:spPr>
        <p:txBody>
          <a:bodyPr/>
          <a:lstStyle/>
          <a:p>
            <a:r>
              <a:rPr lang="en-US" sz="1200" smtClean="0">
                <a:hlinkClick r:id="rId2"/>
              </a:rPr>
              <a:t>http://www.davidbuckley.net/FR/ShadowLeg/ShadowLeg.htm#leginframe</a:t>
            </a:r>
            <a:endParaRPr lang="en-US" sz="1200" smtClean="0"/>
          </a:p>
          <a:p>
            <a:r>
              <a:rPr lang="en-US" sz="1200" smtClean="0"/>
              <a:t>Made by Shadow Robot Co.</a:t>
            </a:r>
          </a:p>
          <a:p>
            <a:endParaRPr lang="en-US" sz="1200" smtClean="0"/>
          </a:p>
        </p:txBody>
      </p:sp>
      <p:pic>
        <p:nvPicPr>
          <p:cNvPr id="25605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990600"/>
            <a:ext cx="1981200" cy="25908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0FE8442-A891-4E8D-A4E0-477AC3F3FA5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5607" name="Picture 5" descr="\\afs\csalaza4\pc\win_data\My Documents\UNCC\Intro to Autonomous Robotics\P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209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The Hall Effect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382000" cy="32924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When: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Discovered in 1879 </a:t>
            </a:r>
          </a:p>
          <a:p>
            <a:pPr>
              <a:spcBef>
                <a:spcPct val="0"/>
              </a:spcBef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Where: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Johns Hopkins University in Baltimore, Maryland.</a:t>
            </a:r>
          </a:p>
          <a:p>
            <a:pPr>
              <a:spcBef>
                <a:spcPct val="0"/>
              </a:spcBef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Why: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Originally used to classify chemical samples, but is now used in probes and transducers</a:t>
            </a:r>
          </a:p>
          <a:p>
            <a:pPr>
              <a:spcBef>
                <a:spcPct val="0"/>
              </a:spcBef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How: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hlinkClick r:id="rId2"/>
              </a:rPr>
              <a:t>http://www.magnet.fsu.edu/education/tutorials/java/halleffect/index.html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61461-2CE3-4210-8829-EDB06397570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638800" y="5715000"/>
            <a:ext cx="3505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/>
              <a:t>(a) </a:t>
            </a:r>
            <a:r>
              <a:rPr lang="en-US" sz="800">
                <a:hlinkClick r:id="rId2"/>
              </a:rPr>
              <a:t>http://www.magnet.fsu.edu/education/tutorials/java/halleffect/index.html</a:t>
            </a:r>
            <a:endParaRPr lang="en-US" sz="800"/>
          </a:p>
          <a:p>
            <a:pPr>
              <a:spcAft>
                <a:spcPts val="600"/>
              </a:spcAft>
            </a:pPr>
            <a:r>
              <a:rPr lang="en-US" sz="800"/>
              <a:t>(b) </a:t>
            </a:r>
            <a:r>
              <a:rPr lang="en-US" sz="800">
                <a:hlinkClick r:id="rId3"/>
              </a:rPr>
              <a:t>http://www.ecnmag.com/articles/2009/03/sensor-zone-april-2009</a:t>
            </a:r>
            <a:endParaRPr lang="en-US" sz="800"/>
          </a:p>
          <a:p>
            <a:pPr>
              <a:spcAft>
                <a:spcPts val="600"/>
              </a:spcAft>
            </a:pPr>
            <a:r>
              <a:rPr lang="en-US" sz="800"/>
              <a:t>(c) </a:t>
            </a:r>
            <a:r>
              <a:rPr lang="en-US" sz="800">
                <a:hlinkClick r:id="rId4"/>
              </a:rPr>
              <a:t>http://www.melexis.com/Assets/What-is-the-Hall-Effect-3720.aspx</a:t>
            </a:r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</p:txBody>
      </p:sp>
      <p:pic>
        <p:nvPicPr>
          <p:cNvPr id="26630" name="Picture 6" descr="http://upload.wikimedia.org/wikipedia/en/thumb/7/7c/Edwin_Herbert_Hall_(1855-1938).jpg/150px-Edwin_Herbert_Hall_(1855-193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1428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Allegro Hall-eff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057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1600200" y="838200"/>
            <a:ext cx="464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cs typeface="Times New Roman" pitchFamily="18" charset="0"/>
              </a:rPr>
              <a:t>Who:</a:t>
            </a:r>
            <a:r>
              <a:rPr lang="en-US" sz="2000">
                <a:cs typeface="Times New Roman" pitchFamily="18" charset="0"/>
              </a:rPr>
              <a:t> Discovered by physicist Edwin Hall</a:t>
            </a:r>
            <a:endParaRPr lang="en-US" sz="2000"/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1600200" y="1676400"/>
            <a:ext cx="518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cs typeface="Times New Roman" pitchFamily="18" charset="0"/>
              </a:rPr>
              <a:t>What: </a:t>
            </a:r>
            <a:r>
              <a:rPr lang="en-US" sz="2000">
                <a:cs typeface="Times New Roman" pitchFamily="18" charset="0"/>
              </a:rPr>
              <a:t>The increase/decrease in voltage perpendicular to a path of current due to the presence of a magnetic field</a:t>
            </a:r>
          </a:p>
          <a:p>
            <a:endParaRPr lang="en-US"/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533400" y="2895600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/>
              <a:t>(a)</a:t>
            </a: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7315200" y="312420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/>
              <a:t>(b)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382000" cy="519113"/>
          </a:xfrm>
        </p:spPr>
        <p:txBody>
          <a:bodyPr/>
          <a:lstStyle/>
          <a:p>
            <a:pPr>
              <a:buSzPct val="45000"/>
              <a:buFont typeface="StarSymbol"/>
              <a:buNone/>
            </a:pPr>
            <a:r>
              <a:rPr lang="en-US" smtClean="0"/>
              <a:t>Gyroscope Technology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4294967295"/>
          </p:nvPr>
        </p:nvSpPr>
        <p:spPr>
          <a:xfrm>
            <a:off x="438150" y="847725"/>
            <a:ext cx="5160963" cy="5770563"/>
          </a:xfrm>
        </p:spPr>
        <p:txBody>
          <a:bodyPr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Clr>
                <a:srgbClr val="000080"/>
              </a:buClr>
              <a:buSzPct val="45000"/>
              <a:buFont typeface="StarSymbol"/>
              <a:buChar char="●"/>
            </a:pPr>
            <a:r>
              <a:rPr lang="en-US" sz="2200" smtClean="0">
                <a:latin typeface="Thorndale"/>
                <a:ea typeface="Andale Sans UI"/>
                <a:cs typeface="Tahoma" pitchFamily="34" charset="0"/>
              </a:rPr>
              <a:t>A gyroscope is a device for measuring and/or maintaining the orientation of a device.</a:t>
            </a:r>
          </a:p>
          <a:p>
            <a:pPr marL="863600" lvl="1" indent="-287338">
              <a:spcBef>
                <a:spcPct val="0"/>
              </a:spcBef>
              <a:spcAft>
                <a:spcPts val="1138"/>
              </a:spcAft>
              <a:buClr>
                <a:srgbClr val="000080"/>
              </a:buClr>
              <a:buSzPct val="75000"/>
              <a:buFont typeface="StarSymbol"/>
              <a:buChar char="–"/>
            </a:pPr>
            <a:r>
              <a:rPr lang="en-US" sz="2200" smtClean="0">
                <a:latin typeface="Thorndale"/>
                <a:ea typeface="Andale Sans UI"/>
                <a:cs typeface="Tahoma" pitchFamily="34" charset="0"/>
              </a:rPr>
              <a:t>This is done with principles of angular momentum.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Clr>
                <a:srgbClr val="000080"/>
              </a:buClr>
              <a:buSzPct val="45000"/>
              <a:buFont typeface="StarSymbol"/>
              <a:buChar char="●"/>
            </a:pPr>
            <a:r>
              <a:rPr lang="en-US" sz="2200" smtClean="0">
                <a:latin typeface="Thorndale"/>
                <a:ea typeface="Andale Sans UI"/>
                <a:cs typeface="Tahoma" pitchFamily="34" charset="0"/>
              </a:rPr>
              <a:t>There are multiple kinds of gyroscopes.</a:t>
            </a:r>
          </a:p>
          <a:p>
            <a:pPr marL="863600" lvl="1" indent="-287338">
              <a:spcBef>
                <a:spcPct val="0"/>
              </a:spcBef>
              <a:spcAft>
                <a:spcPts val="1138"/>
              </a:spcAft>
              <a:buClr>
                <a:srgbClr val="000080"/>
              </a:buClr>
              <a:buSzPct val="75000"/>
              <a:buFont typeface="StarSymbol"/>
              <a:buChar char="–"/>
            </a:pPr>
            <a:r>
              <a:rPr lang="en-US" sz="2200" smtClean="0">
                <a:latin typeface="Thorndale"/>
                <a:ea typeface="Andale Sans UI"/>
                <a:cs typeface="Tahoma" pitchFamily="34" charset="0"/>
              </a:rPr>
              <a:t>An easy form is a fast spinning mass that points in a fixed direction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Clr>
                <a:srgbClr val="000080"/>
              </a:buClr>
              <a:buSzPct val="45000"/>
              <a:buFont typeface="StarSymbol"/>
              <a:buChar char="●"/>
            </a:pPr>
            <a:r>
              <a:rPr lang="en-US" sz="2200" smtClean="0">
                <a:latin typeface="Thorndale"/>
                <a:ea typeface="Andale Sans UI"/>
                <a:cs typeface="Tahoma" pitchFamily="34" charset="0"/>
              </a:rPr>
              <a:t>Uses can include compasses, computer pointing device, and more.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Clr>
                <a:srgbClr val="000080"/>
              </a:buClr>
              <a:buSzPct val="45000"/>
              <a:buFont typeface="StarSymbol"/>
              <a:buChar char="●"/>
            </a:pPr>
            <a:r>
              <a:rPr lang="en-US" sz="2200" smtClean="0">
                <a:latin typeface="Thorndale"/>
                <a:ea typeface="Andale Sans UI"/>
                <a:cs typeface="Tahoma" pitchFamily="34" charset="0"/>
              </a:rPr>
              <a:t>An example of uses for gyroscopes:</a:t>
            </a:r>
            <a:r>
              <a:rPr lang="en-US" sz="2000" smtClean="0">
                <a:latin typeface="Thorndale"/>
                <a:ea typeface="Andale Sans UI"/>
                <a:cs typeface="Tahoma" pitchFamily="34" charset="0"/>
              </a:rPr>
              <a:t> </a:t>
            </a:r>
            <a:r>
              <a:rPr lang="en-US" sz="2000" smtClean="0">
                <a:latin typeface="Thorndale"/>
                <a:ea typeface="Andale Sans UI"/>
                <a:cs typeface="Tahoma" pitchFamily="34" charset="0"/>
                <a:hlinkClick r:id="rId3"/>
              </a:rPr>
              <a:t>http://www.youtube.com/watch?v=BpYwgvLQRlM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Clr>
                <a:srgbClr val="000080"/>
              </a:buClr>
              <a:buSzPct val="45000"/>
              <a:buFont typeface="StarSymbol"/>
              <a:buChar char="●"/>
            </a:pPr>
            <a:endParaRPr lang="en-US" sz="2200" smtClean="0">
              <a:latin typeface="Thorndale"/>
              <a:ea typeface="Andale Sans UI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3450" y="3732213"/>
            <a:ext cx="2073275" cy="37782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sz="1100"/>
            </a:pPr>
            <a:r>
              <a:rPr lang="en-US" sz="1000">
                <a:latin typeface="Arial" pitchFamily="18"/>
                <a:ea typeface="Microsoft YaHei" pitchFamily="2"/>
                <a:cs typeface="Mangal" pitchFamily="2"/>
              </a:rPr>
              <a:t>http://en.wikipedia.org/wiki/File:3D_Gyroscope.png</a:t>
            </a:r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566863"/>
            <a:ext cx="287813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15875"/>
            <a:ext cx="8382000" cy="519113"/>
          </a:xfrm>
        </p:spPr>
        <p:txBody>
          <a:bodyPr/>
          <a:lstStyle/>
          <a:p>
            <a:r>
              <a:rPr lang="en-US" smtClean="0"/>
              <a:t>LIDAR (Light Detection and Ranging)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82000" cy="5251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b="1" smtClean="0"/>
              <a:t>LIDAR</a:t>
            </a:r>
            <a:r>
              <a:rPr lang="en-US" sz="2200" smtClean="0"/>
              <a:t> is the use of electromagnetic waves within the     600nm-1000nm range to measure distance. LIDAR               units  are generally comprised of: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smtClean="0"/>
              <a:t>laser			photo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smtClean="0"/>
              <a:t>optics              		GPS/IMU              </a:t>
            </a:r>
          </a:p>
          <a:p>
            <a:pPr>
              <a:buFontTx/>
              <a:buChar char="•"/>
            </a:pPr>
            <a:r>
              <a:rPr lang="en-US" sz="2200" smtClean="0"/>
              <a:t>Used in robotics as a way to map the environment and     classify objects. LIDAR has applications such as: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smtClean="0"/>
              <a:t>generating topographical contour maps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smtClean="0"/>
              <a:t>threat detection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smtClean="0"/>
              <a:t>automated transportation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smtClean="0"/>
              <a:t>3D point cloud</a:t>
            </a:r>
          </a:p>
          <a:p>
            <a:pPr lvl="1">
              <a:buFont typeface="Arial" pitchFamily="34" charset="0"/>
              <a:buChar char="•"/>
            </a:pPr>
            <a:endParaRPr lang="en-US" sz="1800" smtClean="0"/>
          </a:p>
          <a:p>
            <a:pPr lvl="1">
              <a:buFont typeface="Arial" pitchFamily="34" charset="0"/>
              <a:buChar char="•"/>
            </a:pPr>
            <a:endParaRPr lang="en-US" sz="1800" smtClean="0"/>
          </a:p>
          <a:p>
            <a:pPr lvl="1">
              <a:buFont typeface="Arial" pitchFamily="34" charset="0"/>
              <a:buChar char="•"/>
            </a:pPr>
            <a:endParaRPr lang="en-US" sz="1800" smtClean="0"/>
          </a:p>
          <a:p>
            <a:pPr>
              <a:buFontTx/>
              <a:buChar char="•"/>
            </a:pPr>
            <a:endParaRPr lang="en-US" sz="2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80492-7C13-4CC3-A6E9-2E6CA9436FB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8677" name="Picture 6" descr="http://www.stalkerradar.com/images/lidar-lr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603750"/>
            <a:ext cx="13303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-68263" y="5459413"/>
            <a:ext cx="358457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[1]http://en.wikipedia.org/wiki/LIDAR#Design</a:t>
            </a:r>
          </a:p>
          <a:p>
            <a:r>
              <a:rPr lang="en-US" sz="1200"/>
              <a:t>[2]http://www.stalkerradar.com/lidar_lr.shtml</a:t>
            </a:r>
          </a:p>
          <a:p>
            <a:r>
              <a:rPr lang="en-US" sz="1200"/>
              <a:t>[3]http://www.xbox.com/en-US/Xbox360?xr=shellnav</a:t>
            </a:r>
          </a:p>
          <a:p>
            <a:r>
              <a:rPr lang="en-US" sz="1200"/>
              <a:t>[4]http://www.naval-technology.com/projects/fire-scout-vtuav/fire-scout-vtuav6.html</a:t>
            </a:r>
          </a:p>
          <a:p>
            <a:endParaRPr lang="en-US" sz="1200"/>
          </a:p>
        </p:txBody>
      </p:sp>
      <p:pic>
        <p:nvPicPr>
          <p:cNvPr id="28679" name="Picture 8" descr="Check Out Kin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219450"/>
            <a:ext cx="190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43192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981200"/>
            <a:ext cx="1619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290763"/>
            <a:ext cx="1619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6" descr="Fire Scout VTUAV Unmanned Aerial Vehicle in flight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4371975"/>
            <a:ext cx="22717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7339013" y="3846513"/>
            <a:ext cx="1804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i="1"/>
              <a:t>Basic LIDAR system [1]</a:t>
            </a:r>
          </a:p>
        </p:txBody>
      </p:sp>
      <p:sp>
        <p:nvSpPr>
          <p:cNvPr id="28685" name="TextBox 18"/>
          <p:cNvSpPr txBox="1">
            <a:spLocks noChangeArrowheads="1"/>
          </p:cNvSpPr>
          <p:nvPr/>
        </p:nvSpPr>
        <p:spPr bwMode="auto">
          <a:xfrm>
            <a:off x="3608388" y="6097588"/>
            <a:ext cx="1804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i="1"/>
              <a:t>Police LIDAR [2]</a:t>
            </a:r>
          </a:p>
        </p:txBody>
      </p:sp>
      <p:sp>
        <p:nvSpPr>
          <p:cNvPr id="28686" name="TextBox 19"/>
          <p:cNvSpPr txBox="1">
            <a:spLocks noChangeArrowheads="1"/>
          </p:cNvSpPr>
          <p:nvPr/>
        </p:nvSpPr>
        <p:spPr bwMode="auto">
          <a:xfrm>
            <a:off x="5056188" y="4600575"/>
            <a:ext cx="180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i="1"/>
              <a:t>Microsoft Kinect [3]</a:t>
            </a:r>
          </a:p>
        </p:txBody>
      </p:sp>
      <p:sp>
        <p:nvSpPr>
          <p:cNvPr id="28687" name="TextBox 20"/>
          <p:cNvSpPr txBox="1">
            <a:spLocks noChangeArrowheads="1"/>
          </p:cNvSpPr>
          <p:nvPr/>
        </p:nvSpPr>
        <p:spPr bwMode="auto">
          <a:xfrm>
            <a:off x="7281863" y="6059488"/>
            <a:ext cx="180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i="1"/>
              <a:t>Navy Fire Scout [4]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 </a:t>
            </a:r>
            <a:r>
              <a:rPr lang="en-US" smtClean="0"/>
              <a:t>Meeks ECGR 4161</a:t>
            </a:r>
            <a:r>
              <a:rPr lang="en-US" dirty="0" smtClean="0"/>
              <a:t>	</a:t>
            </a:r>
            <a:fld id="{0D0FDC34-DA71-4ECD-BF73-1FCF2280B0B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2068195" cy="707886"/>
          </a:xfrm>
          <a:ln>
            <a:miter lim="800000"/>
            <a:headEnd/>
            <a:tailEnd/>
          </a:ln>
          <a:extLst/>
        </p:spPr>
        <p:txBody>
          <a:bodyPr wrap="none" l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SONAR</a:t>
            </a:r>
            <a:endParaRPr lang="en-US" sz="400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81335"/>
            <a:ext cx="6553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</a:t>
            </a:r>
            <a:r>
              <a:rPr lang="en-US" spc="50" dirty="0" err="1">
                <a:ln w="11430"/>
              </a:rPr>
              <a:t>und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pc="50" dirty="0">
                <a:ln w="11430"/>
              </a:rPr>
              <a:t>avigation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pc="50" dirty="0">
                <a:ln w="11430"/>
              </a:rPr>
              <a:t>nd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pc="50" dirty="0">
                <a:ln w="11430"/>
              </a:rPr>
              <a:t>adar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0" y="1524000"/>
            <a:ext cx="40401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>
                <a:latin typeface="+mn-lt"/>
              </a:rPr>
              <a:t>Active SONAR</a:t>
            </a:r>
            <a:endParaRPr lang="en-US" kern="0" dirty="0">
              <a:latin typeface="+mn-lt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572000" y="1524000"/>
            <a:ext cx="4041775" cy="4873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>
                <a:latin typeface="+mn-lt"/>
              </a:rPr>
              <a:t>Passive SONAR</a:t>
            </a:r>
            <a:endParaRPr lang="en-US" kern="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554163"/>
            <a:ext cx="0" cy="2560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0" y="1524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57200" y="4419600"/>
            <a:ext cx="8305800" cy="18288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2743200" y="45720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APPLICATIONS</a:t>
            </a:r>
          </a:p>
        </p:txBody>
      </p:sp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228600" y="1066800"/>
            <a:ext cx="868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cs typeface="Times New Roman" pitchFamily="18" charset="0"/>
                <a:sym typeface="Wingdings" pitchFamily="2" charset="2"/>
              </a:rPr>
              <a:t> uses sound propagation to navigate, communicate with, or detect objects</a:t>
            </a:r>
            <a:endParaRPr lang="en-US" sz="2200">
              <a:cs typeface="Times New Roman" pitchFamily="18" charset="0"/>
            </a:endParaRPr>
          </a:p>
        </p:txBody>
      </p:sp>
      <p:pic>
        <p:nvPicPr>
          <p:cNvPr id="29708" name="Picture 6" descr="navy son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905000"/>
            <a:ext cx="27574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8" descr="Passive Son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743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rot="10800000">
            <a:off x="0" y="41148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TextBox 23"/>
          <p:cNvSpPr txBox="1">
            <a:spLocks noChangeArrowheads="1"/>
          </p:cNvSpPr>
          <p:nvPr/>
        </p:nvSpPr>
        <p:spPr bwMode="auto">
          <a:xfrm>
            <a:off x="1143000" y="5029200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/>
              <a:t>Warfare</a:t>
            </a:r>
          </a:p>
        </p:txBody>
      </p:sp>
      <p:sp>
        <p:nvSpPr>
          <p:cNvPr id="29712" name="TextBox 24"/>
          <p:cNvSpPr txBox="1">
            <a:spLocks noChangeArrowheads="1"/>
          </p:cNvSpPr>
          <p:nvPr/>
        </p:nvSpPr>
        <p:spPr bwMode="auto">
          <a:xfrm>
            <a:off x="6629400" y="5029200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/>
              <a:t>Civilian</a:t>
            </a:r>
          </a:p>
        </p:txBody>
      </p:sp>
      <p:sp>
        <p:nvSpPr>
          <p:cNvPr id="29713" name="TextBox 25"/>
          <p:cNvSpPr txBox="1">
            <a:spLocks noChangeArrowheads="1"/>
          </p:cNvSpPr>
          <p:nvPr/>
        </p:nvSpPr>
        <p:spPr bwMode="auto">
          <a:xfrm>
            <a:off x="3886200" y="5181600"/>
            <a:ext cx="1371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/>
              <a:t>Scientific</a:t>
            </a:r>
          </a:p>
        </p:txBody>
      </p:sp>
      <p:pic>
        <p:nvPicPr>
          <p:cNvPr id="29714" name="Picture 10" descr="Mine hunting underwater sonar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2" descr="http://www.naval-technology.com/uploads/feature/feature93871/2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990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14" descr="http://i.ytimg.com/vi/O6k4jBBKQNw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TextBox 29"/>
          <p:cNvSpPr txBox="1">
            <a:spLocks noChangeArrowheads="1"/>
          </p:cNvSpPr>
          <p:nvPr/>
        </p:nvSpPr>
        <p:spPr bwMode="auto">
          <a:xfrm>
            <a:off x="304800" y="6172200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http://www.naval-technology.com</a:t>
            </a:r>
          </a:p>
        </p:txBody>
      </p:sp>
      <p:pic>
        <p:nvPicPr>
          <p:cNvPr id="29718" name="Picture 16" descr="http://www.blueview.com/media/BlueView_Oceaneering_ROV_Conso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990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0" descr="Shark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106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TextBox 33"/>
          <p:cNvSpPr txBox="1">
            <a:spLocks noChangeArrowheads="1"/>
          </p:cNvSpPr>
          <p:nvPr/>
        </p:nvSpPr>
        <p:spPr bwMode="auto">
          <a:xfrm>
            <a:off x="2819400" y="6200775"/>
            <a:ext cx="281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http://www.blueview.com</a:t>
            </a:r>
          </a:p>
        </p:txBody>
      </p:sp>
      <p:pic>
        <p:nvPicPr>
          <p:cNvPr id="29721" name="Picture 22" descr="http://www.fishfindersdirect.com/files/3273457/ProductImages/34253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2" name="TextBox 35"/>
          <p:cNvSpPr txBox="1">
            <a:spLocks noChangeArrowheads="1"/>
          </p:cNvSpPr>
          <p:nvPr/>
        </p:nvSpPr>
        <p:spPr bwMode="auto">
          <a:xfrm>
            <a:off x="6172200" y="6172200"/>
            <a:ext cx="281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http://www.fishfindersdirect.com/</a:t>
            </a:r>
          </a:p>
        </p:txBody>
      </p:sp>
      <p:sp>
        <p:nvSpPr>
          <p:cNvPr id="29723" name="TextBox 37"/>
          <p:cNvSpPr txBox="1">
            <a:spLocks noChangeArrowheads="1"/>
          </p:cNvSpPr>
          <p:nvPr/>
        </p:nvSpPr>
        <p:spPr bwMode="auto">
          <a:xfrm>
            <a:off x="0" y="3914775"/>
            <a:ext cx="441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http://www.surtass-lfa-eis.com/Highlights/index.htm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Accelerometers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132263" y="685800"/>
            <a:ext cx="3640137" cy="430213"/>
          </a:xfrm>
        </p:spPr>
        <p:txBody>
          <a:bodyPr/>
          <a:lstStyle/>
          <a:p>
            <a:pPr algn="r">
              <a:buFont typeface="Wingdings" pitchFamily="2" charset="2"/>
              <a:buChar char="q"/>
            </a:pPr>
            <a:r>
              <a:rPr lang="en-US" sz="2200" u="sng" smtClean="0">
                <a:latin typeface="Comic Sans MS" pitchFamily="66" charset="0"/>
              </a:rPr>
              <a:t>What do they look like?</a:t>
            </a:r>
          </a:p>
        </p:txBody>
      </p:sp>
      <p:sp>
        <p:nvSpPr>
          <p:cNvPr id="30724" name="Content Placeholder 2"/>
          <p:cNvSpPr txBox="1">
            <a:spLocks/>
          </p:cNvSpPr>
          <p:nvPr/>
        </p:nvSpPr>
        <p:spPr bwMode="auto">
          <a:xfrm>
            <a:off x="60325" y="2514600"/>
            <a:ext cx="3541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200" u="sng">
                <a:latin typeface="Comic Sans MS" pitchFamily="66" charset="0"/>
              </a:rPr>
              <a:t>When do we use them? </a:t>
            </a:r>
          </a:p>
        </p:txBody>
      </p:sp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60325" y="685800"/>
            <a:ext cx="40719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200" u="sng">
                <a:latin typeface="Comic Sans MS" pitchFamily="66" charset="0"/>
              </a:rPr>
              <a:t>Who invented it? </a:t>
            </a:r>
          </a:p>
        </p:txBody>
      </p:sp>
      <p:sp>
        <p:nvSpPr>
          <p:cNvPr id="30726" name="Content Placeholder 2"/>
          <p:cNvSpPr txBox="1">
            <a:spLocks/>
          </p:cNvSpPr>
          <p:nvPr/>
        </p:nvSpPr>
        <p:spPr bwMode="auto">
          <a:xfrm>
            <a:off x="4073525" y="2514600"/>
            <a:ext cx="4079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200" u="sng">
                <a:latin typeface="Comic Sans MS" pitchFamily="66" charset="0"/>
              </a:rPr>
              <a:t>Where can they be found?  </a:t>
            </a:r>
          </a:p>
        </p:txBody>
      </p:sp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3138488" y="6540500"/>
            <a:ext cx="315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Comic Sans MS" pitchFamily="66" charset="0"/>
              </a:rPr>
              <a:t>Presented by: Benjamin B. Rhoades 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6657975" y="6540500"/>
            <a:ext cx="2452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Comic Sans MS" pitchFamily="66" charset="0"/>
              </a:rPr>
              <a:t>Date presented: 5-31-2012</a:t>
            </a:r>
          </a:p>
        </p:txBody>
      </p:sp>
      <p:sp>
        <p:nvSpPr>
          <p:cNvPr id="30729" name="Content Placeholder 2"/>
          <p:cNvSpPr txBox="1">
            <a:spLocks/>
          </p:cNvSpPr>
          <p:nvPr/>
        </p:nvSpPr>
        <p:spPr bwMode="auto">
          <a:xfrm>
            <a:off x="60325" y="4343400"/>
            <a:ext cx="3541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200" u="sng">
                <a:latin typeface="Comic Sans MS" pitchFamily="66" charset="0"/>
              </a:rPr>
              <a:t>Why do we need them? </a:t>
            </a:r>
          </a:p>
        </p:txBody>
      </p:sp>
      <p:sp>
        <p:nvSpPr>
          <p:cNvPr id="30730" name="Content Placeholder 2"/>
          <p:cNvSpPr txBox="1">
            <a:spLocks/>
          </p:cNvSpPr>
          <p:nvPr/>
        </p:nvSpPr>
        <p:spPr bwMode="auto">
          <a:xfrm>
            <a:off x="3830638" y="4370388"/>
            <a:ext cx="5237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200" u="sng">
                <a:latin typeface="Comic Sans MS" pitchFamily="66" charset="0"/>
              </a:rPr>
              <a:t>How would we survive without them?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450" y="5735638"/>
            <a:ext cx="9155113" cy="808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References:</a:t>
            </a:r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[1] </a:t>
            </a:r>
            <a:r>
              <a:rPr lang="en-US" sz="550" dirty="0"/>
              <a:t>(2011). </a:t>
            </a:r>
            <a:r>
              <a:rPr lang="en-US" sz="550" i="1" dirty="0" err="1"/>
              <a:t>Mengenal</a:t>
            </a:r>
            <a:r>
              <a:rPr lang="en-US" sz="550" i="1" dirty="0"/>
              <a:t> </a:t>
            </a:r>
            <a:r>
              <a:rPr lang="en-US" sz="550" i="1" dirty="0" err="1"/>
              <a:t>Kecanggihan</a:t>
            </a:r>
            <a:r>
              <a:rPr lang="en-US" sz="550" i="1" dirty="0"/>
              <a:t> </a:t>
            </a:r>
            <a:r>
              <a:rPr lang="en-US" sz="550" i="1" dirty="0" err="1"/>
              <a:t>Teknologi</a:t>
            </a:r>
            <a:r>
              <a:rPr lang="en-US" sz="550" i="1" dirty="0"/>
              <a:t> Accelerometer iPhone</a:t>
            </a:r>
            <a:r>
              <a:rPr lang="en-US" sz="550" dirty="0"/>
              <a:t>. (2011).                        	                                                 </a:t>
            </a:r>
            <a:r>
              <a:rPr lang="en-US" sz="550" dirty="0">
                <a:latin typeface="Comic Sans MS" pitchFamily="66" charset="0"/>
              </a:rPr>
              <a:t>[4]</a:t>
            </a:r>
            <a:r>
              <a:rPr lang="en-US" sz="550" dirty="0"/>
              <a:t> (2012). </a:t>
            </a:r>
            <a:r>
              <a:rPr lang="en-US" sz="550" i="1" dirty="0"/>
              <a:t>Mma7361l/mma7341l 3-axis accelerometer with us quarter for size reference. </a:t>
            </a:r>
            <a:r>
              <a:rPr lang="en-US" sz="550" dirty="0"/>
              <a:t>. (2012).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u="sng" dirty="0">
                <a:hlinkClick r:id="rId3"/>
              </a:rPr>
              <a:t>http://portal.paseban.com/article/4088/accelerometer-iphone-</a:t>
            </a:r>
            <a:r>
              <a:rPr lang="en-US" sz="550" dirty="0"/>
              <a:t>                                                             [Web Photo]. Retrieved from </a:t>
            </a:r>
            <a:r>
              <a:rPr lang="en-US" sz="550" u="sng" dirty="0">
                <a:hlinkClick r:id="rId4"/>
              </a:rPr>
              <a:t>http://www.pololu.com/catalog/product/1247 </a:t>
            </a:r>
            <a:endParaRPr lang="en-US" sz="550" dirty="0"/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[2] </a:t>
            </a:r>
            <a:r>
              <a:rPr lang="en-US" sz="550" dirty="0"/>
              <a:t>(2009). </a:t>
            </a:r>
            <a:r>
              <a:rPr lang="en-US" sz="550" i="1" dirty="0"/>
              <a:t>Wii therapy: Using the </a:t>
            </a:r>
            <a:r>
              <a:rPr lang="en-US" sz="550" i="1" dirty="0" err="1"/>
              <a:t>wii</a:t>
            </a:r>
            <a:r>
              <a:rPr lang="en-US" sz="550" i="1" dirty="0"/>
              <a:t> and </a:t>
            </a:r>
            <a:r>
              <a:rPr lang="en-US" sz="550" i="1" dirty="0" err="1"/>
              <a:t>wii</a:t>
            </a:r>
            <a:r>
              <a:rPr lang="en-US" sz="550" i="1" dirty="0"/>
              <a:t> fit in special education </a:t>
            </a:r>
            <a:r>
              <a:rPr lang="en-US" sz="550" dirty="0"/>
              <a:t>. (2009).                                                                               </a:t>
            </a:r>
            <a:r>
              <a:rPr lang="en-US" sz="550" dirty="0">
                <a:latin typeface="Comic Sans MS" pitchFamily="66" charset="0"/>
              </a:rPr>
              <a:t>[5] </a:t>
            </a:r>
            <a:r>
              <a:rPr lang="en-US" sz="550" dirty="0"/>
              <a:t>The appliance of rocket science? An accelerometer developed by Honeywell in the 1980s for use on the </a:t>
            </a:r>
            <a:r>
              <a:rPr lang="en-US" sz="550" u="sng" dirty="0">
                <a:hlinkClick r:id="rId5"/>
              </a:rPr>
              <a:t>space shuttle</a:t>
            </a:r>
            <a:r>
              <a:rPr lang="en-US" sz="550" dirty="0">
                <a:hlinkClick r:id="rId5"/>
              </a:rPr>
              <a:t>. Photo by courtesy of </a:t>
            </a:r>
            <a:r>
              <a:rPr lang="en-US" sz="550" u="sng" dirty="0">
                <a:hlinkClick r:id="rId6"/>
              </a:rPr>
              <a:t>NASA Johnson Space Center (NASA-JSC)</a:t>
            </a:r>
            <a:r>
              <a:rPr lang="en-US" sz="550" dirty="0">
                <a:hlinkClick r:id="rId6"/>
              </a:rPr>
              <a:t>.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u="sng" dirty="0">
                <a:hlinkClick r:id="rId7"/>
              </a:rPr>
              <a:t>http://nolimitstolearning.blogspot.com/2009/02/wii-therapy-using-wii-and-wii-fit-in.html</a:t>
            </a:r>
            <a:r>
              <a:rPr lang="en-US" sz="550" dirty="0"/>
              <a:t>         </a:t>
            </a:r>
            <a:r>
              <a:rPr lang="en-US" sz="550" dirty="0">
                <a:latin typeface="Comic Sans MS" pitchFamily="66" charset="0"/>
              </a:rPr>
              <a:t>[6] </a:t>
            </a:r>
            <a:r>
              <a:rPr lang="en-US" sz="550" dirty="0"/>
              <a:t>(2012). </a:t>
            </a:r>
            <a:r>
              <a:rPr lang="en-US" sz="550" i="1" dirty="0"/>
              <a:t>Planes, Trains, and Automobiles (and Boats): Transportation Industry Back on Track</a:t>
            </a:r>
            <a:r>
              <a:rPr lang="en-US" sz="550" dirty="0"/>
              <a:t>. (2012). </a:t>
            </a:r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[3] </a:t>
            </a:r>
            <a:r>
              <a:rPr lang="en-US" sz="550" dirty="0"/>
              <a:t>(2012). </a:t>
            </a:r>
            <a:r>
              <a:rPr lang="en-US" sz="550" i="1" dirty="0"/>
              <a:t>New balance via slim pedometer</a:t>
            </a:r>
            <a:r>
              <a:rPr lang="en-US" sz="550" dirty="0"/>
              <a:t>. (2012).                                                                                                                                [Web Photo]. Retrieved from </a:t>
            </a:r>
            <a:r>
              <a:rPr lang="en-US" sz="550" u="sng" dirty="0">
                <a:hlinkClick r:id="rId8"/>
              </a:rPr>
              <a:t>http://www.forbes.com/sites/sageworks/2011/07/05/planes-trains-and-automobiles-and-boats-transportation-industry-back-on-track</a:t>
            </a:r>
            <a:r>
              <a:rPr lang="en-US" sz="550" dirty="0"/>
              <a:t>     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u="sng" dirty="0">
                <a:hlinkClick r:id="rId9"/>
              </a:rPr>
              <a:t>http://www.campmor.com/balance-slim-pedometer.shtml </a:t>
            </a:r>
            <a:r>
              <a:rPr lang="en-US" sz="550" dirty="0"/>
              <a:t>                                                           </a:t>
            </a:r>
            <a:r>
              <a:rPr lang="en-US" sz="550" dirty="0">
                <a:latin typeface="Comic Sans MS" pitchFamily="66" charset="0"/>
              </a:rPr>
              <a:t>[7] </a:t>
            </a:r>
            <a:r>
              <a:rPr lang="en-US" sz="550" dirty="0"/>
              <a:t>(2012). </a:t>
            </a:r>
            <a:r>
              <a:rPr lang="en-US" sz="550" i="1" dirty="0"/>
              <a:t>Below front airbags deployed</a:t>
            </a:r>
            <a:r>
              <a:rPr lang="en-US" sz="550" dirty="0"/>
              <a:t>. (2012). [Web Photo]. Retrieved from </a:t>
            </a:r>
            <a:r>
              <a:rPr lang="en-US" sz="550" u="sng" dirty="0">
                <a:hlinkClick r:id="rId10"/>
              </a:rPr>
              <a:t>http://www.dashwarninglights.co.uk/1199.html </a:t>
            </a:r>
            <a:endParaRPr lang="en-US" sz="550" u="sng" dirty="0"/>
          </a:p>
          <a:p>
            <a:pPr>
              <a:defRPr/>
            </a:pPr>
            <a:endParaRPr lang="en-US" sz="800" dirty="0">
              <a:latin typeface="Comic Sans MS" pitchFamily="66" charset="0"/>
            </a:endParaRPr>
          </a:p>
        </p:txBody>
      </p:sp>
      <p:grpSp>
        <p:nvGrpSpPr>
          <p:cNvPr id="30732" name="Group 34"/>
          <p:cNvGrpSpPr>
            <a:grpSpLocks/>
          </p:cNvGrpSpPr>
          <p:nvPr/>
        </p:nvGrpSpPr>
        <p:grpSpPr bwMode="auto">
          <a:xfrm>
            <a:off x="152400" y="3021013"/>
            <a:ext cx="1549400" cy="1322387"/>
            <a:chOff x="418119" y="3175479"/>
            <a:chExt cx="1211507" cy="1150760"/>
          </a:xfrm>
        </p:grpSpPr>
        <p:pic>
          <p:nvPicPr>
            <p:cNvPr id="30754" name="Picture 5" descr="C:\Users\Benjamin Rhoades\Pictures\Homework_1_pic_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00" y="3175479"/>
              <a:ext cx="1185426" cy="101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5" name="Rectangle 17"/>
            <p:cNvSpPr>
              <a:spLocks noChangeArrowheads="1"/>
            </p:cNvSpPr>
            <p:nvPr/>
          </p:nvSpPr>
          <p:spPr bwMode="auto">
            <a:xfrm>
              <a:off x="418119" y="4110795"/>
              <a:ext cx="3385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[1] </a:t>
              </a:r>
              <a:endParaRPr lang="en-US"/>
            </a:p>
          </p:txBody>
        </p:sp>
      </p:grpSp>
      <p:grpSp>
        <p:nvGrpSpPr>
          <p:cNvPr id="30733" name="Group 33"/>
          <p:cNvGrpSpPr>
            <a:grpSpLocks/>
          </p:cNvGrpSpPr>
          <p:nvPr/>
        </p:nvGrpSpPr>
        <p:grpSpPr bwMode="auto">
          <a:xfrm>
            <a:off x="1666875" y="2944813"/>
            <a:ext cx="1716088" cy="1398587"/>
            <a:chOff x="1981101" y="3425833"/>
            <a:chExt cx="949093" cy="949093"/>
          </a:xfrm>
        </p:grpSpPr>
        <p:pic>
          <p:nvPicPr>
            <p:cNvPr id="30752" name="Picture 6" descr="C:\Users\Benjamin Rhoades\Pictures\Homework_1_pic_2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101" y="3425833"/>
              <a:ext cx="949093" cy="949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3" name="Rectangle 26"/>
            <p:cNvSpPr>
              <a:spLocks noChangeArrowheads="1"/>
            </p:cNvSpPr>
            <p:nvPr/>
          </p:nvSpPr>
          <p:spPr bwMode="auto">
            <a:xfrm>
              <a:off x="2171898" y="4095775"/>
              <a:ext cx="3545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[2] </a:t>
              </a:r>
              <a:endParaRPr lang="en-US"/>
            </a:p>
          </p:txBody>
        </p:sp>
      </p:grpSp>
      <p:grpSp>
        <p:nvGrpSpPr>
          <p:cNvPr id="30734" name="Group 32"/>
          <p:cNvGrpSpPr>
            <a:grpSpLocks/>
          </p:cNvGrpSpPr>
          <p:nvPr/>
        </p:nvGrpSpPr>
        <p:grpSpPr bwMode="auto">
          <a:xfrm>
            <a:off x="5715000" y="3505200"/>
            <a:ext cx="1163638" cy="941388"/>
            <a:chOff x="3064578" y="3226803"/>
            <a:chExt cx="1137409" cy="952691"/>
          </a:xfrm>
        </p:grpSpPr>
        <p:pic>
          <p:nvPicPr>
            <p:cNvPr id="30750" name="Picture 7" descr="C:\Users\Benjamin Rhoades\Pictures\Homework_1_pic_3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578" y="3226803"/>
              <a:ext cx="884126" cy="95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1" name="Rectangle 27"/>
            <p:cNvSpPr>
              <a:spLocks noChangeArrowheads="1"/>
            </p:cNvSpPr>
            <p:nvPr/>
          </p:nvSpPr>
          <p:spPr bwMode="auto">
            <a:xfrm>
              <a:off x="3847403" y="3774061"/>
              <a:ext cx="3545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[3] </a:t>
              </a:r>
              <a:endParaRPr lang="en-US"/>
            </a:p>
          </p:txBody>
        </p:sp>
      </p:grpSp>
      <p:grpSp>
        <p:nvGrpSpPr>
          <p:cNvPr id="30735" name="Group 35"/>
          <p:cNvGrpSpPr>
            <a:grpSpLocks/>
          </p:cNvGrpSpPr>
          <p:nvPr/>
        </p:nvGrpSpPr>
        <p:grpSpPr bwMode="auto">
          <a:xfrm>
            <a:off x="1066800" y="4787900"/>
            <a:ext cx="1782763" cy="1042988"/>
            <a:chOff x="2648643" y="4942508"/>
            <a:chExt cx="1778778" cy="1042317"/>
          </a:xfrm>
        </p:grpSpPr>
        <p:pic>
          <p:nvPicPr>
            <p:cNvPr id="30748" name="Picture 8" descr="C:\Users\Benjamin Rhoades\Pictures\Homework_1_pic_4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643" y="4942508"/>
              <a:ext cx="1452707" cy="104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9" name="Rectangle 28"/>
            <p:cNvSpPr>
              <a:spLocks noChangeArrowheads="1"/>
            </p:cNvSpPr>
            <p:nvPr/>
          </p:nvSpPr>
          <p:spPr bwMode="auto">
            <a:xfrm>
              <a:off x="4072837" y="5370464"/>
              <a:ext cx="3545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[7] </a:t>
              </a:r>
              <a:endParaRPr lang="en-US"/>
            </a:p>
          </p:txBody>
        </p:sp>
      </p:grpSp>
      <p:grpSp>
        <p:nvGrpSpPr>
          <p:cNvPr id="30736" name="Group 24"/>
          <p:cNvGrpSpPr>
            <a:grpSpLocks/>
          </p:cNvGrpSpPr>
          <p:nvPr/>
        </p:nvGrpSpPr>
        <p:grpSpPr bwMode="auto">
          <a:xfrm>
            <a:off x="7162800" y="1371600"/>
            <a:ext cx="1905000" cy="1158875"/>
            <a:chOff x="5154076" y="1575467"/>
            <a:chExt cx="1643542" cy="802005"/>
          </a:xfrm>
        </p:grpSpPr>
        <p:pic>
          <p:nvPicPr>
            <p:cNvPr id="30746" name="Picture 9" descr="C:\Users\Benjamin Rhoades\Pictures\Homework_1_pic_5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076" y="1575467"/>
              <a:ext cx="1329289" cy="8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7" name="Rectangle 29"/>
            <p:cNvSpPr>
              <a:spLocks noChangeArrowheads="1"/>
            </p:cNvSpPr>
            <p:nvPr/>
          </p:nvSpPr>
          <p:spPr bwMode="auto">
            <a:xfrm>
              <a:off x="6443034" y="1819391"/>
              <a:ext cx="3545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[4] </a:t>
              </a:r>
              <a:endParaRPr lang="en-US"/>
            </a:p>
          </p:txBody>
        </p:sp>
      </p:grpSp>
      <p:grpSp>
        <p:nvGrpSpPr>
          <p:cNvPr id="30737" name="Group 23"/>
          <p:cNvGrpSpPr>
            <a:grpSpLocks/>
          </p:cNvGrpSpPr>
          <p:nvPr/>
        </p:nvGrpSpPr>
        <p:grpSpPr bwMode="auto">
          <a:xfrm>
            <a:off x="7162800" y="3124200"/>
            <a:ext cx="1828800" cy="1143000"/>
            <a:chOff x="375923" y="1085715"/>
            <a:chExt cx="2466682" cy="1417682"/>
          </a:xfrm>
        </p:grpSpPr>
        <p:pic>
          <p:nvPicPr>
            <p:cNvPr id="30744" name="Picture 10" descr="C:\Users\Benjamin Rhoades\Pictures\Homework_1_pic_6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58" y="1085715"/>
              <a:ext cx="2088947" cy="137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5" name="Rectangle 30"/>
            <p:cNvSpPr>
              <a:spLocks noChangeArrowheads="1"/>
            </p:cNvSpPr>
            <p:nvPr/>
          </p:nvSpPr>
          <p:spPr bwMode="auto">
            <a:xfrm>
              <a:off x="375923" y="2287953"/>
              <a:ext cx="3545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[5] </a:t>
              </a:r>
              <a:endParaRPr lang="en-US"/>
            </a:p>
          </p:txBody>
        </p:sp>
      </p:grpSp>
      <p:sp>
        <p:nvSpPr>
          <p:cNvPr id="30738" name="TextBox 36"/>
          <p:cNvSpPr txBox="1">
            <a:spLocks noChangeArrowheads="1"/>
          </p:cNvSpPr>
          <p:nvPr/>
        </p:nvSpPr>
        <p:spPr bwMode="auto">
          <a:xfrm>
            <a:off x="185738" y="1146175"/>
            <a:ext cx="39465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900">
                <a:latin typeface="Comic Sans MS" pitchFamily="66" charset="0"/>
              </a:rPr>
              <a:t>First Accelerometer invented in 1783 by George Atwood</a:t>
            </a:r>
          </a:p>
          <a:p>
            <a:pPr>
              <a:buFont typeface="Arial" pitchFamily="34" charset="0"/>
              <a:buChar char="•"/>
            </a:pPr>
            <a:endParaRPr lang="en-US" sz="200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>
                <a:latin typeface="Comic Sans MS" pitchFamily="66" charset="0"/>
              </a:rPr>
              <a:t>Called the “Atwood Machine”</a:t>
            </a:r>
          </a:p>
        </p:txBody>
      </p:sp>
      <p:sp>
        <p:nvSpPr>
          <p:cNvPr id="30739" name="TextBox 45"/>
          <p:cNvSpPr txBox="1">
            <a:spLocks noChangeArrowheads="1"/>
          </p:cNvSpPr>
          <p:nvPr/>
        </p:nvSpPr>
        <p:spPr bwMode="auto">
          <a:xfrm>
            <a:off x="4073525" y="4884738"/>
            <a:ext cx="2768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900">
                <a:latin typeface="Comic Sans MS" pitchFamily="66" charset="0"/>
              </a:rPr>
              <a:t>No Planes, Trains, or Automobiles</a:t>
            </a:r>
          </a:p>
        </p:txBody>
      </p:sp>
      <p:sp>
        <p:nvSpPr>
          <p:cNvPr id="30740" name="TextBox 36"/>
          <p:cNvSpPr txBox="1">
            <a:spLocks noChangeArrowheads="1"/>
          </p:cNvSpPr>
          <p:nvPr/>
        </p:nvSpPr>
        <p:spPr bwMode="auto">
          <a:xfrm>
            <a:off x="4419600" y="1116013"/>
            <a:ext cx="30448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900">
                <a:latin typeface="Comic Sans MS" pitchFamily="66" charset="0"/>
              </a:rPr>
              <a:t>Accelerometers vary in package size and functionality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68813" y="3021013"/>
            <a:ext cx="43703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1900" dirty="0" smtClean="0">
                <a:latin typeface="Comic Sans MS" pitchFamily="66" charset="0"/>
              </a:rPr>
              <a:t>From around your</a:t>
            </a:r>
          </a:p>
          <a:p>
            <a:pPr marL="160337" indent="0">
              <a:defRPr/>
            </a:pPr>
            <a:r>
              <a:rPr lang="en-US" sz="1900" dirty="0" smtClean="0">
                <a:latin typeface="Comic Sans MS" pitchFamily="66" charset="0"/>
              </a:rPr>
              <a:t>   waist to outer space!</a:t>
            </a:r>
          </a:p>
        </p:txBody>
      </p:sp>
      <p:pic>
        <p:nvPicPr>
          <p:cNvPr id="30742" name="Picture 38" descr="http://blogs-images.forbes.com/sageworks/files/2011/07/planes-trains-automobiles-original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862513"/>
            <a:ext cx="19240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Rectangle 31"/>
          <p:cNvSpPr>
            <a:spLocks noChangeArrowheads="1"/>
          </p:cNvSpPr>
          <p:nvPr/>
        </p:nvSpPr>
        <p:spPr bwMode="auto">
          <a:xfrm>
            <a:off x="8589963" y="5270500"/>
            <a:ext cx="2492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Comic Sans MS" pitchFamily="66" charset="0"/>
              </a:rPr>
              <a:t>[6] 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382000" cy="708025"/>
          </a:xfrm>
        </p:spPr>
        <p:txBody>
          <a:bodyPr/>
          <a:lstStyle/>
          <a:p>
            <a:r>
              <a:rPr lang="en-US" sz="4000" smtClean="0"/>
              <a:t>Types of Gears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867400" cy="246221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smtClean="0"/>
              <a:t>Spur Gears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smtClean="0"/>
              <a:t>Helical Gears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smtClean="0"/>
              <a:t> Worm Gears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smtClean="0"/>
              <a:t>Rack and Pinion gears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4CABA-9563-4FC2-A600-63D2D644A9A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803275"/>
            <a:ext cx="2579688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5248275" y="3479800"/>
            <a:ext cx="289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http://www.geardesign.co.uk/spur-gears.htm</a:t>
            </a:r>
            <a:r>
              <a:rPr lang="en-US" sz="1200"/>
              <a:t> 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7613"/>
            <a:ext cx="3001963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3184525" y="5724525"/>
            <a:ext cx="3352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5"/>
              </a:rPr>
              <a:t>http://www.premier-gear.com/worm_gears.htm</a:t>
            </a:r>
            <a:r>
              <a:rPr lang="en-US" sz="1200"/>
              <a:t> </a:t>
            </a:r>
          </a:p>
        </p:txBody>
      </p:sp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3657600" y="4421188"/>
            <a:ext cx="3565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Bevel and Miter Gears</a:t>
            </a: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6781800" y="5265738"/>
            <a:ext cx="162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Carson Carpenter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Positioning System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105400" cy="371157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Space-based satellite navigation system</a:t>
            </a:r>
          </a:p>
          <a:p>
            <a:pPr>
              <a:buFontTx/>
              <a:buChar char="•"/>
            </a:pPr>
            <a:r>
              <a:rPr lang="en-US" smtClean="0"/>
              <a:t>Works in any weather</a:t>
            </a:r>
          </a:p>
          <a:p>
            <a:pPr>
              <a:buFontTx/>
              <a:buChar char="•"/>
            </a:pPr>
            <a:r>
              <a:rPr lang="en-US" smtClean="0"/>
              <a:t>Free to access</a:t>
            </a:r>
          </a:p>
          <a:p>
            <a:pPr>
              <a:buFontTx/>
              <a:buChar char="•"/>
            </a:pPr>
            <a:r>
              <a:rPr lang="en-US" smtClean="0"/>
              <a:t>Must be visible by four or more satellites</a:t>
            </a:r>
          </a:p>
          <a:p>
            <a:pPr>
              <a:buFontTx/>
              <a:buChar char="•"/>
            </a:pPr>
            <a:r>
              <a:rPr lang="en-US" smtClean="0"/>
              <a:t>Works by receiving signals from different satellites and timing each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574AE-7165-4FBF-8AC5-7B430B5F29E3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1749" name="Picture 6" descr="http://www.gpshacks.com/images/3627-G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066800"/>
            <a:ext cx="4171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19600"/>
            <a:ext cx="8991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Speed of satellite orbit is taken into account when calculating	position of receiver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User device never sends signals.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0" y="6096000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00CC"/>
                </a:solidFill>
              </a:rPr>
              <a:t>http://www.gpshacks.com/images/3627-GPS.jpg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4953000" y="5943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rgbClr val="0000CC"/>
                </a:solidFill>
              </a:rPr>
              <a:t>http://web.archive.org/web/20061111202317/http://www.gpsworld.com/gpsworld/article/articleDetail.jsp?id=154870&amp;pageID=6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954088"/>
          </a:xfrm>
        </p:spPr>
        <p:txBody>
          <a:bodyPr/>
          <a:lstStyle/>
          <a:p>
            <a:pPr algn="ctr"/>
            <a:r>
              <a:rPr lang="en-US" smtClean="0"/>
              <a:t>Temperature Sensor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8425" y="762000"/>
            <a:ext cx="9144000" cy="830263"/>
          </a:xfrm>
        </p:spPr>
        <p:txBody>
          <a:bodyPr/>
          <a:lstStyle/>
          <a:p>
            <a:r>
              <a:rPr lang="en-US" smtClean="0"/>
              <a:t>Technology that serves the purpose of measuring the temperature (coolness or warmth) of an object or substance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E1D06-B791-44D9-876A-307BB475A3A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2773" name="Content Placeholder 2"/>
          <p:cNvSpPr txBox="1">
            <a:spLocks/>
          </p:cNvSpPr>
          <p:nvPr/>
        </p:nvSpPr>
        <p:spPr bwMode="auto">
          <a:xfrm>
            <a:off x="4513263" y="3284538"/>
            <a:ext cx="41259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latin typeface="Arial" pitchFamily="34" charset="0"/>
              </a:rPr>
              <a:t>Thermometer</a:t>
            </a:r>
          </a:p>
          <a:p>
            <a:pPr>
              <a:spcBef>
                <a:spcPct val="20000"/>
              </a:spcBef>
            </a:pPr>
            <a:r>
              <a:rPr lang="en-US" sz="900">
                <a:latin typeface="Arial" pitchFamily="34" charset="0"/>
              </a:rPr>
              <a:t>http://earth911.com/wp-content/uploads/2011/02/Thermometer.jpg?84cd58</a:t>
            </a:r>
          </a:p>
          <a:p>
            <a:pPr>
              <a:spcBef>
                <a:spcPct val="20000"/>
              </a:spcBef>
            </a:pPr>
            <a:endParaRPr lang="en-US">
              <a:latin typeface="Arial" pitchFamily="34" charset="0"/>
            </a:endParaRP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47853" r="24850" b="18056"/>
          <a:stretch>
            <a:fillRect/>
          </a:stretch>
        </p:blipFill>
        <p:spPr bwMode="auto">
          <a:xfrm>
            <a:off x="4581525" y="1844675"/>
            <a:ext cx="3671888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3997" r="50000" b="20885"/>
          <a:stretch>
            <a:fillRect/>
          </a:stretch>
        </p:blipFill>
        <p:spPr bwMode="auto">
          <a:xfrm>
            <a:off x="196850" y="1744663"/>
            <a:ext cx="285273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6" name="Content Placeholder 2"/>
          <p:cNvSpPr txBox="1">
            <a:spLocks/>
          </p:cNvSpPr>
          <p:nvPr/>
        </p:nvSpPr>
        <p:spPr bwMode="auto">
          <a:xfrm>
            <a:off x="276225" y="3284538"/>
            <a:ext cx="41259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latin typeface="Arial" pitchFamily="34" charset="0"/>
              </a:rPr>
              <a:t>Thermistor</a:t>
            </a:r>
          </a:p>
          <a:p>
            <a:pPr>
              <a:spcBef>
                <a:spcPct val="20000"/>
              </a:spcBef>
            </a:pPr>
            <a:r>
              <a:rPr lang="en-US" sz="900">
                <a:latin typeface="Arial" pitchFamily="34" charset="0"/>
              </a:rPr>
              <a:t>http://www.doctronics.co.uk/voltage.htm</a:t>
            </a:r>
            <a:endParaRPr lang="en-US">
              <a:latin typeface="Arial" pitchFamily="34" charset="0"/>
            </a:endParaRP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44965" r="15479" b="16330"/>
          <a:stretch>
            <a:fillRect/>
          </a:stretch>
        </p:blipFill>
        <p:spPr bwMode="auto">
          <a:xfrm>
            <a:off x="4356100" y="4191000"/>
            <a:ext cx="35417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8" name="Content Placeholder 2"/>
          <p:cNvSpPr txBox="1">
            <a:spLocks/>
          </p:cNvSpPr>
          <p:nvPr/>
        </p:nvSpPr>
        <p:spPr bwMode="auto">
          <a:xfrm>
            <a:off x="4591050" y="5713413"/>
            <a:ext cx="41259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latin typeface="Arial" pitchFamily="34" charset="0"/>
              </a:rPr>
              <a:t>Thermocouple</a:t>
            </a:r>
          </a:p>
          <a:p>
            <a:pPr>
              <a:spcBef>
                <a:spcPct val="20000"/>
              </a:spcBef>
            </a:pPr>
            <a:r>
              <a:rPr lang="en-US" sz="900">
                <a:latin typeface="Arial" pitchFamily="34" charset="0"/>
              </a:rPr>
              <a:t>http://www.picotech.com/applications/thermocouple.html</a:t>
            </a:r>
          </a:p>
        </p:txBody>
      </p:sp>
      <p:pic>
        <p:nvPicPr>
          <p:cNvPr id="3277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8" t="34979" r="23389" b="16634"/>
          <a:stretch>
            <a:fillRect/>
          </a:stretch>
        </p:blipFill>
        <p:spPr bwMode="auto">
          <a:xfrm>
            <a:off x="230188" y="3952875"/>
            <a:ext cx="2805112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0" name="Content Placeholder 2"/>
          <p:cNvSpPr txBox="1">
            <a:spLocks/>
          </p:cNvSpPr>
          <p:nvPr/>
        </p:nvSpPr>
        <p:spPr bwMode="auto">
          <a:xfrm>
            <a:off x="230188" y="5738813"/>
            <a:ext cx="41259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latin typeface="Arial" pitchFamily="34" charset="0"/>
              </a:rPr>
              <a:t>Resistance Temp. Detector</a:t>
            </a:r>
          </a:p>
          <a:p>
            <a:pPr>
              <a:spcBef>
                <a:spcPct val="20000"/>
              </a:spcBef>
            </a:pPr>
            <a:r>
              <a:rPr lang="en-US" sz="900">
                <a:latin typeface="Arial" pitchFamily="34" charset="0"/>
              </a:rPr>
              <a:t>http://en.wikipedia.org/wiki/File:Thin_Film_PRT.png</a:t>
            </a:r>
            <a:endParaRPr lang="en-US">
              <a:latin typeface="Arial" pitchFamily="34" charset="0"/>
            </a:endParaRPr>
          </a:p>
        </p:txBody>
      </p:sp>
      <p:cxnSp>
        <p:nvCxnSpPr>
          <p:cNvPr id="32781" name="Straight Connector 2"/>
          <p:cNvCxnSpPr>
            <a:cxnSpLocks noChangeShapeType="1"/>
          </p:cNvCxnSpPr>
          <p:nvPr/>
        </p:nvCxnSpPr>
        <p:spPr bwMode="auto">
          <a:xfrm>
            <a:off x="0" y="3933825"/>
            <a:ext cx="9144000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Connector 8"/>
          <p:cNvCxnSpPr>
            <a:cxnSpLocks noChangeShapeType="1"/>
          </p:cNvCxnSpPr>
          <p:nvPr/>
        </p:nvCxnSpPr>
        <p:spPr bwMode="auto">
          <a:xfrm>
            <a:off x="4038600" y="1744663"/>
            <a:ext cx="0" cy="44275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3" name="Content Placeholder 2"/>
          <p:cNvSpPr txBox="1">
            <a:spLocks/>
          </p:cNvSpPr>
          <p:nvPr/>
        </p:nvSpPr>
        <p:spPr bwMode="auto">
          <a:xfrm>
            <a:off x="4402138" y="6529388"/>
            <a:ext cx="3678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latin typeface="Arial" pitchFamily="34" charset="0"/>
              </a:rPr>
              <a:t>Ruba Kachlan. ECGR 4161. 05/31/2012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Quantum Tunneling Composite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6D61A-70A8-407E-89C7-FFF16EA263B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6096000"/>
            <a:ext cx="89916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(1)-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http://cache.io9.com/assets/images/4/2010/01/touchytouchy.png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- http://singularityhub.com/wp-content/uploads/2010/02/QTC-sense-of-touch.jpg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58850"/>
            <a:ext cx="37338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Content Placeholder 5"/>
          <p:cNvSpPr txBox="1">
            <a:spLocks/>
          </p:cNvSpPr>
          <p:nvPr/>
        </p:nvSpPr>
        <p:spPr bwMode="auto">
          <a:xfrm>
            <a:off x="4856163" y="4006850"/>
            <a:ext cx="40592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200">
                <a:cs typeface="Times New Roman" pitchFamily="18" charset="0"/>
              </a:rPr>
              <a:t>Will be helpful in designing machines that have better grasping capabilities, and for developing more natural ways for machines to interact with humans.</a:t>
            </a:r>
          </a:p>
        </p:txBody>
      </p:sp>
      <p:sp>
        <p:nvSpPr>
          <p:cNvPr id="33799" name="Content Placeholder 5"/>
          <p:cNvSpPr txBox="1">
            <a:spLocks/>
          </p:cNvSpPr>
          <p:nvPr/>
        </p:nvSpPr>
        <p:spPr bwMode="auto">
          <a:xfrm>
            <a:off x="228600" y="898525"/>
            <a:ext cx="3933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>
                <a:cs typeface="Times New Roman" pitchFamily="18" charset="0"/>
              </a:rPr>
              <a:t>More accurate than resistive.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>
                <a:cs typeface="Times New Roman" pitchFamily="18" charset="0"/>
              </a:rPr>
              <a:t>Less power consumption than capacitive.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>
                <a:cs typeface="Times New Roman" pitchFamily="18" charset="0"/>
              </a:rPr>
              <a:t>Can provide 3 dimensions of interaction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228600" y="4683125"/>
            <a:ext cx="3933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cs typeface="Times New Roman" pitchFamily="18" charset="0"/>
              </a:rPr>
              <a:t>Could  let a robot know precisely where it has been touched, and with how much pressure.</a:t>
            </a:r>
            <a:endParaRPr lang="en-US" sz="2200"/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8534400" y="3487738"/>
            <a:ext cx="249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1</a:t>
            </a:r>
          </a:p>
        </p:txBody>
      </p:sp>
      <p:sp>
        <p:nvSpPr>
          <p:cNvPr id="33802" name="TextBox 15"/>
          <p:cNvSpPr txBox="1">
            <a:spLocks noChangeArrowheads="1"/>
          </p:cNvSpPr>
          <p:nvPr/>
        </p:nvSpPr>
        <p:spPr bwMode="auto">
          <a:xfrm>
            <a:off x="3913188" y="4173538"/>
            <a:ext cx="249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2</a:t>
            </a:r>
          </a:p>
        </p:txBody>
      </p:sp>
      <p:pic>
        <p:nvPicPr>
          <p:cNvPr id="33803" name="Picture 2" descr="http://singularityhub.com/wp-content/uploads/2010/02/QTC-sense-of-tou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80"/>
          <a:stretch>
            <a:fillRect/>
          </a:stretch>
        </p:blipFill>
        <p:spPr bwMode="auto">
          <a:xfrm>
            <a:off x="228600" y="2938463"/>
            <a:ext cx="36703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Pressure Sensing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D8D64-BE4B-407E-937E-97EFA9D961CD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4820" name="Picture 6" descr="http://www.emeraldinsight.com/fig/0870270304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24200"/>
            <a:ext cx="31416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52400" y="1219200"/>
            <a:ext cx="320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/>
              <a:t>Absolute</a:t>
            </a:r>
          </a:p>
          <a:p>
            <a:pPr>
              <a:buFont typeface="Arial" pitchFamily="34" charset="0"/>
              <a:buChar char="•"/>
            </a:pPr>
            <a:r>
              <a:rPr lang="en-US"/>
              <a:t>Vacuum</a:t>
            </a:r>
          </a:p>
          <a:p>
            <a:pPr>
              <a:buFont typeface="Arial" pitchFamily="34" charset="0"/>
              <a:buChar char="•"/>
            </a:pPr>
            <a:r>
              <a:rPr lang="en-US"/>
              <a:t>Gauge</a:t>
            </a:r>
          </a:p>
          <a:p>
            <a:endParaRPr lang="en-US" sz="160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3048000"/>
            <a:ext cx="4876800" cy="394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Piezoelectric strain gauges utilize a change in voltage or current caused by physical deformation.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600" dirty="0"/>
              <a:t>Electromagnetic and Capacitive sensors operate in a similar fashion, where the displacement of a diaphragm is measured using a form of strain gauge.</a:t>
            </a:r>
          </a:p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76200" y="6096000"/>
            <a:ext cx="3276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/>
              <a:t>Source: </a:t>
            </a:r>
            <a:r>
              <a:rPr lang="en-US" sz="900">
                <a:hlinkClick r:id="rId3"/>
              </a:rPr>
              <a:t>http://www.emeraldinsight.com/fig/0870270304009.png</a:t>
            </a:r>
            <a:endParaRPr lang="en-US" sz="2000"/>
          </a:p>
        </p:txBody>
      </p:sp>
      <p:pic>
        <p:nvPicPr>
          <p:cNvPr id="34824" name="Picture 8" descr="http://www.ni.com/cms/images/devzone/tut/a/a851fe697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2286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4114800" y="5105400"/>
            <a:ext cx="3460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/>
              <a:t>Source: </a:t>
            </a:r>
            <a:r>
              <a:rPr lang="en-US" sz="900">
                <a:hlinkClick r:id="rId5"/>
              </a:rPr>
              <a:t>http://www.ni.com/cms/images/devzone/tut/a/a851fe69743.gif</a:t>
            </a:r>
            <a:endParaRPr lang="en-US" sz="900"/>
          </a:p>
        </p:txBody>
      </p:sp>
      <p:sp>
        <p:nvSpPr>
          <p:cNvPr id="11" name="TextBox 10"/>
          <p:cNvSpPr txBox="1"/>
          <p:nvPr/>
        </p:nvSpPr>
        <p:spPr>
          <a:xfrm>
            <a:off x="5715000" y="381000"/>
            <a:ext cx="31242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By Patterson C. Taylor III</a:t>
            </a: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1524000" y="838200"/>
            <a:ext cx="2209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These typically take the form of a differential pressure sensor that implements some sort of displaced diaphragm to measure a pressure difference between two sources.</a:t>
            </a:r>
          </a:p>
        </p:txBody>
      </p:sp>
      <p:pic>
        <p:nvPicPr>
          <p:cNvPr id="34828" name="Picture 10" descr="http://www.data-acquisition.us/industrial_electronics/input_devices_sensors_transducers_transmitters_measurement/sensors/Piezoelectric-Pressure-Senso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28194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TextBox 13"/>
          <p:cNvSpPr txBox="1">
            <a:spLocks noChangeArrowheads="1"/>
          </p:cNvSpPr>
          <p:nvPr/>
        </p:nvSpPr>
        <p:spPr bwMode="auto">
          <a:xfrm>
            <a:off x="7010400" y="16764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/>
              <a:t>Source: </a:t>
            </a:r>
            <a:r>
              <a:rPr lang="en-US" sz="900">
                <a:hlinkClick r:id="rId7"/>
              </a:rPr>
              <a:t>http://www.data-acquisition.us/industrial_electronics/input_devices_sensors_transducers_transmitters_measurement/sensors/Piezoelectric-Pressure-Sensors.jpg</a:t>
            </a:r>
            <a:endParaRPr lang="en-US" sz="9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Robotic Use of Cameras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4471988"/>
          </a:xfrm>
        </p:spPr>
        <p:txBody>
          <a:bodyPr/>
          <a:lstStyle/>
          <a:p>
            <a:r>
              <a:rPr lang="en-US" smtClean="0"/>
              <a:t>Robots use cameras as sensors.</a:t>
            </a:r>
          </a:p>
          <a:p>
            <a:r>
              <a:rPr lang="en-US" sz="2000" smtClean="0"/>
              <a:t>	-  Image recognition</a:t>
            </a:r>
          </a:p>
          <a:p>
            <a:pPr>
              <a:spcAft>
                <a:spcPts val="1800"/>
              </a:spcAft>
            </a:pPr>
            <a:r>
              <a:rPr lang="en-US" sz="2000" smtClean="0"/>
              <a:t>	-  Depth sensing</a:t>
            </a:r>
          </a:p>
          <a:p>
            <a:r>
              <a:rPr lang="en-US" smtClean="0"/>
              <a:t>Cameras have many applications in robotics.</a:t>
            </a:r>
          </a:p>
          <a:p>
            <a:r>
              <a:rPr lang="en-US" sz="2000" smtClean="0"/>
              <a:t>	-  Response to human interaction</a:t>
            </a:r>
          </a:p>
          <a:p>
            <a:r>
              <a:rPr lang="en-US" sz="2000" smtClean="0"/>
              <a:t>	-  Mapping an environment</a:t>
            </a:r>
          </a:p>
          <a:p>
            <a:r>
              <a:rPr lang="en-US" sz="2000" smtClean="0"/>
              <a:t>	-  Navigation</a:t>
            </a:r>
          </a:p>
          <a:p>
            <a:pPr>
              <a:spcAft>
                <a:spcPts val="2400"/>
              </a:spcAft>
            </a:pPr>
            <a:r>
              <a:rPr lang="en-US" sz="2000" smtClean="0"/>
              <a:t>	-  Response to images or objects</a:t>
            </a:r>
          </a:p>
          <a:p>
            <a:r>
              <a:rPr lang="en-US" smtClean="0"/>
              <a:t>Example:  </a:t>
            </a:r>
          </a:p>
          <a:p>
            <a:r>
              <a:rPr lang="en-US" sz="2000" smtClean="0"/>
              <a:t>1.  </a:t>
            </a:r>
            <a:r>
              <a:rPr lang="en-US" sz="1800" smtClean="0">
                <a:hlinkClick r:id="rId2"/>
              </a:rPr>
              <a:t>http://spectrum.ieee.org/automaton/robotics/diy/top-10-robotic-kinect-hacks</a:t>
            </a:r>
            <a:r>
              <a:rPr lang="en-US" sz="1800" smtClean="0"/>
              <a:t> </a:t>
            </a:r>
            <a:endParaRPr lang="en-US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646B-3AE7-4651-A54B-1E2BFA4346DB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57200" y="6048375"/>
            <a:ext cx="822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1. IEEE, “Top 10 Robotic Kinect Hacks”, Evan Ackerman, 3/7/2011</a:t>
            </a:r>
          </a:p>
        </p:txBody>
      </p:sp>
      <p:grpSp>
        <p:nvGrpSpPr>
          <p:cNvPr id="35846" name="Group 7"/>
          <p:cNvGrpSpPr>
            <a:grpSpLocks/>
          </p:cNvGrpSpPr>
          <p:nvPr/>
        </p:nvGrpSpPr>
        <p:grpSpPr bwMode="auto">
          <a:xfrm>
            <a:off x="5105400" y="3125788"/>
            <a:ext cx="3733800" cy="1522412"/>
            <a:chOff x="5105400" y="2837895"/>
            <a:chExt cx="3733800" cy="1523126"/>
          </a:xfrm>
        </p:grpSpPr>
        <p:pic>
          <p:nvPicPr>
            <p:cNvPr id="358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837895"/>
              <a:ext cx="3395662" cy="12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Box 6"/>
            <p:cNvSpPr txBox="1">
              <a:spLocks noChangeArrowheads="1"/>
            </p:cNvSpPr>
            <p:nvPr/>
          </p:nvSpPr>
          <p:spPr bwMode="auto">
            <a:xfrm>
              <a:off x="5105400" y="4114800"/>
              <a:ext cx="37338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/>
                <a:t>http://www.engadget.com/2010/06/13/microsoft-kinect-gets-official/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Locomotion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848600" cy="2235200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/>
              <a:t>From our book: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Legs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Wheels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Aerial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Missing is underwater, slithering, climbing, treads, others?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12750" y="76200"/>
            <a:ext cx="8229600" cy="715963"/>
          </a:xfrm>
        </p:spPr>
        <p:txBody>
          <a:bodyPr/>
          <a:lstStyle/>
          <a:p>
            <a:r>
              <a:rPr lang="en-US" sz="3200" smtClean="0"/>
              <a:t>Wheeled Control – Case Study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66800"/>
            <a:ext cx="853916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96DDA-F728-44F2-9A99-CDF4679544D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82638"/>
            <a:ext cx="8167687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8047"/>
          <a:stretch>
            <a:fillRect/>
          </a:stretch>
        </p:blipFill>
        <p:spPr>
          <a:xfrm>
            <a:off x="5962650" y="3773488"/>
            <a:ext cx="3067050" cy="2416175"/>
          </a:xfrm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574675"/>
          </a:xfrm>
        </p:spPr>
        <p:txBody>
          <a:bodyPr/>
          <a:lstStyle/>
          <a:p>
            <a:pPr algn="ctr"/>
            <a:r>
              <a:rPr lang="en-US" sz="3200" smtClean="0"/>
              <a:t>Hydraulics</a:t>
            </a:r>
          </a:p>
        </p:txBody>
      </p:sp>
      <p:pic>
        <p:nvPicPr>
          <p:cNvPr id="1434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177925"/>
            <a:ext cx="306705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4325" y="825500"/>
            <a:ext cx="5648325" cy="60325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Linear actuators that use liquid in order to</a:t>
            </a:r>
          </a:p>
          <a:p>
            <a:pPr>
              <a:defRPr/>
            </a:pPr>
            <a:r>
              <a:rPr lang="en-US" sz="2000" dirty="0"/>
              <a:t>     pressurize a movable piston. 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This fluid is sent from a hydraulic pump </a:t>
            </a:r>
          </a:p>
          <a:p>
            <a:pPr>
              <a:defRPr/>
            </a:pPr>
            <a:r>
              <a:rPr lang="en-US" sz="2000" dirty="0"/>
              <a:t>     through hoses to the cylinders.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Capable of lifting high amounts of weight.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Oil is often used because it is very hard to </a:t>
            </a:r>
          </a:p>
          <a:p>
            <a:pPr>
              <a:defRPr/>
            </a:pPr>
            <a:r>
              <a:rPr lang="en-US" sz="2000" dirty="0"/>
              <a:t>      compress.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Pascal's Principle- pressure exerted on a fluid </a:t>
            </a:r>
          </a:p>
          <a:p>
            <a:pPr>
              <a:defRPr/>
            </a:pPr>
            <a:r>
              <a:rPr lang="en-US" sz="2000" dirty="0"/>
              <a:t>     is distributed equally throughout the fluid.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/>
              <a:t>If pressure stays constant –    </a:t>
            </a:r>
          </a:p>
          <a:p>
            <a:pPr>
              <a:defRPr/>
            </a:pPr>
            <a:r>
              <a:rPr lang="en-US" sz="2000" dirty="0"/>
              <a:t>                             F1/A1 = F2/A2  </a:t>
            </a:r>
          </a:p>
          <a:p>
            <a:pPr>
              <a:defRPr/>
            </a:pPr>
            <a:r>
              <a:rPr lang="en-US" sz="2000" dirty="0"/>
              <a:t>                             F2 = (F1*A2)/A1</a:t>
            </a:r>
          </a:p>
          <a:p>
            <a:pPr>
              <a:defRPr/>
            </a:pPr>
            <a:r>
              <a:rPr lang="nl-NL" sz="800" dirty="0"/>
              <a:t>http://ffden-2.phys.uaf.edu/212_spring2005.web.dir/</a:t>
            </a:r>
            <a:r>
              <a:rPr lang="nl-NL" sz="800" dirty="0" err="1"/>
              <a:t>annie_weber</a:t>
            </a:r>
            <a:r>
              <a:rPr lang="nl-NL" sz="800" dirty="0"/>
              <a:t>/page2.html</a:t>
            </a:r>
            <a:endParaRPr lang="en-US" sz="8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6113463" y="3446463"/>
            <a:ext cx="280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600"/>
              <a:t>http://ffden-2.phys.uaf.edu/212_spring2005.web.dir/annie_weber/page2.html</a:t>
            </a:r>
            <a:endParaRPr lang="en-US" sz="600"/>
          </a:p>
          <a:p>
            <a:endParaRPr lang="en-US"/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113463" y="6256338"/>
            <a:ext cx="2416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600"/>
              <a:t>http://www.ehow.com/how_7589692_do-project-robotic-arm.html</a:t>
            </a:r>
            <a:endParaRPr lang="en-US" sz="6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400" smtClean="0">
                <a:latin typeface="Arial Rounded MT Bold" pitchFamily="34" charset="0"/>
              </a:rPr>
              <a:t>Pneumatics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30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It’s a technology that deals with the study and application of pressurized gas to effect mechanical motion.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Pneumatic systems are commonly combined with electrical components.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Applications: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Dentistry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Mining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Petrochemical industry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Defense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Entertainment</a:t>
            </a:r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3886200" y="5734050"/>
            <a:ext cx="3886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>
                <a:hlinkClick r:id="rId3"/>
              </a:rPr>
              <a:t>http://www.articlesbase.com/advertising-articles/pneumatic-jackhammers-251199.html</a:t>
            </a:r>
            <a:endParaRPr lang="en-US" sz="8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209800" y="0"/>
            <a:ext cx="495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DC Motor Fundamentals</a:t>
            </a:r>
          </a:p>
          <a:p>
            <a:r>
              <a:rPr lang="en-US"/>
              <a:t>				    </a:t>
            </a:r>
            <a:r>
              <a:rPr lang="en-US" sz="1400"/>
              <a:t>P. Finnie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534400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Key Physical Principal at Play = 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Lorentz Force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Any current-carrying conductor placed within an external magnetic field experiences a torque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Basic Components -&gt;</a:t>
            </a:r>
          </a:p>
          <a:p>
            <a:pPr marL="342900" indent="-342900"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                                  1. Stator </a:t>
            </a:r>
          </a:p>
          <a:p>
            <a:pPr marL="342900" indent="-342900"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			2. Rotor/Armature</a:t>
            </a:r>
          </a:p>
          <a:p>
            <a:pPr marL="342900" indent="-342900"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			3.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Commutator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			4. Brushes or Controller-(Brushless) </a:t>
            </a: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6" descr="Motor_DC_2Po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1905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dcmcu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5019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304800" y="2970213"/>
            <a:ext cx="5486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Variants -&gt;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1066800" y="3424238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alibri" pitchFamily="34" charset="0"/>
                <a:cs typeface="Calibri" pitchFamily="34" charset="0"/>
              </a:rPr>
              <a:t>     1. Brushed (Mechanically Commutated)</a:t>
            </a:r>
          </a:p>
          <a:p>
            <a:r>
              <a:rPr lang="en-US" sz="1800">
                <a:latin typeface="Calibri" pitchFamily="34" charset="0"/>
                <a:cs typeface="Calibri" pitchFamily="34" charset="0"/>
              </a:rPr>
              <a:t>     2. Brushless (Controller Provides Commutation)</a:t>
            </a:r>
          </a:p>
          <a:p>
            <a:r>
              <a:rPr lang="en-US" sz="1800">
                <a:latin typeface="Calibri" pitchFamily="34" charset="0"/>
                <a:cs typeface="Calibri" pitchFamily="34" charset="0"/>
              </a:rPr>
              <a:t>     3. Homopolar (No commutation required)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304800" y="4638675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Calibri" pitchFamily="34" charset="0"/>
                <a:cs typeface="Calibri" pitchFamily="34" charset="0"/>
              </a:rPr>
              <a:t>Commutator –</a:t>
            </a:r>
            <a:r>
              <a:rPr lang="en-US" sz="1800" b="1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>
                <a:latin typeface="Calibri" pitchFamily="34" charset="0"/>
                <a:cs typeface="Calibri" pitchFamily="34" charset="0"/>
              </a:rPr>
              <a:t>A commutator is a rotary electrical switch in that periodically reverses the direction of current between the rotor and the external circuit. 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304800" y="5562600"/>
            <a:ext cx="6096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Calibri" pitchFamily="34" charset="0"/>
                <a:cs typeface="Calibri" pitchFamily="34" charset="0"/>
              </a:rPr>
              <a:t> Credits: </a:t>
            </a:r>
          </a:p>
          <a:p>
            <a:r>
              <a:rPr lang="en-US" sz="1400">
                <a:latin typeface="Calibri" pitchFamily="34" charset="0"/>
                <a:cs typeface="Calibri" pitchFamily="34" charset="0"/>
              </a:rPr>
              <a:t>                </a:t>
            </a:r>
            <a:r>
              <a:rPr lang="en-US" sz="1400">
                <a:latin typeface="Calibri" pitchFamily="34" charset="0"/>
                <a:cs typeface="Calibri" pitchFamily="34" charset="0"/>
                <a:hlinkClick r:id="rId4"/>
              </a:rPr>
              <a:t>http://en.wikipedia.org/wiki/DC_motor</a:t>
            </a:r>
            <a:endParaRPr lang="en-US" sz="1400">
              <a:latin typeface="Calibri" pitchFamily="34" charset="0"/>
              <a:cs typeface="Calibri" pitchFamily="34" charset="0"/>
            </a:endParaRPr>
          </a:p>
          <a:p>
            <a:r>
              <a:rPr lang="en-US" sz="1400">
                <a:latin typeface="Calibri" pitchFamily="34" charset="0"/>
                <a:cs typeface="Calibri" pitchFamily="34" charset="0"/>
              </a:rPr>
              <a:t>	       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6096000" y="3302000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             sigma.ontologyportal.org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6400800" y="5832475"/>
            <a:ext cx="3352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hyperphysics.phy-astr.gsu.edu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2743200" cy="51911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Stepper Motors</a:t>
            </a:r>
          </a:p>
        </p:txBody>
      </p:sp>
      <p:pic>
        <p:nvPicPr>
          <p:cNvPr id="1741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3" b="47433"/>
          <a:stretch>
            <a:fillRect/>
          </a:stretch>
        </p:blipFill>
        <p:spPr/>
      </p:pic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F95E6A-9B13-4D2C-919B-9A2DBA209586}" type="slidenum">
              <a:rPr lang="en-US" sz="1200" smtClean="0">
                <a:solidFill>
                  <a:srgbClr val="898989"/>
                </a:solidFill>
                <a:ea typeface="ＭＳ Ｐゴシック" pitchFamily="34" charset="-128"/>
              </a:rPr>
              <a:pPr/>
              <a:t>6</a:t>
            </a:fld>
            <a:endParaRPr lang="en-US" sz="120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pic>
        <p:nvPicPr>
          <p:cNvPr id="174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133600"/>
            <a:ext cx="31178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4370388" y="762000"/>
            <a:ext cx="4489450" cy="1262063"/>
            <a:chOff x="4343400" y="990600"/>
            <a:chExt cx="4489704" cy="1261870"/>
          </a:xfrm>
        </p:grpSpPr>
        <p:pic>
          <p:nvPicPr>
            <p:cNvPr id="1742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56580" r="60197" b="-14"/>
            <a:stretch>
              <a:fillRect/>
            </a:stretch>
          </p:blipFill>
          <p:spPr bwMode="auto">
            <a:xfrm>
              <a:off x="6629400" y="990600"/>
              <a:ext cx="1088136" cy="126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t="-2" r="58414" b="56566"/>
            <a:stretch>
              <a:fillRect/>
            </a:stretch>
          </p:blipFill>
          <p:spPr bwMode="auto">
            <a:xfrm>
              <a:off x="4343400" y="990600"/>
              <a:ext cx="1088136" cy="126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8" t="-2" r="-124" b="56566"/>
            <a:stretch>
              <a:fillRect/>
            </a:stretch>
          </p:blipFill>
          <p:spPr bwMode="auto">
            <a:xfrm>
              <a:off x="5486400" y="990600"/>
              <a:ext cx="1088136" cy="126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20" t="56580" r="-124" b="-14"/>
            <a:stretch>
              <a:fillRect/>
            </a:stretch>
          </p:blipFill>
          <p:spPr bwMode="auto">
            <a:xfrm>
              <a:off x="7744968" y="990600"/>
              <a:ext cx="1088136" cy="126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4979988" y="3886200"/>
            <a:ext cx="3879850" cy="1524000"/>
            <a:chOff x="4953000" y="3810000"/>
            <a:chExt cx="3880104" cy="1524000"/>
          </a:xfrm>
        </p:grpSpPr>
        <p:pic>
          <p:nvPicPr>
            <p:cNvPr id="17422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91" r="-441"/>
            <a:stretch>
              <a:fillRect/>
            </a:stretch>
          </p:blipFill>
          <p:spPr bwMode="auto">
            <a:xfrm>
              <a:off x="7580376" y="3810000"/>
              <a:ext cx="1252728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27" r="37523"/>
            <a:stretch>
              <a:fillRect/>
            </a:stretch>
          </p:blipFill>
          <p:spPr bwMode="auto">
            <a:xfrm>
              <a:off x="6248400" y="3810000"/>
              <a:ext cx="1252728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" r="74953"/>
            <a:stretch>
              <a:fillRect/>
            </a:stretch>
          </p:blipFill>
          <p:spPr bwMode="auto">
            <a:xfrm>
              <a:off x="4953000" y="3810000"/>
              <a:ext cx="1252728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152400" y="762000"/>
            <a:ext cx="4343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200">
                <a:ea typeface="ＭＳ Ｐゴシック" pitchFamily="34" charset="-128"/>
              </a:rPr>
              <a:t>Brushless, electric motor that converts pulses into mechanical shaft rotation. </a:t>
            </a:r>
          </a:p>
          <a:p>
            <a:pPr>
              <a:buFont typeface="Arial" pitchFamily="34" charset="0"/>
              <a:buChar char="•"/>
            </a:pPr>
            <a:r>
              <a:rPr lang="en-US" sz="2200">
                <a:ea typeface="ＭＳ Ｐゴシック" pitchFamily="34" charset="-128"/>
              </a:rPr>
              <a:t>Utilizes an open loop control system, meaning there is no feedback as to motors position.</a:t>
            </a:r>
          </a:p>
          <a:p>
            <a:pPr>
              <a:buFont typeface="Arial" pitchFamily="34" charset="0"/>
              <a:buChar char="•"/>
            </a:pPr>
            <a:r>
              <a:rPr lang="en-US" sz="2200">
                <a:ea typeface="ＭＳ Ｐゴシック" pitchFamily="34" charset="-128"/>
              </a:rPr>
              <a:t>Very accurate, within 3-5% normally.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ea typeface="ＭＳ Ｐゴシック" pitchFamily="34" charset="-128"/>
              </a:rPr>
              <a:t>Micro-stepping is a way to vary current using a sine/cosine waveform to decrease vibration from jumping to new positions.  Effectively increases number of steps.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ea typeface="ＭＳ Ｐゴシック" pitchFamily="34" charset="-128"/>
              </a:rPr>
              <a:t>Ascending torque drive order – wave, half-step, micro-step, full step</a:t>
            </a:r>
          </a:p>
          <a:p>
            <a:endParaRPr lang="en-US" sz="2000">
              <a:ea typeface="ＭＳ Ｐゴシック" pitchFamily="34" charset="-128"/>
            </a:endParaRPr>
          </a:p>
        </p:txBody>
      </p:sp>
      <p:sp>
        <p:nvSpPr>
          <p:cNvPr id="17417" name="Rectangle 17"/>
          <p:cNvSpPr>
            <a:spLocks noChangeArrowheads="1"/>
          </p:cNvSpPr>
          <p:nvPr/>
        </p:nvSpPr>
        <p:spPr bwMode="auto">
          <a:xfrm>
            <a:off x="4446588" y="19812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Figure 1: 90 degrees resolution (Wave drive, less torque)</a:t>
            </a:r>
          </a:p>
        </p:txBody>
      </p:sp>
      <p:sp>
        <p:nvSpPr>
          <p:cNvPr id="17418" name="Rectangle 18"/>
          <p:cNvSpPr>
            <a:spLocks noChangeArrowheads="1"/>
          </p:cNvSpPr>
          <p:nvPr/>
        </p:nvSpPr>
        <p:spPr bwMode="auto">
          <a:xfrm>
            <a:off x="5589588" y="3505200"/>
            <a:ext cx="342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Figure 2: Series of mini-poles on stator and rotor.</a:t>
            </a:r>
          </a:p>
        </p:txBody>
      </p:sp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4979988" y="54102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Figure 3: Half Stepping (doubles resolution, considerably less torque at half step position)</a:t>
            </a:r>
          </a:p>
        </p:txBody>
      </p:sp>
      <p:sp>
        <p:nvSpPr>
          <p:cNvPr id="17420" name="Rectangle 21"/>
          <p:cNvSpPr>
            <a:spLocks noChangeArrowheads="1"/>
          </p:cNvSpPr>
          <p:nvPr/>
        </p:nvSpPr>
        <p:spPr bwMode="auto">
          <a:xfrm>
            <a:off x="4598988" y="5867400"/>
            <a:ext cx="449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Images: </a:t>
            </a:r>
            <a:r>
              <a:rPr lang="en-US" sz="1000">
                <a:hlinkClick r:id="rId11"/>
              </a:rPr>
              <a:t>http://www.imagesco.com/articles/picstepper/02.html#fig3</a:t>
            </a:r>
            <a:endParaRPr lang="en-US" sz="1000"/>
          </a:p>
          <a:p>
            <a:r>
              <a:rPr lang="en-US" sz="1000"/>
              <a:t>Information : 	</a:t>
            </a:r>
            <a:r>
              <a:rPr lang="en-US" sz="1000">
                <a:hlinkClick r:id="rId12"/>
              </a:rPr>
              <a:t>http://www.imagesco.com/articles/picstepper/02.html#fig3</a:t>
            </a:r>
            <a:endParaRPr lang="en-US" sz="1000"/>
          </a:p>
          <a:p>
            <a:r>
              <a:rPr lang="en-US" sz="1000"/>
              <a:t>	</a:t>
            </a:r>
            <a:r>
              <a:rPr lang="en-US" sz="1000">
                <a:hlinkClick r:id="rId13"/>
              </a:rPr>
              <a:t>http://en.wikipedia.org/wiki/Stepper_motor</a:t>
            </a:r>
            <a:r>
              <a:rPr lang="en-US" sz="1000"/>
              <a:t> </a:t>
            </a:r>
          </a:p>
        </p:txBody>
      </p:sp>
      <p:sp>
        <p:nvSpPr>
          <p:cNvPr id="17421" name="TextBox 23"/>
          <p:cNvSpPr txBox="1">
            <a:spLocks noChangeArrowheads="1"/>
          </p:cNvSpPr>
          <p:nvPr/>
        </p:nvSpPr>
        <p:spPr bwMode="auto">
          <a:xfrm>
            <a:off x="5943600" y="1524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ea typeface="ＭＳ Ｐゴシック" pitchFamily="34" charset="-128"/>
              </a:rPr>
              <a:t>J. Scot Collins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Servo Motors</a:t>
            </a:r>
          </a:p>
        </p:txBody>
      </p:sp>
      <p:sp>
        <p:nvSpPr>
          <p:cNvPr id="18435" name="Shape 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6996113"/>
          </a:xfrm>
        </p:spPr>
        <p:txBody>
          <a:bodyPr/>
          <a:lstStyle/>
          <a:p>
            <a:pPr marL="457200" indent="-381000">
              <a:buClr>
                <a:srgbClr val="000000"/>
              </a:buClr>
              <a:buSzPct val="167000"/>
              <a:buFontTx/>
              <a:buChar char="•"/>
            </a:pPr>
            <a:r>
              <a:rPr lang="en-US" smtClean="0"/>
              <a:t>Motor with built in encoder</a:t>
            </a:r>
          </a:p>
          <a:p>
            <a:pPr marL="457200" indent="-381000">
              <a:buClr>
                <a:srgbClr val="000000"/>
              </a:buClr>
              <a:buSzPct val="167000"/>
              <a:buFontTx/>
              <a:buChar char="•"/>
            </a:pPr>
            <a:r>
              <a:rPr lang="en-US" smtClean="0"/>
              <a:t>Negative feedback for position and speed </a:t>
            </a:r>
          </a:p>
          <a:p>
            <a:pPr marL="457200" indent="-381000">
              <a:buClr>
                <a:srgbClr val="000000"/>
              </a:buClr>
              <a:buSzPct val="167000"/>
              <a:buFontTx/>
              <a:buChar char="•"/>
            </a:pPr>
            <a:r>
              <a:rPr lang="en-US" smtClean="0"/>
              <a:t>Outputs pulses that can be counted to find position and speed</a:t>
            </a:r>
          </a:p>
          <a:p>
            <a:pPr marL="457200" indent="-381000">
              <a:buClr>
                <a:srgbClr val="000000"/>
              </a:buClr>
              <a:buSzPct val="167000"/>
              <a:buFontTx/>
              <a:buChar char="•"/>
            </a:pPr>
            <a:r>
              <a:rPr lang="en-US" smtClean="0"/>
              <a:t>Applications:</a:t>
            </a:r>
          </a:p>
          <a:p>
            <a:pPr marL="914400" lvl="1" indent="-381000">
              <a:buClr>
                <a:srgbClr val="000000"/>
              </a:buClr>
              <a:buSzPct val="109000"/>
              <a:buFont typeface="Courier New" pitchFamily="49" charset="0"/>
              <a:buChar char="o"/>
            </a:pPr>
            <a:r>
              <a:rPr lang="en-US" sz="2200" smtClean="0"/>
              <a:t>Industrial robotics and automation</a:t>
            </a:r>
          </a:p>
          <a:p>
            <a:pPr marL="914400" lvl="1" indent="-381000">
              <a:buClr>
                <a:srgbClr val="000000"/>
              </a:buClr>
              <a:buSzPct val="109000"/>
              <a:buFont typeface="Courier New" pitchFamily="49" charset="0"/>
              <a:buChar char="o"/>
            </a:pPr>
            <a:r>
              <a:rPr lang="en-US" sz="2200" smtClean="0"/>
              <a:t>Autonomous robotics</a:t>
            </a:r>
          </a:p>
          <a:p>
            <a:pPr marL="914400" lvl="1" indent="-381000">
              <a:buClr>
                <a:srgbClr val="000000"/>
              </a:buClr>
              <a:buSzPct val="109000"/>
              <a:buFont typeface="Courier New" pitchFamily="49" charset="0"/>
              <a:buChar char="o"/>
            </a:pPr>
            <a:r>
              <a:rPr lang="en-US" sz="2200" smtClean="0"/>
              <a:t>Automotive </a:t>
            </a:r>
          </a:p>
          <a:p>
            <a:pPr marL="914400" lvl="1" indent="-381000">
              <a:buClr>
                <a:srgbClr val="000000"/>
              </a:buClr>
              <a:buSzPct val="109000"/>
              <a:buFont typeface="Courier New" pitchFamily="49" charset="0"/>
              <a:buChar char="o"/>
            </a:pPr>
            <a:r>
              <a:rPr lang="en-US" sz="2200" smtClean="0"/>
              <a:t>Machine Tools</a:t>
            </a:r>
          </a:p>
          <a:p>
            <a:pPr marL="914400" lvl="1" indent="-381000">
              <a:buClr>
                <a:srgbClr val="000000"/>
              </a:buClr>
              <a:buSzPct val="109000"/>
              <a:buFontTx/>
              <a:buNone/>
            </a:pPr>
            <a:endParaRPr lang="en-US" sz="2200" smtClean="0"/>
          </a:p>
          <a:p>
            <a:pPr marL="914400" lvl="1" indent="-381000">
              <a:buClr>
                <a:srgbClr val="000000"/>
              </a:buClr>
              <a:buSzPct val="109000"/>
              <a:buFontTx/>
              <a:buNone/>
            </a:pPr>
            <a:r>
              <a:rPr lang="en-US" sz="1200" smtClean="0"/>
              <a:t>References:</a:t>
            </a:r>
          </a:p>
          <a:p>
            <a:pPr marL="914400" lvl="1" indent="-381000">
              <a:buSzPct val="109000"/>
              <a:buFontTx/>
              <a:buAutoNum type="arabicPeriod"/>
            </a:pPr>
            <a:r>
              <a:rPr lang="en-US" sz="1200" smtClean="0">
                <a:hlinkClick r:id="rId3"/>
              </a:rPr>
              <a:t>http://en.wikipedia.org/wiki/Servo_motor</a:t>
            </a:r>
            <a:endParaRPr lang="en-US" sz="1200" smtClean="0"/>
          </a:p>
          <a:p>
            <a:pPr marL="914400" lvl="1" indent="-381000">
              <a:buSzPct val="109000"/>
              <a:buFontTx/>
              <a:buAutoNum type="arabicPeriod"/>
            </a:pPr>
            <a:r>
              <a:rPr lang="en-US" sz="1200" u="sng" smtClean="0">
                <a:solidFill>
                  <a:schemeClr val="hlink"/>
                </a:solidFill>
                <a:hlinkClick r:id="rId4"/>
              </a:rPr>
              <a:t>http://www.baldor.com/products/servomotors/c_series/bsm_cseries.asp</a:t>
            </a:r>
          </a:p>
          <a:p>
            <a:pPr marL="914400" lvl="1" indent="-381000">
              <a:buSzPct val="109000"/>
              <a:buFontTx/>
              <a:buNone/>
            </a:pPr>
            <a:endParaRPr lang="en-US" sz="1200" smtClean="0"/>
          </a:p>
          <a:p>
            <a:pPr marL="914400" lvl="1" indent="-381000">
              <a:buSzPct val="109000"/>
              <a:buFontTx/>
              <a:buAutoNum type="arabicPeriod"/>
            </a:pPr>
            <a:endParaRPr lang="en-US" sz="1200" smtClean="0"/>
          </a:p>
          <a:p>
            <a:pPr marL="914400" lvl="1" indent="-381000">
              <a:buClr>
                <a:srgbClr val="000000"/>
              </a:buClr>
              <a:buSzPct val="109000"/>
              <a:buFontTx/>
              <a:buNone/>
            </a:pPr>
            <a:endParaRPr lang="en-US" sz="1200" smtClean="0"/>
          </a:p>
          <a:p>
            <a:pPr marL="457200" indent="-381000"/>
            <a:endParaRPr lang="en-US" sz="2200" smtClean="0"/>
          </a:p>
          <a:p>
            <a:pPr marL="457200" indent="-381000"/>
            <a:endParaRPr lang="en-US" sz="2200" smtClean="0"/>
          </a:p>
          <a:p>
            <a:pPr marL="457200" indent="-381000"/>
            <a:endParaRPr lang="en-US" sz="2200" smtClean="0"/>
          </a:p>
        </p:txBody>
      </p:sp>
      <p:sp>
        <p:nvSpPr>
          <p:cNvPr id="18436" name="Shape 31"/>
          <p:cNvSpPr>
            <a:spLocks noChangeArrowheads="1"/>
          </p:cNvSpPr>
          <p:nvPr/>
        </p:nvSpPr>
        <p:spPr bwMode="auto">
          <a:xfrm>
            <a:off x="6172200" y="2946400"/>
            <a:ext cx="2514600" cy="34972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Traction Control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486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mtClean="0"/>
              <a:t>Usable Traction = Coefficient of Traction x Weight</a:t>
            </a:r>
          </a:p>
          <a:p>
            <a:r>
              <a:rPr lang="en-US" smtClean="0"/>
              <a:t>	</a:t>
            </a:r>
            <a:r>
              <a:rPr lang="en-US" sz="2200" smtClean="0"/>
              <a:t>where Coefficient of Traction is dependent on:</a:t>
            </a:r>
          </a:p>
          <a:p>
            <a:r>
              <a:rPr lang="en-US" sz="2200" smtClean="0"/>
              <a:t>	-	Material composition of each surface</a:t>
            </a:r>
          </a:p>
          <a:p>
            <a:r>
              <a:rPr lang="en-US" sz="2200" smtClean="0"/>
              <a:t>	-	Normal force pressing contact surfaces together</a:t>
            </a:r>
          </a:p>
          <a:p>
            <a:r>
              <a:rPr lang="en-US" sz="2200" smtClean="0"/>
              <a:t>	-	Contaminants at the material boundary including 	lubricants and adhesives.</a:t>
            </a:r>
          </a:p>
          <a:p>
            <a:endParaRPr lang="en-US" sz="2200" smtClean="0"/>
          </a:p>
          <a:p>
            <a:pPr>
              <a:buFont typeface="Wingdings" pitchFamily="2" charset="2"/>
              <a:buChar char="q"/>
            </a:pPr>
            <a:r>
              <a:rPr lang="en-US" smtClean="0"/>
              <a:t>Mechanisms to obtain Traction Control</a:t>
            </a:r>
          </a:p>
          <a:p>
            <a:pPr>
              <a:buFontTx/>
              <a:buChar char="•"/>
            </a:pPr>
            <a:r>
              <a:rPr lang="en-US" smtClean="0"/>
              <a:t>Breaks</a:t>
            </a:r>
          </a:p>
          <a:p>
            <a:r>
              <a:rPr lang="en-US" sz="1800" smtClean="0">
                <a:hlinkClick r:id="rId2"/>
              </a:rPr>
              <a:t>http://www.youtube.com/watch?v=Z1TP3NHtmJI&amp;feature=youtu.be</a:t>
            </a:r>
            <a:endParaRPr lang="en-US" sz="1800" smtClean="0"/>
          </a:p>
          <a:p>
            <a:pPr>
              <a:buFontTx/>
              <a:buChar char="•"/>
            </a:pPr>
            <a:r>
              <a:rPr lang="en-US" smtClean="0"/>
              <a:t>Control Engine Power</a:t>
            </a:r>
            <a:endParaRPr lang="en-US" smtClean="0">
              <a:hlinkClick r:id="rId3"/>
            </a:endParaRPr>
          </a:p>
          <a:p>
            <a:r>
              <a:rPr lang="en-US" sz="1800" smtClean="0">
                <a:hlinkClick r:id="rId4"/>
              </a:rPr>
              <a:t>http://www.youtube.com/watch?v=28PO6QMzcsU</a:t>
            </a:r>
            <a:endParaRPr lang="en-US" sz="1800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7F67F-34F8-426A-AD14-6566AEA0DCE2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Propeller</a:t>
            </a:r>
            <a:endParaRPr lang="en-US" sz="3600" dirty="0"/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3810000" cy="4343400"/>
          </a:xfrm>
        </p:spPr>
        <p:txBody>
          <a:bodyPr/>
          <a:lstStyle/>
          <a:p>
            <a:pPr algn="l"/>
            <a:r>
              <a:rPr lang="en-US" sz="2200" smtClean="0"/>
              <a:t>-A type of fan that converts the rotational motion of the blades into thrust. </a:t>
            </a:r>
          </a:p>
          <a:p>
            <a:pPr algn="l"/>
            <a:r>
              <a:rPr lang="en-US" sz="2200" smtClean="0"/>
              <a:t>-Two main type of propellers are marine and aircraft.</a:t>
            </a:r>
          </a:p>
          <a:p>
            <a:pPr algn="l"/>
            <a:r>
              <a:rPr lang="en-US" sz="2200" smtClean="0"/>
              <a:t>-Marine: Controllable pitch, skewback, and modular.</a:t>
            </a:r>
          </a:p>
          <a:p>
            <a:pPr algn="l"/>
            <a:r>
              <a:rPr lang="en-US" sz="2200" smtClean="0"/>
              <a:t>-Aircraft: Fixed pitch, in-fight adjustable, ground adjustable, and constant speed.</a:t>
            </a:r>
          </a:p>
        </p:txBody>
      </p:sp>
      <p:pic>
        <p:nvPicPr>
          <p:cNvPr id="20484" name="Picture 2" descr="http://upload.wikimedia.org/wikipedia/commons/3/35/Ship-prop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486400" y="34290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http://upload.wikimedia.org/wikipedia/commons/3/35/Ship-propeller.jpg</a:t>
            </a:r>
          </a:p>
        </p:txBody>
      </p:sp>
      <p:pic>
        <p:nvPicPr>
          <p:cNvPr id="20486" name="Picture 4" descr="Hercules.propeller.a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5105400" y="6172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http://upload.wikimedia.org/wikipedia/commons/c/c3/Hercules.propeller.arp.jpg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SEM2">
  <a:themeElements>
    <a:clrScheme name="SEM2.pot 1">
      <a:dk1>
        <a:srgbClr val="000000"/>
      </a:dk1>
      <a:lt1>
        <a:srgbClr val="FFFFFF"/>
      </a:lt1>
      <a:dk2>
        <a:srgbClr val="5F5F5F"/>
      </a:dk2>
      <a:lt2>
        <a:srgbClr val="CCCCCC"/>
      </a:lt2>
      <a:accent1>
        <a:srgbClr val="C7D039"/>
      </a:accent1>
      <a:accent2>
        <a:srgbClr val="F74902"/>
      </a:accent2>
      <a:accent3>
        <a:srgbClr val="FFFFFF"/>
      </a:accent3>
      <a:accent4>
        <a:srgbClr val="000000"/>
      </a:accent4>
      <a:accent5>
        <a:srgbClr val="E0E4AE"/>
      </a:accent5>
      <a:accent6>
        <a:srgbClr val="E04102"/>
      </a:accent6>
      <a:hlink>
        <a:srgbClr val="0059B8"/>
      </a:hlink>
      <a:folHlink>
        <a:srgbClr val="4C82BA"/>
      </a:folHlink>
    </a:clrScheme>
    <a:fontScheme name="SEM2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M2.pot 1">
        <a:dk1>
          <a:srgbClr val="000000"/>
        </a:dk1>
        <a:lt1>
          <a:srgbClr val="FFFFFF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FFFFF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2">
        <a:dk1>
          <a:srgbClr val="000000"/>
        </a:dk1>
        <a:lt1>
          <a:srgbClr val="E6E4DA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0EFEA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3">
        <a:dk1>
          <a:srgbClr val="000000"/>
        </a:dk1>
        <a:lt1>
          <a:srgbClr val="B8D1E6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D8E5F0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4">
        <a:dk1>
          <a:srgbClr val="CCCCCC"/>
        </a:dk1>
        <a:lt1>
          <a:srgbClr val="FFFFFF"/>
        </a:lt1>
        <a:dk2>
          <a:srgbClr val="808080"/>
        </a:dk2>
        <a:lt2>
          <a:srgbClr val="FFFFFF"/>
        </a:lt2>
        <a:accent1>
          <a:srgbClr val="C7D039"/>
        </a:accent1>
        <a:accent2>
          <a:srgbClr val="F74902"/>
        </a:accent2>
        <a:accent3>
          <a:srgbClr val="C0C0C0"/>
        </a:accent3>
        <a:accent4>
          <a:srgbClr val="DADADA"/>
        </a:accent4>
        <a:accent5>
          <a:srgbClr val="E0E4AE"/>
        </a:accent5>
        <a:accent6>
          <a:srgbClr val="E04102"/>
        </a:accent6>
        <a:hlink>
          <a:srgbClr val="B8D1E6"/>
        </a:hlink>
        <a:folHlink>
          <a:srgbClr val="E6E4D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Office\Templates\Sony Ericsson Templates\SEM2.pot</Template>
  <TotalTime>0</TotalTime>
  <Words>1656</Words>
  <Application>Microsoft Office PowerPoint</Application>
  <PresentationFormat>On-screen Show (4:3)</PresentationFormat>
  <Paragraphs>371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Times New Roman</vt:lpstr>
      <vt:lpstr>Arial</vt:lpstr>
      <vt:lpstr>Arial Rounded MT Bold</vt:lpstr>
      <vt:lpstr>Wingdings</vt:lpstr>
      <vt:lpstr>Calibri</vt:lpstr>
      <vt:lpstr>ＭＳ Ｐゴシック</vt:lpstr>
      <vt:lpstr>Courier New</vt:lpstr>
      <vt:lpstr>Arial Black</vt:lpstr>
      <vt:lpstr>StarSymbol</vt:lpstr>
      <vt:lpstr>Thorndale</vt:lpstr>
      <vt:lpstr>Andale Sans UI</vt:lpstr>
      <vt:lpstr>Tahoma</vt:lpstr>
      <vt:lpstr>Microsoft YaHei</vt:lpstr>
      <vt:lpstr>Mangal</vt:lpstr>
      <vt:lpstr>Comic Sans MS</vt:lpstr>
      <vt:lpstr>Albany</vt:lpstr>
      <vt:lpstr>SEM2</vt:lpstr>
      <vt:lpstr>Microsoft Excel Worksheet</vt:lpstr>
      <vt:lpstr>ECGR4161/5196 – Lecture 3 – May 31, 2012</vt:lpstr>
      <vt:lpstr>Types of Gears</vt:lpstr>
      <vt:lpstr>Hydraulics</vt:lpstr>
      <vt:lpstr>Pneumatics</vt:lpstr>
      <vt:lpstr>PowerPoint Presentation</vt:lpstr>
      <vt:lpstr>Stepper Motors</vt:lpstr>
      <vt:lpstr>Servo Motors</vt:lpstr>
      <vt:lpstr>Traction Control</vt:lpstr>
      <vt:lpstr>Propeller</vt:lpstr>
      <vt:lpstr>MAGNETIC LEVITATION (MAGLEV)</vt:lpstr>
      <vt:lpstr>Linear Motion - Screw</vt:lpstr>
      <vt:lpstr>Different Linear Actuator Types</vt:lpstr>
      <vt:lpstr>MEMS - Microelectromechanical systems</vt:lpstr>
      <vt:lpstr>Robotic Leg Power by Air</vt:lpstr>
      <vt:lpstr>The Hall Effect</vt:lpstr>
      <vt:lpstr>Gyroscope Technology</vt:lpstr>
      <vt:lpstr>LIDAR (Light Detection and Ranging)</vt:lpstr>
      <vt:lpstr>SONAR</vt:lpstr>
      <vt:lpstr>Accelerometers</vt:lpstr>
      <vt:lpstr>Global Positioning System</vt:lpstr>
      <vt:lpstr>Temperature Sensor </vt:lpstr>
      <vt:lpstr>Quantum Tunneling Composite</vt:lpstr>
      <vt:lpstr>Pressure Sensing Technology</vt:lpstr>
      <vt:lpstr>Robotic Use of Cameras</vt:lpstr>
      <vt:lpstr>Locomotion</vt:lpstr>
      <vt:lpstr>Wheeled Control – Case Study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2009-01-06T14:48:04Z</dcterms:created>
  <dcterms:modified xsi:type="dcterms:W3CDTF">2012-06-04T16:24:01Z</dcterms:modified>
</cp:coreProperties>
</file>