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505" r:id="rId2"/>
    <p:sldId id="518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</p:sldIdLst>
  <p:sldSz cx="9144000" cy="6858000" type="screen4x3"/>
  <p:notesSz cx="7010400" cy="9296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3300"/>
    <a:srgbClr val="0000CC"/>
    <a:srgbClr val="000099"/>
    <a:srgbClr val="000000"/>
    <a:srgbClr val="CCCCCC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20" d="100"/>
          <a:sy n="120" d="100"/>
        </p:scale>
        <p:origin x="-1284" y="-90"/>
      </p:cViewPr>
      <p:guideLst>
        <p:guide orient="horz" pos="1248"/>
        <p:guide orient="horz" pos="528"/>
        <p:guide pos="240"/>
        <p:guide pos="5520"/>
        <p:guide pos="163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t" anchorCtr="0" compatLnSpc="1">
            <a:prstTxWarp prst="textNoShape">
              <a:avLst/>
            </a:prstTxWarp>
          </a:bodyPr>
          <a:lstStyle>
            <a:lvl1pPr defTabSz="92445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t" anchorCtr="0" compatLnSpc="1">
            <a:prstTxWarp prst="textNoShape">
              <a:avLst/>
            </a:prstTxWarp>
          </a:bodyPr>
          <a:lstStyle>
            <a:lvl1pPr algn="r" defTabSz="92445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7628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b" anchorCtr="0" compatLnSpc="1">
            <a:prstTxWarp prst="textNoShape">
              <a:avLst/>
            </a:prstTxWarp>
          </a:bodyPr>
          <a:lstStyle>
            <a:lvl1pPr defTabSz="92445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29989"/>
            <a:ext cx="3037628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b" anchorCtr="0" compatLnSpc="1">
            <a:prstTxWarp prst="textNoShape">
              <a:avLst/>
            </a:prstTxWarp>
          </a:bodyPr>
          <a:lstStyle>
            <a:lvl1pPr algn="r" defTabSz="924459">
              <a:defRPr sz="1200"/>
            </a:lvl1pPr>
          </a:lstStyle>
          <a:p>
            <a:pPr>
              <a:defRPr/>
            </a:pPr>
            <a:fld id="{F72E8061-0A41-433E-8F88-FE4D5C572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5363" cy="4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t" anchorCtr="0" compatLnSpc="1">
            <a:prstTxWarp prst="textNoShape">
              <a:avLst/>
            </a:prstTxWarp>
          </a:bodyPr>
          <a:lstStyle>
            <a:lvl1pPr defTabSz="91173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145" y="0"/>
            <a:ext cx="3091701" cy="4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t" anchorCtr="0" compatLnSpc="1">
            <a:prstTxWarp prst="textNoShape">
              <a:avLst/>
            </a:prstTxWarp>
          </a:bodyPr>
          <a:lstStyle>
            <a:lvl1pPr algn="r" defTabSz="91173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76275"/>
            <a:ext cx="4719637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93" y="4439669"/>
            <a:ext cx="5181462" cy="41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4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6110"/>
            <a:ext cx="3015363" cy="4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b" anchorCtr="0" compatLnSpc="1">
            <a:prstTxWarp prst="textNoShape">
              <a:avLst/>
            </a:prstTxWarp>
          </a:bodyPr>
          <a:lstStyle>
            <a:lvl1pPr defTabSz="91173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145" y="8806110"/>
            <a:ext cx="3091701" cy="4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b" anchorCtr="0" compatLnSpc="1">
            <a:prstTxWarp prst="textNoShape">
              <a:avLst/>
            </a:prstTxWarp>
          </a:bodyPr>
          <a:lstStyle>
            <a:lvl1pPr algn="r" defTabSz="911730">
              <a:defRPr sz="1200"/>
            </a:lvl1pPr>
          </a:lstStyle>
          <a:p>
            <a:pPr>
              <a:defRPr/>
            </a:pPr>
            <a:fld id="{7D7D41E4-1652-4567-BDC6-615AADEE2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http://www.youtube.com/watch?v=LUx9r2wSuIE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1BAE8-01B1-44E0-8FB8-82E6353B20C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Robots are all over in the card manufacturing processes. Such as arms to place devices on boards [3], or walking robots to transfer parts from one station to another. In the Mid 90’s we tried  to use </a:t>
            </a:r>
          </a:p>
          <a:p>
            <a:r>
              <a:rPr lang="en-US" smtClean="0"/>
              <a:t>Robots in the test area (to place board inside a fixture and test it) but wasn’t financially justifiable. Another example is a walking robot to transfer parts from one station to another.</a:t>
            </a:r>
          </a:p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DC9AD-5CAB-4DE8-ABCC-EEEAA7A5711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54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" name="Group 1031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7" name="Rectangle 1032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33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34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43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1044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2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04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104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104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104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105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105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105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105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105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2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919538"/>
            <a:ext cx="6403975" cy="1697037"/>
          </a:xfrm>
        </p:spPr>
        <p:txBody>
          <a:bodyPr lIns="91436" tIns="45719" rIns="91436" bIns="45719"/>
          <a:lstStyle>
            <a:lvl1pPr marL="0" indent="0" algn="ctr">
              <a:defRPr sz="2000"/>
            </a:lvl1pPr>
          </a:lstStyle>
          <a:p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852487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2787-1C84-4610-9A85-AA7CE66C5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914400"/>
            <a:ext cx="219075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41985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A533-CAE4-4D16-A979-64B23F287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0A26-56CA-4AE4-B672-1B8C659DB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320517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18" name="Rectangle 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19" name="Rectangle 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0" name="Rectangle 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1" name="Rectangle 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2" name="Rectangle 1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3" name="Rectangle 1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4" name="Rectangle 1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5" name="Rectangle 1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6" name="Rectangle 1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7" name="Rectangle 1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8" name="Rectangle 1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320530" name="Rectangle 18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1" name="Rectangle 19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2" name="Rectangle 20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3" name="Rectangle 21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4" name="Rectangle 22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5" name="Rectangle 23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6" name="Rectangle 24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7" name="Rectangle 25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8" name="Rectangle 26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9" name="Rectangle 27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40" name="Rectangle 28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41" name="Rectangle 29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0546" name="Text Box 34"/>
          <p:cNvSpPr txBox="1">
            <a:spLocks noChangeArrowheads="1"/>
          </p:cNvSpPr>
          <p:nvPr/>
        </p:nvSpPr>
        <p:spPr bwMode="auto">
          <a:xfrm>
            <a:off x="593725" y="647700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		</a:t>
            </a:r>
            <a:endParaRPr lang="en-US"/>
          </a:p>
        </p:txBody>
      </p:sp>
      <p:pic>
        <p:nvPicPr>
          <p:cNvPr id="1031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A7F803-6668-4B04-8429-8AD541B2F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3" r:id="rId2"/>
    <p:sldLayoutId id="214748373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-_tibD0qjw" TargetMode="External"/><Relationship Id="rId2" Type="http://schemas.openxmlformats.org/officeDocument/2006/relationships/hyperlink" Target="http://www.youtube.com/watch?v=HFM4vXDjw9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1bVcQBpKnd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Ul04Is5K3nE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beijing-essen-welding.german-pavilion.com/gp/bew11/exhibitors/dateien/05_JO-AT_01.11_2025.5_EN-20_Jahre.pdf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://www.youtube.com/watch?v=9Zvcvppsdq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30974986399048807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D2V8GFqk_Y" TargetMode="External"/><Relationship Id="rId2" Type="http://schemas.openxmlformats.org/officeDocument/2006/relationships/hyperlink" Target="http://www.youtube.com/watch?v=CgBNjdwYd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science.howstuffworks.com/predator6.htm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en.wikipedia.org/wiki/General_Atomics_MQ-1_Pred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modelairplanenews.com/blog/2010/01/20/uavs-in-action/" TargetMode="External"/><Relationship Id="rId4" Type="http://schemas.openxmlformats.org/officeDocument/2006/relationships/hyperlink" Target="http://gizmodo.com/5673520/military-tactical-ipad-app-looks-like-a-real-life-starcraft-ii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earch.digikey.com/scripts/DkSearch/dksus.dll?Detail&amp;name=490-2421-1-ND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tuitivesurgical.com/products/davinci_surgical_syste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SCLBG9KeX4&amp;NR=1&amp;feature=fvw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c/c1/FonctionsF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[mailto:atran@aldebaran-robotics.com]" TargetMode="External"/><Relationship Id="rId5" Type="http://schemas.openxmlformats.org/officeDocument/2006/relationships/hyperlink" Target="http://en.wikipedia.org/wiki/Nao_(robot)" TargetMode="External"/><Relationship Id="rId4" Type="http://schemas.openxmlformats.org/officeDocument/2006/relationships/hyperlink" Target="http://m.youtube.com/#/watch?desktop_uri=http%3A%2F%2Fwww.youtube.com%2Fwatch%3Fv%3D4t1NWH6G1f0&amp;v=4t1NWH6G1f0&amp;gl=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U2JMl-55u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ECGR4161/5196 </a:t>
            </a:r>
            <a:r>
              <a:rPr lang="en-US" dirty="0" smtClean="0"/>
              <a:t>– June 21, </a:t>
            </a:r>
            <a:r>
              <a:rPr lang="en-US" dirty="0" smtClean="0"/>
              <a:t>2011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973122"/>
          </a:xfrm>
        </p:spPr>
        <p:txBody>
          <a:bodyPr/>
          <a:lstStyle/>
          <a:p>
            <a:r>
              <a:rPr lang="en-US" dirty="0" smtClean="0"/>
              <a:t>YouTube Videos: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PCB Manufacture #1: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www.youtube.com/watch?v=HFM4vXDjw9Q</a:t>
            </a:r>
            <a:r>
              <a:rPr lang="en-US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PCB Manufacture #2: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://www.youtube.com/watch?v=H-_</a:t>
            </a:r>
            <a:r>
              <a:rPr lang="en-US" dirty="0" smtClean="0">
                <a:hlinkClick r:id="rId3"/>
              </a:rPr>
              <a:t>tibD0qjw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Kids doing robotics!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www.youtube.com/watch?v=1bVcQBpKnd4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2EAD-BAC6-4777-A183-D380D9B2832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 Assisted Search and Rescue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387191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mtClean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2000" smtClean="0">
                <a:sym typeface="Wingdings" pitchFamily="2" charset="2"/>
              </a:rPr>
              <a:t>Designed for the purpose of aiding rescue workers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>
                <a:sym typeface="Wingdings" pitchFamily="2" charset="2"/>
              </a:rPr>
              <a:t>Mining accidents, urban disasters, hostage situations, explosions, etc.</a:t>
            </a:r>
          </a:p>
          <a:p>
            <a:pPr>
              <a:buFontTx/>
              <a:buChar char="•"/>
            </a:pPr>
            <a:r>
              <a:rPr lang="en-US" sz="2000" smtClean="0"/>
              <a:t>Advantages:  </a:t>
            </a:r>
            <a:r>
              <a:rPr lang="en-US" sz="1600" smtClean="0"/>
              <a:t>Reduced personnel, reduced fatigue and access to unreachable areas</a:t>
            </a:r>
          </a:p>
          <a:p>
            <a:pPr>
              <a:buFontTx/>
              <a:buChar char="•"/>
            </a:pPr>
            <a:r>
              <a:rPr lang="en-US" sz="2000" smtClean="0"/>
              <a:t>Disadvantages? </a:t>
            </a:r>
            <a:r>
              <a:rPr lang="en-US" sz="1600" smtClean="0"/>
              <a:t>14k-80k price tag, </a:t>
            </a:r>
          </a:p>
          <a:p>
            <a:r>
              <a:rPr lang="en-US" sz="1600" smtClean="0"/>
              <a:t>100 ft remote controlled, communication glitches</a:t>
            </a:r>
            <a:endParaRPr lang="en-US" sz="1200" smtClean="0"/>
          </a:p>
          <a:p>
            <a:pPr>
              <a:buFontTx/>
              <a:buChar char="•"/>
            </a:pPr>
            <a:endParaRPr lang="en-US" sz="1200" smtClean="0"/>
          </a:p>
          <a:p>
            <a:pPr>
              <a:buFontTx/>
              <a:buChar char="•"/>
            </a:pPr>
            <a:r>
              <a:rPr lang="en-US" sz="2000" smtClean="0"/>
              <a:t>T-53 Enryu: Fukushima plant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5 tons, 9 foot tall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Two arms, six joints, hoists 440 lbs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smtClean="0"/>
              <a:t>Operated directly or remotely</a:t>
            </a:r>
          </a:p>
          <a:p>
            <a:pPr lvl="1">
              <a:buFont typeface="Arial" pitchFamily="34" charset="0"/>
              <a:buChar char="•"/>
            </a:pPr>
            <a:endParaRPr lang="en-US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8CAA3-EB8A-475B-AE70-E7D13BF9032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362200"/>
            <a:ext cx="1895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1895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1895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427538"/>
            <a:ext cx="24479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0" y="5105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http://news.cnet.com/8301-17938_105-20056667-1.html</a:t>
            </a: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0" y="5486400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http://www.sptimes.com/2003/03/02/Floridian/Robots_to_the_rescue.shtml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Industrial Applications – Remote Inspection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9AC5E-B300-4B97-A3B7-C35964B9FD5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11563" y="2206625"/>
            <a:ext cx="5151437" cy="3314700"/>
            <a:chOff x="3612100" y="2206625"/>
            <a:chExt cx="5150900" cy="3314700"/>
          </a:xfrm>
        </p:grpSpPr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2100" y="2206625"/>
              <a:ext cx="5150900" cy="289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1" name="Rectangle 7"/>
            <p:cNvSpPr>
              <a:spLocks noChangeArrowheads="1"/>
            </p:cNvSpPr>
            <p:nvPr/>
          </p:nvSpPr>
          <p:spPr bwMode="auto">
            <a:xfrm>
              <a:off x="3886200" y="5105400"/>
              <a:ext cx="457200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tx2"/>
                  </a:solidFill>
                </a:rPr>
                <a:t>iRobots PackBot inspecting one of the radioactive reactors at Fukushima</a:t>
              </a:r>
            </a:p>
            <a:p>
              <a:r>
                <a:rPr lang="en-US" sz="1000">
                  <a:solidFill>
                    <a:schemeClr val="tx2"/>
                  </a:solidFill>
                </a:rPr>
                <a:t>[1] http://ajw.asahi.com/article/0311disaster/fukushima/AJ201104181001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3200400"/>
            <a:ext cx="2438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Typical Applications: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846138"/>
            <a:ext cx="7010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Mobile Inspection Robots are typically employed for safety critical or high value systems which are difficult or dangerous for human inspectors to access.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32004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Recent Fame: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Fukushima Nuclear Disaster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Gulf Oil Spill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IEDs in Iraq and Afghanistan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505200"/>
            <a:ext cx="2590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Chemical or  Radioactive Hazards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91000" y="2057400"/>
            <a:ext cx="4378325" cy="3922713"/>
            <a:chOff x="4191000" y="2057400"/>
            <a:chExt cx="4378492" cy="3922187"/>
          </a:xfrm>
        </p:grpSpPr>
        <p:sp>
          <p:nvSpPr>
            <p:cNvPr id="11288" name="Rectangle 7"/>
            <p:cNvSpPr>
              <a:spLocks noChangeArrowheads="1"/>
            </p:cNvSpPr>
            <p:nvPr/>
          </p:nvSpPr>
          <p:spPr bwMode="auto">
            <a:xfrm>
              <a:off x="4542249" y="5410200"/>
              <a:ext cx="3763551" cy="56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solidFill>
                    <a:schemeClr val="tx2"/>
                  </a:solidFill>
                </a:rPr>
                <a:t>Oceaneering ROVs working on the deep horizon spill</a:t>
              </a:r>
            </a:p>
            <a:p>
              <a:r>
                <a:rPr lang="en-US" sz="1000">
                  <a:solidFill>
                    <a:schemeClr val="tx2"/>
                  </a:solidFill>
                </a:rPr>
                <a:t>[2] www.nola.com/news/gulf-oil-spill/index.ssf/2010/07/undersea_robots_are_heroes_of.html</a:t>
              </a:r>
            </a:p>
          </p:txBody>
        </p:sp>
        <p:pic>
          <p:nvPicPr>
            <p:cNvPr id="1128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2057400"/>
              <a:ext cx="437849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609600" y="4035425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Underwater Environments 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10000" y="1981200"/>
            <a:ext cx="4970463" cy="4114800"/>
            <a:chOff x="3962400" y="2133600"/>
            <a:chExt cx="4969933" cy="4114800"/>
          </a:xfrm>
        </p:grpSpPr>
        <p:pic>
          <p:nvPicPr>
            <p:cNvPr id="1128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810000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2133600"/>
              <a:ext cx="2438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2133600"/>
              <a:ext cx="24553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962400" y="4724400"/>
              <a:ext cx="2590524" cy="554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[3] </a:t>
              </a:r>
              <a:r>
                <a:rPr lang="en-US" sz="1000" dirty="0" err="1">
                  <a:solidFill>
                    <a:schemeClr val="tx2"/>
                  </a:solidFill>
                  <a:latin typeface="+mj-lt"/>
                </a:rPr>
                <a:t>Magnebike</a:t>
              </a:r>
              <a:r>
                <a:rPr lang="en-US" sz="1000" dirty="0">
                  <a:solidFill>
                    <a:schemeClr val="tx2"/>
                  </a:solidFill>
                  <a:latin typeface="+mj-lt"/>
                </a:rPr>
                <a:t>: Compact Magnetic Wheeled Inspection Robot http://www.asl.ethz.ch/research/asl/alstom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600" y="4352925"/>
            <a:ext cx="2590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Confined Spaces (pipes, tanks) 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810000" y="1905000"/>
            <a:ext cx="4572000" cy="3829050"/>
            <a:chOff x="3810000" y="1905000"/>
            <a:chExt cx="4572000" cy="3829110"/>
          </a:xfrm>
        </p:grpSpPr>
        <p:pic>
          <p:nvPicPr>
            <p:cNvPr id="1128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0" y="1905000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Rectangle 9"/>
            <p:cNvSpPr>
              <a:spLocks noChangeArrowheads="1"/>
            </p:cNvSpPr>
            <p:nvPr/>
          </p:nvSpPr>
          <p:spPr bwMode="auto">
            <a:xfrm>
              <a:off x="4343400" y="5334000"/>
              <a:ext cx="35933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Linescout by HydroQuebec inspecting HV powerlines</a:t>
              </a:r>
            </a:p>
            <a:p>
              <a:r>
                <a:rPr lang="en-US" sz="1000">
                  <a:solidFill>
                    <a:schemeClr val="tx2"/>
                  </a:solidFill>
                </a:rPr>
                <a:t>[4] http://www.robotshop.com/blog/tag/hydro-quebec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00" y="4949825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</a:rPr>
              <a:t> High Voltage Electrical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09600" y="3429000"/>
            <a:ext cx="6781800" cy="2136775"/>
            <a:chOff x="609600" y="3429000"/>
            <a:chExt cx="6781800" cy="2136577"/>
          </a:xfrm>
        </p:grpSpPr>
        <p:sp>
          <p:nvSpPr>
            <p:cNvPr id="28" name="TextBox 27"/>
            <p:cNvSpPr txBox="1"/>
            <p:nvPr/>
          </p:nvSpPr>
          <p:spPr>
            <a:xfrm>
              <a:off x="609600" y="5257631"/>
              <a:ext cx="2590800" cy="307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+mj-lt"/>
                </a:rPr>
                <a:t> Battlefield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4572000" y="3429000"/>
              <a:ext cx="2819400" cy="40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  <a:hlinkClick r:id="rId8"/>
                </a:rPr>
                <a:t>$ War is Expensive $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2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Jenoptik Votan Laser Cutting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800600" cy="2406650"/>
          </a:xfrm>
        </p:spPr>
        <p:txBody>
          <a:bodyPr/>
          <a:lstStyle/>
          <a:p>
            <a:pPr>
              <a:defRPr/>
            </a:pPr>
            <a:endParaRPr lang="en-US" sz="1600" b="1" dirty="0" smtClean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Turn-key solution for </a:t>
            </a:r>
          </a:p>
          <a:p>
            <a:pPr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2D and 3D laser</a:t>
            </a:r>
          </a:p>
          <a:p>
            <a:pPr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Beam cutting of metals.</a:t>
            </a:r>
          </a:p>
          <a:p>
            <a:pPr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Can handle </a:t>
            </a:r>
            <a:r>
              <a:rPr lang="en-US" sz="1600" dirty="0" smtClean="0">
                <a:cs typeface="Times New Roman" pitchFamily="18" charset="0"/>
              </a:rPr>
              <a:t>CO</a:t>
            </a:r>
            <a:r>
              <a:rPr lang="en-US" sz="1600" baseline="-25000" dirty="0" smtClean="0">
                <a:cs typeface="Times New Roman" pitchFamily="18" charset="0"/>
              </a:rPr>
              <a:t>2  </a:t>
            </a:r>
            <a:r>
              <a:rPr lang="en-US" sz="1600" dirty="0" smtClean="0">
                <a:cs typeface="Times New Roman" pitchFamily="18" charset="0"/>
              </a:rPr>
              <a:t>as well</a:t>
            </a:r>
          </a:p>
          <a:p>
            <a:pPr>
              <a:defRPr/>
            </a:pPr>
            <a:r>
              <a:rPr lang="en-US" sz="1600" dirty="0" smtClean="0">
                <a:cs typeface="Times New Roman" pitchFamily="18" charset="0"/>
              </a:rPr>
              <a:t>As solid state laser beams.</a:t>
            </a:r>
          </a:p>
          <a:p>
            <a:pPr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Has integrated laser beam</a:t>
            </a:r>
          </a:p>
          <a:p>
            <a:pPr>
              <a:defRPr/>
            </a:pPr>
            <a:r>
              <a:rPr lang="en-US" sz="1600" dirty="0" smtClean="0">
                <a:latin typeface="+mj-lt"/>
                <a:cs typeface="Times New Roman" pitchFamily="18" charset="0"/>
              </a:rPr>
              <a:t>Directly on the robot 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D20F6-DD5F-4D0C-9881-2FD57EF6002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3886200"/>
            <a:ext cx="48006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kern="0" dirty="0">
                <a:latin typeface="+mj-lt"/>
                <a:cs typeface="Times New Roman" pitchFamily="18" charset="0"/>
              </a:rPr>
              <a:t>Specifications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  <a:cs typeface="Times New Roman" pitchFamily="18" charset="0"/>
              </a:rPr>
              <a:t>CO</a:t>
            </a:r>
            <a:r>
              <a:rPr lang="en-US" sz="1600" kern="0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1600" kern="0" dirty="0">
                <a:latin typeface="+mj-lt"/>
                <a:cs typeface="Times New Roman" pitchFamily="18" charset="0"/>
              </a:rPr>
              <a:t> laser up to 5kW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  <a:cs typeface="Times New Roman" pitchFamily="18" charset="0"/>
              </a:rPr>
              <a:t>Fiber laser up to 2kW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  <a:cs typeface="Times New Roman" pitchFamily="18" charset="0"/>
              </a:rPr>
              <a:t>.51 meter reach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  <a:cs typeface="Times New Roman" pitchFamily="18" charset="0"/>
              </a:rPr>
              <a:t>.1mm accuracy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200" kern="0" dirty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kern="0" dirty="0">
                <a:latin typeface="+mj-lt"/>
                <a:cs typeface="Times New Roman" pitchFamily="18" charset="0"/>
              </a:rPr>
              <a:t>Jeffrey Skelnik ECGR 5196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124200" y="762000"/>
            <a:ext cx="48006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kern="0" dirty="0">
                <a:latin typeface="+mj-lt"/>
              </a:rPr>
              <a:t>Applications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</a:rPr>
              <a:t>Car &amp; Truck Manufacturing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</a:rPr>
              <a:t>General Metal Construction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j-lt"/>
              </a:rPr>
              <a:t>Materials Manufacturing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latin typeface="+mj-lt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52400" y="586740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http://www.beijing-essen-welding.german-pavilion.com/gp/bew11/exhibitors/dateien/05_JO-AT_01.11_2025.5_EN-20_Jahre.pdf</a:t>
            </a:r>
            <a:endParaRPr lang="en-US" sz="1200"/>
          </a:p>
          <a:p>
            <a:r>
              <a:rPr lang="en-US" sz="1200">
                <a:hlinkClick r:id="rId4"/>
              </a:rPr>
              <a:t>http://www.youtube.com/watch?v=9ZvcvppsdqE</a:t>
            </a:r>
            <a:endParaRPr lang="en-US" sz="1200"/>
          </a:p>
          <a:p>
            <a:endParaRPr lang="en-US" sz="1200"/>
          </a:p>
        </p:txBody>
      </p:sp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650" y="685800"/>
            <a:ext cx="30543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4" descr="http://www.jenoptik-components.ru/assets/images/LM-Laser-Processing-Systems-metal-working-industry-laser-c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81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 descr="http://www.jenoptik.com/cms/jenoptik.nsf/res/LM-laser-machines-pr-votan-c-bim.jpg/$file/LM-laser-machines-pr-votan-c-bi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1242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0"/>
            <a:ext cx="762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077913"/>
          </a:xfrm>
        </p:spPr>
        <p:txBody>
          <a:bodyPr/>
          <a:lstStyle/>
          <a:p>
            <a:r>
              <a:rPr lang="en-US" sz="1800" smtClean="0"/>
              <a:t>The Use of Robots in Electronics Card Assembly. Link to robotic assembly [3] </a:t>
            </a:r>
            <a:r>
              <a:rPr lang="en-US" sz="1800" smtClean="0">
                <a:hlinkClick r:id="rId3"/>
              </a:rPr>
              <a:t>. http://video.google.com/videoplay?docid=3097498639904880738#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65DFB-AA4A-4111-B60A-B86ABF2086F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1143000"/>
            <a:ext cx="6553200" cy="5364163"/>
          </a:xfr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ECGR4161/5196 </a:t>
            </a:r>
            <a:r>
              <a:rPr lang="en-US" dirty="0" smtClean="0"/>
              <a:t>– June 21, </a:t>
            </a:r>
            <a:r>
              <a:rPr lang="en-US" dirty="0" smtClean="0"/>
              <a:t>2011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007251"/>
          </a:xfrm>
        </p:spPr>
        <p:txBody>
          <a:bodyPr/>
          <a:lstStyle/>
          <a:p>
            <a:r>
              <a:rPr lang="en-US" dirty="0" smtClean="0"/>
              <a:t>Read Chapter 3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 1 contents: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Labs 0, 1, 2,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Homework 1, 2,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Book Chapters 1, 2, &amp;3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class notes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2EAD-BAC6-4777-A183-D380D9B2832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Timber Jack Hexapod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2536-0BE3-4CAF-890B-2C133BB103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3124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-A six-legged logging machine intended to reduce logging roads and increase access to steep terrain.</a:t>
            </a:r>
          </a:p>
          <a:p>
            <a:pPr>
              <a:spcBef>
                <a:spcPct val="50000"/>
              </a:spcBef>
            </a:pPr>
            <a:r>
              <a:rPr lang="en-US" sz="1600"/>
              <a:t>- While the vehicle navigation and cutting arm are directed by a human operator, the legs are autonomous.</a:t>
            </a:r>
            <a:br>
              <a:rPr lang="en-US" sz="1600"/>
            </a:br>
            <a:endParaRPr lang="en-US" sz="16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3200400"/>
            <a:ext cx="3322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hlinkClick r:id="rId2"/>
              </a:rPr>
              <a:t>http://www.youtube.com/watch?v=CgBNjdwYdvE</a:t>
            </a:r>
            <a:endParaRPr lang="en-US" sz="12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1000" y="3489325"/>
            <a:ext cx="3657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v-SE" sz="1600"/>
              <a:t>New Horizon Media's promo video on the Plustech prototype Walking Machine used in to fell lumber. </a:t>
            </a:r>
          </a:p>
          <a:p>
            <a:pPr>
              <a:buFontTx/>
              <a:buChar char="-"/>
            </a:pPr>
            <a:endParaRPr lang="sv-SE" sz="1600"/>
          </a:p>
          <a:p>
            <a:pPr>
              <a:buFontTx/>
              <a:buChar char="-"/>
            </a:pPr>
            <a:r>
              <a:rPr lang="sv-SE" sz="1600"/>
              <a:t>Plustech is now Timberjack, a division of John Deere.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8600" y="5253038"/>
            <a:ext cx="3354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hlinkClick r:id="rId3"/>
              </a:rPr>
              <a:t>http://www.youtube.com/watch?v=CD2V8GFqk_Y</a:t>
            </a:r>
            <a:endParaRPr lang="en-US" sz="12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33800" y="32004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Length 0:15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81400" y="52578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Length 1:32</a:t>
            </a:r>
          </a:p>
        </p:txBody>
      </p:sp>
      <p:pic>
        <p:nvPicPr>
          <p:cNvPr id="11277" name="Picture 1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1752600" cy="1436688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638800" y="2819400"/>
            <a:ext cx="2370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http://i.ytimg.com/vi/CgBNjdwYdvE/2.jpg</a:t>
            </a:r>
          </a:p>
        </p:txBody>
      </p:sp>
      <p:pic>
        <p:nvPicPr>
          <p:cNvPr id="11281" name="Picture 17" descr="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200400"/>
            <a:ext cx="3505200" cy="2628900"/>
          </a:xfrm>
          <a:prstGeom prst="rect">
            <a:avLst/>
          </a:prstGeom>
          <a:noFill/>
        </p:spPr>
      </p:pic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562600" y="5943600"/>
            <a:ext cx="2462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http://i3.ytimg.com/vi/CD2V8GFqk_Y/0.jpg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Unmanned Aerial Vehicles (UAV’s)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BE944-2F28-4127-9EA1-6945A196870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6096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Over 10,000 unmanned systems in service</a:t>
            </a:r>
          </a:p>
          <a:p>
            <a:pPr>
              <a:buFontTx/>
              <a:buChar char="•"/>
            </a:pPr>
            <a:r>
              <a:rPr lang="en-US" sz="2400"/>
              <a:t>An aerial vehicle that is either remote control or autonomous (mixed)</a:t>
            </a:r>
          </a:p>
          <a:p>
            <a:pPr>
              <a:buFontTx/>
              <a:buChar char="•"/>
            </a:pPr>
            <a:r>
              <a:rPr lang="en-US" sz="2400"/>
              <a:t>GPS/INS</a:t>
            </a:r>
          </a:p>
          <a:p>
            <a:pPr>
              <a:buFontTx/>
              <a:buChar char="•"/>
            </a:pPr>
            <a:r>
              <a:rPr lang="en-US" sz="2400"/>
              <a:t>Camera System – zoom, IR</a:t>
            </a:r>
          </a:p>
          <a:p>
            <a:pPr>
              <a:buFontTx/>
              <a:buChar char="•"/>
            </a:pPr>
            <a:r>
              <a:rPr lang="en-US" sz="2400"/>
              <a:t>Communications</a:t>
            </a:r>
          </a:p>
          <a:p>
            <a:pPr>
              <a:buFontTx/>
              <a:buChar char="•"/>
            </a:pPr>
            <a:r>
              <a:rPr lang="en-US" sz="2400"/>
              <a:t>Weapons</a:t>
            </a:r>
          </a:p>
          <a:p>
            <a:pPr>
              <a:buFontTx/>
              <a:buChar char="•"/>
            </a:pPr>
            <a:r>
              <a:rPr lang="en-US" sz="2400"/>
              <a:t>Lifting the fog of war</a:t>
            </a:r>
            <a:endParaRPr lang="en-US" sz="220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5638800"/>
            <a:ext cx="4191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/>
              <a:t>[1] “Wired for War”, P.W. Singer.</a:t>
            </a:r>
          </a:p>
          <a:p>
            <a:r>
              <a:rPr lang="en-US" sz="800"/>
              <a:t>[2] </a:t>
            </a:r>
            <a:r>
              <a:rPr lang="en-US" sz="800">
                <a:hlinkClick r:id="rId2"/>
              </a:rPr>
              <a:t>http://en.wikipedia.org/wiki/General_Atomics_MQ-1_Predator</a:t>
            </a:r>
            <a:endParaRPr lang="en-US" sz="800"/>
          </a:p>
          <a:p>
            <a:r>
              <a:rPr lang="en-US" sz="800"/>
              <a:t>[3] </a:t>
            </a:r>
            <a:r>
              <a:rPr lang="en-US" sz="800">
                <a:hlinkClick r:id="rId3"/>
              </a:rPr>
              <a:t>http://science.howstuffworks.com/predator6.htm</a:t>
            </a:r>
            <a:r>
              <a:rPr lang="en-US" sz="800"/>
              <a:t> </a:t>
            </a:r>
          </a:p>
          <a:p>
            <a:r>
              <a:rPr lang="en-US" sz="800"/>
              <a:t>[4] </a:t>
            </a:r>
            <a:r>
              <a:rPr lang="en-US" sz="800">
                <a:hlinkClick r:id="rId4"/>
              </a:rPr>
              <a:t>http://gizmodo.com/5673520/military-tactical-ipad-app-looks-like-a-real-life-starcraft-ii</a:t>
            </a:r>
            <a:r>
              <a:rPr lang="en-US" sz="800"/>
              <a:t> </a:t>
            </a:r>
          </a:p>
          <a:p>
            <a:r>
              <a:rPr lang="en-US" sz="800"/>
              <a:t>[5] </a:t>
            </a:r>
            <a:r>
              <a:rPr lang="en-US" sz="800">
                <a:hlinkClick r:id="rId5"/>
              </a:rPr>
              <a:t>http://www.modelairplanenews.com/blog/2010/01/20/uavs-in-action/</a:t>
            </a:r>
            <a:r>
              <a:rPr lang="en-US" sz="800"/>
              <a:t> </a:t>
            </a:r>
          </a:p>
        </p:txBody>
      </p:sp>
      <p:pic>
        <p:nvPicPr>
          <p:cNvPr id="11280" name="Picture 16" descr="predator-sys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743200"/>
            <a:ext cx="2497138" cy="3048000"/>
          </a:xfrm>
          <a:prstGeom prst="rect">
            <a:avLst/>
          </a:prstGeom>
          <a:noFill/>
        </p:spPr>
      </p:pic>
      <p:pic>
        <p:nvPicPr>
          <p:cNvPr id="11283" name="Picture 19" descr="800px-081131-F-7734Q-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85800"/>
            <a:ext cx="3352800" cy="2227263"/>
          </a:xfrm>
          <a:prstGeom prst="rect">
            <a:avLst/>
          </a:prstGeom>
          <a:noFill/>
        </p:spPr>
      </p:pic>
      <p:pic>
        <p:nvPicPr>
          <p:cNvPr id="11284" name="Picture 20" descr="militaryipad-thumb-550xauto-50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581400"/>
            <a:ext cx="2349500" cy="2084388"/>
          </a:xfrm>
          <a:prstGeom prst="rect">
            <a:avLst/>
          </a:prstGeom>
          <a:noFill/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629400" y="2895600"/>
            <a:ext cx="2156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Predator Drone in flight [2]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505200" y="5791200"/>
            <a:ext cx="2223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Predator </a:t>
            </a:r>
            <a:r>
              <a:rPr lang="en-US" sz="1400" dirty="0" err="1"/>
              <a:t>Comm</a:t>
            </a:r>
            <a:r>
              <a:rPr lang="en-US" sz="1400" dirty="0"/>
              <a:t> Systems [3]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667000" y="5410200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[4]</a:t>
            </a:r>
          </a:p>
        </p:txBody>
      </p:sp>
      <p:pic>
        <p:nvPicPr>
          <p:cNvPr id="11288" name="Picture 24" descr="Rav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124200"/>
            <a:ext cx="2863850" cy="2895600"/>
          </a:xfrm>
          <a:prstGeom prst="rect">
            <a:avLst/>
          </a:prstGeom>
          <a:noFill/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934200" y="6019800"/>
            <a:ext cx="1391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Raven Drone [5]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3886200" cy="5105400"/>
          </a:xfrm>
        </p:spPr>
        <p:txBody>
          <a:bodyPr>
            <a:normAutofit fontScale="92500" lnSpcReduction="10000"/>
          </a:bodyPr>
          <a:lstStyle/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15 cm wingspan max</a:t>
            </a:r>
          </a:p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weight approx. under 20 grams</a:t>
            </a:r>
          </a:p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NAVs underway (7.5 cm)</a:t>
            </a:r>
          </a:p>
          <a:p>
            <a:pPr lvl="0" algn="l">
              <a:defRPr/>
            </a:pPr>
            <a:r>
              <a:rPr lang="en-US" sz="1600" dirty="0" smtClean="0"/>
              <a:t>   (Yeah right DARPA)</a:t>
            </a:r>
          </a:p>
          <a:p>
            <a:pPr algn="l"/>
            <a:r>
              <a:rPr lang="en-US" sz="1600" dirty="0" smtClean="0"/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Fixed wing (gliders, planes, etc.)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Rotary wing (helicopter, </a:t>
            </a:r>
            <a:r>
              <a:rPr lang="en-US" sz="1600" dirty="0" err="1" smtClean="0"/>
              <a:t>autogyro</a:t>
            </a:r>
            <a:r>
              <a:rPr lang="en-US" sz="1600" dirty="0" smtClean="0"/>
              <a:t>, etc)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Flapping wing (</a:t>
            </a:r>
            <a:r>
              <a:rPr lang="en-US" sz="1600" dirty="0" err="1" smtClean="0"/>
              <a:t>ornithopter</a:t>
            </a:r>
            <a:r>
              <a:rPr lang="en-US" sz="16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Flapping wing insects are the future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Harness mechanical power to</a:t>
            </a:r>
          </a:p>
          <a:p>
            <a:pPr algn="l"/>
            <a:r>
              <a:rPr lang="en-US" sz="1600" dirty="0" smtClean="0"/>
              <a:t>    reenergize</a:t>
            </a:r>
          </a:p>
          <a:p>
            <a:pPr lvl="0" algn="l">
              <a:defRPr/>
            </a:pPr>
            <a:endParaRPr lang="en-US" sz="1600" dirty="0" smtClean="0"/>
          </a:p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Delfly</a:t>
            </a:r>
            <a:r>
              <a:rPr lang="en-US" sz="1600" dirty="0" smtClean="0"/>
              <a:t> Micro (3 gm, smallest with camera)</a:t>
            </a:r>
          </a:p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SFD Lab (8 gm, smallest </a:t>
            </a:r>
            <a:r>
              <a:rPr lang="en-US" sz="1600" dirty="0" err="1" smtClean="0"/>
              <a:t>auton</a:t>
            </a:r>
            <a:r>
              <a:rPr lang="en-US" sz="1600" dirty="0" smtClean="0"/>
              <a:t>. flight)</a:t>
            </a:r>
          </a:p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Harvard (3 cm </a:t>
            </a:r>
            <a:r>
              <a:rPr lang="en-US" sz="1600" dirty="0" err="1" smtClean="0"/>
              <a:t>ornithopter</a:t>
            </a:r>
            <a:r>
              <a:rPr lang="en-US" sz="1600" dirty="0" smtClean="0"/>
              <a:t>, wire powered)</a:t>
            </a:r>
          </a:p>
          <a:p>
            <a:pPr lvl="0" algn="l">
              <a:defRPr/>
            </a:pPr>
            <a:endParaRPr lang="en-US" sz="1600" dirty="0" smtClean="0"/>
          </a:p>
          <a:p>
            <a:pPr lvl="0" algn="l">
              <a:defRPr/>
            </a:pPr>
            <a:r>
              <a:rPr lang="en-US" sz="1600" dirty="0" smtClean="0"/>
              <a:t>Major Issue</a:t>
            </a:r>
          </a:p>
          <a:p>
            <a:pPr lvl="0" algn="l">
              <a:buFont typeface="Arial" pitchFamily="34" charset="0"/>
              <a:buChar char="•"/>
              <a:defRPr/>
            </a:pPr>
            <a:r>
              <a:rPr lang="en-US" sz="1600" dirty="0" smtClean="0"/>
              <a:t>  </a:t>
            </a:r>
            <a:r>
              <a:rPr lang="en-US" sz="1600" b="1" dirty="0" smtClean="0"/>
              <a:t>Weight</a:t>
            </a:r>
            <a:r>
              <a:rPr lang="en-US" sz="1600" dirty="0" smtClean="0"/>
              <a:t> (battery, transmission, </a:t>
            </a:r>
          </a:p>
          <a:p>
            <a:pPr lvl="0" algn="l">
              <a:defRPr/>
            </a:pPr>
            <a:r>
              <a:rPr lang="en-US" sz="1600" dirty="0" smtClean="0"/>
              <a:t>    on-board devices, etc)</a:t>
            </a:r>
          </a:p>
          <a:p>
            <a:pPr algn="l"/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MAVs – Micro Aerial Vehicles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1054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References:</a:t>
            </a:r>
          </a:p>
          <a:p>
            <a:endParaRPr lang="en-US" sz="1200" dirty="0" smtClean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http://en.wikipedia.org/wiki/Micro_air_vehicle</a:t>
            </a:r>
          </a:p>
          <a:p>
            <a:endParaRPr lang="en-US" sz="1200" dirty="0" smtClean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http://www.youtube.com/watch?v=L17Ox4FQTkM</a:t>
            </a:r>
          </a:p>
        </p:txBody>
      </p:sp>
      <p:pic>
        <p:nvPicPr>
          <p:cNvPr id="8" name="Picture 7" descr="Bug_Sized_Sp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371600"/>
            <a:ext cx="3962400" cy="3352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23875"/>
          </a:xfrm>
        </p:spPr>
        <p:txBody>
          <a:bodyPr/>
          <a:lstStyle/>
          <a:p>
            <a:r>
              <a:rPr lang="en-US" smtClean="0"/>
              <a:t>Surgical Robot : Da Vinci Surgical System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458200" cy="338138"/>
          </a:xfrm>
        </p:spPr>
        <p:txBody>
          <a:bodyPr/>
          <a:lstStyle/>
          <a:p>
            <a:r>
              <a:rPr lang="en-US" sz="1600" smtClean="0">
                <a:hlinkClick r:id="rId2"/>
              </a:rPr>
              <a:t>Reference - http://www.intuitivesurgical.com/products/davinci_surgical_system/</a:t>
            </a:r>
            <a:endParaRPr lang="en-US" sz="1600" smtClean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41A26-0902-4B8E-B04C-B9F8CBF8968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5181600" y="5257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1270" name="Picture 14" descr="Vision C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4200"/>
            <a:ext cx="177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 descr="Cons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85800"/>
            <a:ext cx="1676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patient c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895600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0" descr="Rice Gr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838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8"/>
          <p:cNvSpPr txBox="1">
            <a:spLocks noChangeArrowheads="1"/>
          </p:cNvSpPr>
          <p:nvPr/>
        </p:nvSpPr>
        <p:spPr bwMode="auto">
          <a:xfrm>
            <a:off x="228600" y="6858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Increased Dexterity, Precision, Control, Minimally Invasive</a:t>
            </a:r>
          </a:p>
        </p:txBody>
      </p: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228600" y="16002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3D, High definition vision system, 10X magnification</a:t>
            </a:r>
          </a:p>
          <a:p>
            <a:r>
              <a:rPr lang="en-US"/>
              <a:t>Bright crisp high resolution image</a:t>
            </a:r>
          </a:p>
        </p:txBody>
      </p:sp>
      <p:sp>
        <p:nvSpPr>
          <p:cNvPr id="11276" name="TextBox 20"/>
          <p:cNvSpPr txBox="1">
            <a:spLocks noChangeArrowheads="1"/>
          </p:cNvSpPr>
          <p:nvPr/>
        </p:nvSpPr>
        <p:spPr bwMode="auto">
          <a:xfrm>
            <a:off x="304800" y="3200400"/>
            <a:ext cx="358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Endo-Wrist movement with 7 degrees of freedom </a:t>
            </a:r>
          </a:p>
          <a:p>
            <a:r>
              <a:rPr lang="en-US"/>
              <a:t>Reduces surgeons hand tremors</a:t>
            </a:r>
          </a:p>
        </p:txBody>
      </p:sp>
      <p:sp>
        <p:nvSpPr>
          <p:cNvPr id="11277" name="TextBox 21"/>
          <p:cNvSpPr txBox="1">
            <a:spLocks noChangeArrowheads="1"/>
          </p:cNvSpPr>
          <p:nvPr/>
        </p:nvSpPr>
        <p:spPr bwMode="auto">
          <a:xfrm>
            <a:off x="381000" y="48768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Ergonomic design – Surgeon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954088"/>
          </a:xfrm>
        </p:spPr>
        <p:txBody>
          <a:bodyPr/>
          <a:lstStyle/>
          <a:p>
            <a:r>
              <a:rPr lang="en-US" smtClean="0"/>
              <a:t>Hybrid Insect Micro Electromechanical Systems </a:t>
            </a:r>
            <a:br>
              <a:rPr lang="en-US" smtClean="0"/>
            </a:b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382000" cy="275113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Electronic payloads attached during metamorphosis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Late stage tissue development interfaces with electronics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Control over movement and sensors</a:t>
            </a:r>
          </a:p>
          <a:p>
            <a:pPr>
              <a:buFontTx/>
              <a:buChar char="•"/>
            </a:pPr>
            <a:r>
              <a:rPr lang="en-US" smtClean="0"/>
              <a:t>Benefits of HIMEMS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Uses natures efficiency to outperform manmade microrobots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Can be used as a remote autonomous sensor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Can be directly controlled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E125D-EBD9-47D8-BA31-6251DDB49EE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269" name="Picture 4" descr="bee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3276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mot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2476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81000" y="4724400"/>
            <a:ext cx="936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hlinkClick r:id="rId4"/>
              </a:rPr>
              <a:t>HIMEM Moth</a:t>
            </a:r>
            <a:endParaRPr lang="en-US" sz="1000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381000" y="6096000"/>
            <a:ext cx="5592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"Hybrid Insect Micro Electromechanical Systems (HI-MEMS)." </a:t>
            </a:r>
            <a:r>
              <a:rPr lang="en-US" sz="800" i="1"/>
              <a:t>Defense Advanced Research Projects Agency</a:t>
            </a:r>
            <a:r>
              <a:rPr lang="en-US" sz="800"/>
              <a:t>. Web. 21 June 2011. </a:t>
            </a:r>
          </a:p>
          <a:p>
            <a:r>
              <a:rPr lang="en-US" sz="800"/>
              <a:t>&lt;http://www.darpa.mil/Our_Work/MTO/Programs/Hybrid_Insect_Micro_Electromechanical_Systems_(HI-MEMS).aspx&gt;.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6477000" y="6629400"/>
            <a:ext cx="167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Brandon McLean, June 2011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875"/>
          </a:xfrm>
        </p:spPr>
        <p:txBody>
          <a:bodyPr/>
          <a:lstStyle/>
          <a:p>
            <a:pPr algn="ctr"/>
            <a:r>
              <a:rPr lang="en-US" smtClean="0"/>
              <a:t>NAO Robotics Platform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769938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Nao  is developed by Aldebaran Robotics. The Robo-cup Edition has 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21 (DOF), while the Academics Edition has 25 DOF.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0B804-593D-4EA2-8949-2A3AEC572F2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269" name="Picture 8" descr="File:FonctionsF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Content Placeholder 2"/>
          <p:cNvSpPr txBox="1">
            <a:spLocks/>
          </p:cNvSpPr>
          <p:nvPr/>
        </p:nvSpPr>
        <p:spPr bwMode="auto">
          <a:xfrm>
            <a:off x="228600" y="1682750"/>
            <a:ext cx="89154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en-US" sz="2000" b="1"/>
              <a:t>● GEODE 500Mhz CPU</a:t>
            </a:r>
            <a:endParaRPr lang="en-US" sz="2000"/>
          </a:p>
          <a:p>
            <a:r>
              <a:rPr lang="en-US" sz="2000" b="1"/>
              <a:t>● 256 MB SDRAM</a:t>
            </a:r>
            <a:endParaRPr lang="en-US" sz="2000"/>
          </a:p>
          <a:p>
            <a:r>
              <a:rPr lang="en-US" sz="2000" b="1"/>
              <a:t>● 2 GB Flash Memory</a:t>
            </a:r>
            <a:endParaRPr lang="en-US" sz="2000"/>
          </a:p>
          <a:p>
            <a:r>
              <a:rPr lang="en-US" sz="2000" b="1"/>
              <a:t>● Software Suite + SDK to program NAO</a:t>
            </a:r>
          </a:p>
          <a:p>
            <a:r>
              <a:rPr lang="en-US" sz="2000"/>
              <a:t>● </a:t>
            </a:r>
            <a:r>
              <a:rPr lang="en-US" sz="2000" b="1"/>
              <a:t>2 cameras</a:t>
            </a:r>
            <a:endParaRPr lang="en-US" sz="2000"/>
          </a:p>
          <a:p>
            <a:r>
              <a:rPr lang="en-US" sz="2000"/>
              <a:t>● </a:t>
            </a:r>
            <a:r>
              <a:rPr lang="en-US" sz="2000" b="1"/>
              <a:t>4 microphones</a:t>
            </a:r>
            <a:endParaRPr lang="en-US" sz="2000"/>
          </a:p>
          <a:p>
            <a:r>
              <a:rPr lang="en-US" sz="2000"/>
              <a:t>● </a:t>
            </a:r>
            <a:r>
              <a:rPr lang="en-US" sz="2000" b="1"/>
              <a:t>8 Force Sensitive Resistors</a:t>
            </a:r>
            <a:endParaRPr lang="en-US" sz="2000"/>
          </a:p>
          <a:p>
            <a:r>
              <a:rPr lang="en-US" sz="2000"/>
              <a:t>● </a:t>
            </a:r>
            <a:r>
              <a:rPr lang="en-US" sz="2000" b="1"/>
              <a:t>11 Tactile sensors</a:t>
            </a:r>
            <a:endParaRPr lang="en-US" sz="2000"/>
          </a:p>
          <a:p>
            <a:r>
              <a:rPr lang="en-US" sz="2000"/>
              <a:t>● </a:t>
            </a:r>
            <a:r>
              <a:rPr lang="en-US" sz="2000" b="1"/>
              <a:t>2 Infrared Sensors</a:t>
            </a:r>
          </a:p>
          <a:p>
            <a:endParaRPr lang="en-US" sz="2000" b="1"/>
          </a:p>
          <a:p>
            <a:r>
              <a:rPr lang="en-US" sz="1800"/>
              <a:t>NAO has a whole range of sensors to extract information from its environment. With its 2 cameras NAO can track, learn and recognize images, landmarks and faces. With its 4 microphones NAO can track sounds and recognize words in 6 different languages. </a:t>
            </a:r>
          </a:p>
          <a:p>
            <a:r>
              <a:rPr lang="en-US" sz="1000" u="sng">
                <a:hlinkClick r:id="rId4"/>
              </a:rPr>
              <a:t>http://m.youtube.com/#/watch?desktop_uri=http%3A%2F%2Fwww.youtube.com%2Fwatch%3Fv%3D4t1NWH6G1f0&amp;v=4t1NWH6G1f0&amp;gl=US</a:t>
            </a:r>
            <a:r>
              <a:rPr lang="en-US" sz="1000"/>
              <a:t> </a:t>
            </a:r>
          </a:p>
          <a:p>
            <a:endParaRPr lang="en-US" sz="1000"/>
          </a:p>
          <a:p>
            <a:r>
              <a:rPr lang="en-US" sz="1400"/>
              <a:t>[1] Wikipedia 2011, June 20. NAO (Robot) [Online] </a:t>
            </a:r>
            <a:r>
              <a:rPr lang="en-US" sz="1400">
                <a:hlinkClick r:id="rId5"/>
              </a:rPr>
              <a:t>http://en.wikipedia.org/wiki/Nao_(robot)</a:t>
            </a:r>
            <a:endParaRPr lang="en-US" sz="1400"/>
          </a:p>
          <a:p>
            <a:r>
              <a:rPr lang="en-US" sz="1400"/>
              <a:t>[2] Anh Tran, 2011, June 2, NAO Robotics Platform Demo [online] </a:t>
            </a:r>
            <a:r>
              <a:rPr lang="en-US" sz="1400" u="sng">
                <a:hlinkClick r:id="rId6"/>
              </a:rPr>
              <a:t>[mailto:atran@aldebaran-robotics.com]</a:t>
            </a:r>
            <a:r>
              <a:rPr lang="en-US" sz="1400"/>
              <a:t> 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Roland_MDX-40_large-343x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338" y="2133600"/>
            <a:ext cx="41068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AMS_Performance_2010_Hyundai_Genesis_Coupe_turbo_kit_prototype%20%286%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3048000"/>
            <a:ext cx="36195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Three Axis Printer  (Rapid Prototype)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10600" cy="2124075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Create a 3-D model of your object in a CAD program</a:t>
            </a:r>
          </a:p>
          <a:p>
            <a:r>
              <a:rPr lang="en-US" sz="2000" smtClean="0">
                <a:ea typeface="ＭＳ Ｐゴシック" pitchFamily="34" charset="-128"/>
              </a:rPr>
              <a:t>AutoCAD/Pro-E or any other preferred program, tears apart the 3-D model into layers fractions of a millimeter thick</a:t>
            </a:r>
          </a:p>
          <a:p>
            <a:r>
              <a:rPr lang="en-US" sz="2000" smtClean="0">
                <a:ea typeface="ＭＳ Ｐゴシック" pitchFamily="34" charset="-128"/>
              </a:rPr>
              <a:t>Separate materials are sometimes used, as a support frame for intricate designs</a:t>
            </a:r>
          </a:p>
          <a:p>
            <a:r>
              <a:rPr lang="en-US" sz="2000" smtClean="0">
                <a:ea typeface="ＭＳ Ｐゴシック" pitchFamily="34" charset="-128"/>
              </a:rPr>
              <a:t> Fed by either metal or a polyurethane 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A3F1D-BA37-4C86-BF2E-91906A16BD6B}" type="slidenum">
              <a:rPr lang="en-US"/>
              <a:pPr/>
              <a:t>9</a:t>
            </a:fld>
            <a:endParaRPr lang="en-US"/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76200" y="57150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en-US" sz="1000"/>
              <a:t>"AMS Genesis Turbo Kit First Rapid Prototype for Test Fitment. | AMSPerformance.com." </a:t>
            </a:r>
            <a:r>
              <a:rPr lang="en-US" sz="1000" i="1"/>
              <a:t>AMSPerformance.com Blog</a:t>
            </a:r>
            <a:r>
              <a:rPr lang="en-US" sz="1000"/>
              <a:t>. Web. 21 June 2011. &lt;http://blog.amsperformance.com/2009/04/10/ams-genesis-turbo-kit-first-rapid-prototype-for-test-fitment/&gt;.</a:t>
            </a:r>
          </a:p>
          <a:p>
            <a:pPr marL="228600" indent="-228600">
              <a:buFontTx/>
              <a:buAutoNum type="arabicParenR"/>
            </a:pPr>
            <a:r>
              <a:rPr lang="en-US" sz="1000"/>
              <a:t>"We Have Just Received Our Roland 3-axis CNC Machine | Canard Design." </a:t>
            </a:r>
            <a:r>
              <a:rPr lang="en-US" sz="1000" i="1"/>
              <a:t>Product Design, Development, Prototyping and Engineering</a:t>
            </a:r>
            <a:r>
              <a:rPr lang="en-US" sz="1000"/>
              <a:t>. Web. 21 June 2011. &lt;http://www.canard-design.co.uk/product-design/product-design/we-have-just-received-our-roland-3-axis-cnc-machine/&gt;.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886200" y="5253038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Example, of a three axis printer at work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2">
  <a:themeElements>
    <a:clrScheme name="SEM2.pot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SEM2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M2.pot 1">
        <a:dk1>
          <a:srgbClr val="000000"/>
        </a:dk1>
        <a:lt1>
          <a:srgbClr val="FFFFFF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FFFFF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2">
        <a:dk1>
          <a:srgbClr val="000000"/>
        </a:dk1>
        <a:lt1>
          <a:srgbClr val="E6E4DA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0EFEA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3">
        <a:dk1>
          <a:srgbClr val="000000"/>
        </a:dk1>
        <a:lt1>
          <a:srgbClr val="B8D1E6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D8E5F0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4">
        <a:dk1>
          <a:srgbClr val="CCCCCC"/>
        </a:dk1>
        <a:lt1>
          <a:srgbClr val="FFFFFF"/>
        </a:lt1>
        <a:dk2>
          <a:srgbClr val="808080"/>
        </a:dk2>
        <a:lt2>
          <a:srgbClr val="FFFFFF"/>
        </a:lt2>
        <a:accent1>
          <a:srgbClr val="C7D039"/>
        </a:accent1>
        <a:accent2>
          <a:srgbClr val="F74902"/>
        </a:accent2>
        <a:accent3>
          <a:srgbClr val="C0C0C0"/>
        </a:accent3>
        <a:accent4>
          <a:srgbClr val="DADADA"/>
        </a:accent4>
        <a:accent5>
          <a:srgbClr val="E0E4AE"/>
        </a:accent5>
        <a:accent6>
          <a:srgbClr val="E04102"/>
        </a:accent6>
        <a:hlink>
          <a:srgbClr val="B8D1E6"/>
        </a:hlink>
        <a:folHlink>
          <a:srgbClr val="E6E4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Office\Templates\Sony Ericsson Templates\SEM2.pot</Template>
  <TotalTime>0</TotalTime>
  <Words>1191</Words>
  <Application>Microsoft Office PowerPoint</Application>
  <PresentationFormat>On-screen Show (4:3)</PresentationFormat>
  <Paragraphs>192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SEM2</vt:lpstr>
      <vt:lpstr>ECGR4161/5196 – June 21, 2011</vt:lpstr>
      <vt:lpstr>ECGR4161/5196 – June 21, 2011</vt:lpstr>
      <vt:lpstr>Timber Jack Hexapod</vt:lpstr>
      <vt:lpstr>Unmanned Aerial Vehicles (UAV’s)</vt:lpstr>
      <vt:lpstr>MAVs – Micro Aerial Vehicles</vt:lpstr>
      <vt:lpstr>Surgical Robot : Da Vinci Surgical System</vt:lpstr>
      <vt:lpstr>Hybrid Insect Micro Electromechanical Systems  </vt:lpstr>
      <vt:lpstr>NAO Robotics Platform </vt:lpstr>
      <vt:lpstr>Three Axis Printer  (Rapid Prototype)</vt:lpstr>
      <vt:lpstr>Robot Assisted Search and Rescue</vt:lpstr>
      <vt:lpstr>Industrial Applications – Remote Inspection </vt:lpstr>
      <vt:lpstr>Jenoptik Votan Laser Cutting</vt:lpstr>
      <vt:lpstr>The Use of Robots in Electronics Card Assembly. Link to robotic assembly [3] . http://video.google.com/videoplay?docid=3097498639904880738#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2009-01-06T14:48:04Z</dcterms:created>
  <dcterms:modified xsi:type="dcterms:W3CDTF">2011-06-21T21:00:48Z</dcterms:modified>
</cp:coreProperties>
</file>