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95" r:id="rId2"/>
    <p:sldId id="39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000"/>
    <a:srgbClr val="97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8" autoAdjust="0"/>
    <p:restoredTop sz="84257" autoAdjust="0"/>
  </p:normalViewPr>
  <p:slideViewPr>
    <p:cSldViewPr snapToObjects="1">
      <p:cViewPr varScale="1">
        <p:scale>
          <a:sx n="85" d="100"/>
          <a:sy n="85" d="100"/>
        </p:scale>
        <p:origin x="-10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DFEA729E-C39C-624F-955C-261F924BFF08}" type="datetime1">
              <a:rPr lang="en-US"/>
              <a:pPr/>
              <a:t>6/2/17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3663AF3E-FA8F-DD43-A333-F3ADDC46E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3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7E04F631-951A-F24D-834F-D4E41ED4C554}" type="datetime1">
              <a:rPr lang="en-US"/>
              <a:pPr/>
              <a:t>6/2/17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</a:defRPr>
            </a:lvl1pPr>
          </a:lstStyle>
          <a:p>
            <a:fld id="{068FB2D6-0C3C-3C4A-8546-23D4F0417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549248-E04F-C146-AB16-2F3DAC1A78D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powerpoint_cover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vt_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943600"/>
            <a:ext cx="21336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9"/>
          <p:cNvSpPr>
            <a:spLocks noChangeShapeType="1"/>
          </p:cNvSpPr>
          <p:nvPr userDrawn="1"/>
        </p:nvSpPr>
        <p:spPr bwMode="auto">
          <a:xfrm>
            <a:off x="838200" y="457200"/>
            <a:ext cx="0" cy="6096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Line 30"/>
          <p:cNvSpPr>
            <a:spLocks noChangeShapeType="1"/>
          </p:cNvSpPr>
          <p:nvPr userDrawn="1"/>
        </p:nvSpPr>
        <p:spPr bwMode="auto">
          <a:xfrm>
            <a:off x="838200" y="6553200"/>
            <a:ext cx="792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 flipV="1">
            <a:off x="8763000" y="5791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Line 32"/>
          <p:cNvSpPr>
            <a:spLocks noChangeShapeType="1"/>
          </p:cNvSpPr>
          <p:nvPr userDrawn="1"/>
        </p:nvSpPr>
        <p:spPr bwMode="auto">
          <a:xfrm flipH="1">
            <a:off x="6477000" y="5791200"/>
            <a:ext cx="2286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" name="Picture 34" descr="burruss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143000"/>
            <a:ext cx="6948488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35"/>
          <p:cNvSpPr>
            <a:spLocks noChangeShapeType="1"/>
          </p:cNvSpPr>
          <p:nvPr userDrawn="1"/>
        </p:nvSpPr>
        <p:spPr bwMode="auto">
          <a:xfrm>
            <a:off x="838200" y="457200"/>
            <a:ext cx="1295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696200" cy="762000"/>
          </a:xfrm>
          <a:effectLst/>
        </p:spPr>
        <p:txBody>
          <a:bodyPr anchor="t"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86400"/>
            <a:ext cx="4267200" cy="3810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Arial Narrow" pitchFamily="-111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71EEB5-CB7B-4944-8353-D55F5E68912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971CC-3CC9-A846-BB09-CAEFC0EF0FA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FD68EF-FBE3-E445-83BF-6573FB74B7E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661CC4-BE5B-DF4C-90B8-9302379D754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DD4D23-536D-D042-BD1D-9E6C8BBABB2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E2C67-1E03-314F-AADD-09C9BEAD7D7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8A9D65-420F-EA4D-B36E-524892EEA27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38963F-002D-3C4B-BB8D-25F5504C5CE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629B5D-75E5-F543-84D5-4663D6ABF25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1FA028-D5A2-564F-A2D2-74B43F6327B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colum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639763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2700000" algn="ctr" rotWithShape="0">
              <a:schemeClr val="bg2">
                <a:alpha val="31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8839200" y="6129338"/>
            <a:ext cx="0" cy="503237"/>
          </a:xfrm>
          <a:prstGeom prst="line">
            <a:avLst/>
          </a:prstGeom>
          <a:noFill/>
          <a:ln w="9525">
            <a:solidFill>
              <a:srgbClr val="C9C9C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609600" y="6629400"/>
            <a:ext cx="8229600" cy="0"/>
          </a:xfrm>
          <a:prstGeom prst="line">
            <a:avLst/>
          </a:prstGeom>
          <a:noFill/>
          <a:ln w="9525">
            <a:solidFill>
              <a:srgbClr val="C9C9C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6205538"/>
            <a:ext cx="14954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7239000" y="6129338"/>
            <a:ext cx="1600200" cy="0"/>
          </a:xfrm>
          <a:prstGeom prst="line">
            <a:avLst/>
          </a:prstGeom>
          <a:noFill/>
          <a:ln w="9525">
            <a:solidFill>
              <a:srgbClr val="C9C9C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538" y="62880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C049DE4-859D-DD49-B056-2D22BA1EC0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152400" y="66294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 flipV="1">
            <a:off x="152400" y="64008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44" name="Line 20"/>
          <p:cNvSpPr>
            <a:spLocks noChangeShapeType="1"/>
          </p:cNvSpPr>
          <p:nvPr userDrawn="1"/>
        </p:nvSpPr>
        <p:spPr bwMode="auto">
          <a:xfrm>
            <a:off x="152400" y="64008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91638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C5A21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7ADB0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620000" cy="914400"/>
          </a:xfrm>
          <a:effectLst>
            <a:outerShdw blurRad="63500" dist="25399" dir="2700000" algn="ctr" rotWithShape="0">
              <a:schemeClr val="bg2">
                <a:alpha val="31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2400" dirty="0"/>
              <a:t>Storage </a:t>
            </a:r>
            <a:r>
              <a:rPr lang="en-US" sz="2400" dirty="0" smtClean="0"/>
              <a:t>Systems </a:t>
            </a:r>
            <a:r>
              <a:rPr lang="mr-IN" sz="2400" dirty="0" smtClean="0"/>
              <a:t>–</a:t>
            </a:r>
            <a:r>
              <a:rPr lang="en-US" sz="2400" dirty="0" smtClean="0"/>
              <a:t> breakout </a:t>
            </a:r>
            <a:r>
              <a:rPr lang="en-US" sz="2400" dirty="0" smtClean="0"/>
              <a:t>group</a:t>
            </a:r>
            <a:br>
              <a:rPr lang="en-US" sz="2400" dirty="0" smtClean="0"/>
            </a:br>
            <a:r>
              <a:rPr lang="en-US" sz="2400" dirty="0" smtClean="0"/>
              <a:t>NSF CSR PI Meeting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762000" y="5410200"/>
            <a:ext cx="3048000" cy="99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Arial Narrow" pitchFamily="-109" charset="0"/>
              </a:rPr>
              <a:t>Ali R. Butt</a:t>
            </a:r>
          </a:p>
          <a:p>
            <a:pPr eaLnBrk="1" hangingPunct="1"/>
            <a:r>
              <a:rPr lang="en-US" dirty="0" smtClean="0">
                <a:latin typeface="Arial Narrow" pitchFamily="-109" charset="0"/>
              </a:rPr>
              <a:t>Department of Computer Science</a:t>
            </a:r>
          </a:p>
          <a:p>
            <a:pPr eaLnBrk="1" hangingPunct="1"/>
            <a:r>
              <a:rPr lang="en-US" dirty="0" smtClean="0">
                <a:latin typeface="Arial Narrow" pitchFamily="-109" charset="0"/>
              </a:rPr>
              <a:t>Virginia Tech</a:t>
            </a:r>
          </a:p>
          <a:p>
            <a:pPr eaLnBrk="1" hangingPunct="1"/>
            <a:endParaRPr lang="en-US" dirty="0" smtClean="0">
              <a:latin typeface="Arial Narrow" pitchFamily="-109" charset="0"/>
            </a:endParaRPr>
          </a:p>
          <a:p>
            <a:pPr eaLnBrk="1" hangingPunct="1"/>
            <a:endParaRPr lang="en-US" dirty="0" smtClean="0">
              <a:latin typeface="Arial Narrow" pitchFamily="-10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08966"/>
            <a:ext cx="8229600" cy="788407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Storage systems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994014"/>
            <a:ext cx="8382000" cy="56879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Emerging research problems</a:t>
            </a:r>
          </a:p>
          <a:p>
            <a:pPr lvl="1"/>
            <a:r>
              <a:rPr lang="en-US" sz="2300" dirty="0"/>
              <a:t>Application-specific and application-defined semantics</a:t>
            </a:r>
          </a:p>
          <a:p>
            <a:pPr lvl="1"/>
            <a:r>
              <a:rPr lang="en-US" sz="2300" dirty="0"/>
              <a:t>Sustainable data </a:t>
            </a:r>
            <a:r>
              <a:rPr lang="en-US" sz="2300" dirty="0" smtClean="0"/>
              <a:t>representation and APIs (rethink POSIX)</a:t>
            </a:r>
            <a:endParaRPr lang="en-US" sz="2300" dirty="0"/>
          </a:p>
          <a:p>
            <a:pPr lvl="1"/>
            <a:r>
              <a:rPr lang="en-US" sz="2300" dirty="0"/>
              <a:t>Storage hybridization </a:t>
            </a:r>
            <a:r>
              <a:rPr lang="en-US" sz="2300" dirty="0" smtClean="0"/>
              <a:t>and heterogeneity </a:t>
            </a:r>
            <a:r>
              <a:rPr lang="en-US" sz="2300" dirty="0" smtClean="0"/>
              <a:t> </a:t>
            </a:r>
            <a:endParaRPr lang="en-US" sz="2300" dirty="0"/>
          </a:p>
          <a:p>
            <a:pPr lvl="1"/>
            <a:r>
              <a:rPr lang="en-US" sz="2300" dirty="0" smtClean="0"/>
              <a:t>In</a:t>
            </a:r>
            <a:r>
              <a:rPr lang="en-US" sz="2300" dirty="0"/>
              <a:t>-memory storage systems and </a:t>
            </a:r>
            <a:r>
              <a:rPr lang="en-US" sz="2300" dirty="0" smtClean="0"/>
              <a:t>persistent </a:t>
            </a:r>
            <a:r>
              <a:rPr lang="en-US" sz="2300" dirty="0"/>
              <a:t>memory and emerging </a:t>
            </a:r>
            <a:r>
              <a:rPr lang="en-US" sz="2300" dirty="0" smtClean="0"/>
              <a:t>technologies, </a:t>
            </a:r>
            <a:r>
              <a:rPr lang="en-US" sz="2300" dirty="0"/>
              <a:t>e.g., </a:t>
            </a:r>
            <a:r>
              <a:rPr lang="en-US" sz="2300" dirty="0" err="1"/>
              <a:t>NVMe</a:t>
            </a:r>
            <a:endParaRPr lang="en-US" sz="2300" dirty="0"/>
          </a:p>
          <a:p>
            <a:pPr lvl="1"/>
            <a:r>
              <a:rPr lang="en-US" sz="2300" dirty="0"/>
              <a:t>Resource de-segregation </a:t>
            </a:r>
          </a:p>
          <a:p>
            <a:r>
              <a:rPr lang="en-US" dirty="0" smtClean="0">
                <a:latin typeface="Helvetica"/>
                <a:cs typeface="Helvetica"/>
              </a:rPr>
              <a:t>Maturing research problems</a:t>
            </a:r>
          </a:p>
          <a:p>
            <a:pPr lvl="1"/>
            <a:r>
              <a:rPr lang="en-US" sz="2300" dirty="0" smtClean="0"/>
              <a:t>Revisit system</a:t>
            </a:r>
            <a:r>
              <a:rPr lang="en-US" sz="2300" dirty="0"/>
              <a:t>-level design such as context switches etc</a:t>
            </a:r>
            <a:r>
              <a:rPr lang="en-US" sz="2300" dirty="0" smtClean="0"/>
              <a:t>. </a:t>
            </a:r>
            <a:r>
              <a:rPr lang="en-US" sz="2300" dirty="0"/>
              <a:t>for emerging fast </a:t>
            </a:r>
            <a:r>
              <a:rPr lang="en-US" sz="2300" dirty="0" smtClean="0"/>
              <a:t>storage technology</a:t>
            </a:r>
            <a:r>
              <a:rPr lang="en-US" sz="2300" dirty="0"/>
              <a:t>, e.g., </a:t>
            </a:r>
            <a:r>
              <a:rPr lang="en-US" sz="2300" dirty="0" err="1"/>
              <a:t>NVMe</a:t>
            </a:r>
            <a:r>
              <a:rPr lang="en-US" sz="2300" dirty="0"/>
              <a:t>, etc., </a:t>
            </a:r>
            <a:r>
              <a:rPr lang="en-US" sz="2300" dirty="0" smtClean="0"/>
              <a:t>where </a:t>
            </a:r>
            <a:r>
              <a:rPr lang="en-US" sz="2300" dirty="0"/>
              <a:t>overheads have huge opportunity </a:t>
            </a:r>
            <a:r>
              <a:rPr lang="en-US" sz="2300" dirty="0" smtClean="0"/>
              <a:t>cost</a:t>
            </a:r>
            <a:endParaRPr lang="en-US" sz="2300" dirty="0"/>
          </a:p>
          <a:p>
            <a:pPr lvl="1"/>
            <a:r>
              <a:rPr lang="en-US" sz="2300" dirty="0"/>
              <a:t>HDD management, FTLs, </a:t>
            </a:r>
            <a:r>
              <a:rPr lang="en-US" sz="2300" dirty="0" smtClean="0"/>
              <a:t>etc. are </a:t>
            </a:r>
            <a:r>
              <a:rPr lang="en-US" sz="2300" dirty="0"/>
              <a:t>mature and robust and sufficiently sustained by </a:t>
            </a:r>
            <a:r>
              <a:rPr lang="en-US" sz="2300" dirty="0" smtClean="0"/>
              <a:t>industry</a:t>
            </a:r>
            <a:r>
              <a:rPr lang="en-US" sz="2300" dirty="0"/>
              <a:t> </a:t>
            </a:r>
            <a:r>
              <a:rPr lang="en-US" sz="2300" dirty="0" smtClean="0"/>
              <a:t>(may </a:t>
            </a:r>
            <a:r>
              <a:rPr lang="en-US" sz="2300" dirty="0"/>
              <a:t>not need further </a:t>
            </a:r>
            <a:r>
              <a:rPr lang="en-US" sz="2300" dirty="0" smtClean="0"/>
              <a:t>direct NSF investment)</a:t>
            </a:r>
            <a:endParaRPr lang="en-US" sz="2300" dirty="0"/>
          </a:p>
          <a:p>
            <a:r>
              <a:rPr lang="en-US" dirty="0" smtClean="0">
                <a:latin typeface="Helvetica"/>
                <a:cs typeface="Helvetica"/>
              </a:rPr>
              <a:t>Problems that need larger collaborative teams</a:t>
            </a:r>
          </a:p>
          <a:p>
            <a:pPr lvl="1"/>
            <a:r>
              <a:rPr lang="en-US" sz="2300" dirty="0" smtClean="0">
                <a:latin typeface="Helvetica"/>
                <a:cs typeface="Helvetica"/>
              </a:rPr>
              <a:t>Clean slate storage </a:t>
            </a:r>
            <a:r>
              <a:rPr lang="en-US" sz="2300" dirty="0" smtClean="0">
                <a:latin typeface="Helvetica"/>
                <a:cs typeface="Helvetica"/>
              </a:rPr>
              <a:t>system design</a:t>
            </a:r>
            <a:endParaRPr lang="en-US" sz="2300" dirty="0" smtClean="0">
              <a:latin typeface="Helvetica"/>
              <a:cs typeface="Helvetica"/>
            </a:endParaRPr>
          </a:p>
          <a:p>
            <a:pPr lvl="1"/>
            <a:r>
              <a:rPr lang="en-US" sz="2300" dirty="0" smtClean="0">
                <a:latin typeface="Helvetica"/>
                <a:cs typeface="Helvetica"/>
              </a:rPr>
              <a:t>Data management for </a:t>
            </a:r>
            <a:r>
              <a:rPr lang="en-US" sz="2300" dirty="0" err="1" smtClean="0">
                <a:latin typeface="Helvetica"/>
                <a:cs typeface="Helvetica"/>
              </a:rPr>
              <a:t>IoT</a:t>
            </a:r>
            <a:r>
              <a:rPr lang="en-US" sz="2300" dirty="0" smtClean="0">
                <a:latin typeface="Helvetica"/>
                <a:cs typeface="Helvetica"/>
              </a:rPr>
              <a:t> and other massive system deployments</a:t>
            </a:r>
          </a:p>
          <a:p>
            <a:pPr lvl="1"/>
            <a:r>
              <a:rPr lang="en-US" sz="2300" dirty="0" smtClean="0">
                <a:latin typeface="Helvetica"/>
                <a:cs typeface="Helvetica"/>
              </a:rPr>
              <a:t>Hybrid and emerging storage support </a:t>
            </a:r>
            <a:r>
              <a:rPr lang="en-US" sz="2300" dirty="0">
                <a:latin typeface="Helvetica"/>
                <a:cs typeface="Helvetica"/>
              </a:rPr>
              <a:t>(</a:t>
            </a:r>
            <a:r>
              <a:rPr lang="en-US" sz="2300" dirty="0" smtClean="0">
                <a:latin typeface="Helvetica"/>
                <a:cs typeface="Helvetica"/>
              </a:rPr>
              <a:t>collaborate with industry partners)</a:t>
            </a:r>
          </a:p>
          <a:p>
            <a:r>
              <a:rPr lang="en-US" dirty="0" smtClean="0">
                <a:latin typeface="Helvetica"/>
                <a:cs typeface="Helvetica"/>
              </a:rPr>
              <a:t>Future computing systems</a:t>
            </a:r>
          </a:p>
          <a:p>
            <a:pPr lvl="1"/>
            <a:r>
              <a:rPr lang="en-US" sz="2300" dirty="0" smtClean="0">
                <a:latin typeface="Helvetica"/>
                <a:cs typeface="Helvetica"/>
              </a:rPr>
              <a:t>More complex and active storage devices</a:t>
            </a:r>
          </a:p>
          <a:p>
            <a:pPr lvl="1"/>
            <a:r>
              <a:rPr lang="en-US" sz="2300" dirty="0" smtClean="0">
                <a:latin typeface="Helvetica"/>
                <a:cs typeface="Helvetica"/>
              </a:rPr>
              <a:t>“Intelligent” systems</a:t>
            </a:r>
          </a:p>
        </p:txBody>
      </p:sp>
    </p:spTree>
    <p:extLst>
      <p:ext uri="{BB962C8B-B14F-4D97-AF65-F5344CB8AC3E}">
        <p14:creationId xmlns:p14="http://schemas.microsoft.com/office/powerpoint/2010/main" val="35301557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21992</TotalTime>
  <Words>165</Words>
  <Application>Microsoft Macintosh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Storage Systems – breakout group NSF CSR PI Meeting</vt:lpstr>
      <vt:lpstr>Storage systems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Simulation Approach to Evaluating Design Decisions in MapReduce Setups</dc:title>
  <dc:creator>Guanying Wang</dc:creator>
  <cp:lastModifiedBy>Ali Butt</cp:lastModifiedBy>
  <cp:revision>202</cp:revision>
  <cp:lastPrinted>2009-09-03T01:36:05Z</cp:lastPrinted>
  <dcterms:created xsi:type="dcterms:W3CDTF">2011-09-19T04:18:21Z</dcterms:created>
  <dcterms:modified xsi:type="dcterms:W3CDTF">2017-06-02T20:01:43Z</dcterms:modified>
</cp:coreProperties>
</file>