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1356" y="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562900-3ED4-4EC4-99EC-2E4BBACD1DB4}" type="datetimeFigureOut">
              <a:rPr lang="en-US" smtClean="0"/>
              <a:t>06/02/17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551FD4-6C1B-4888-9444-BE72B052D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902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2013" y="1498600"/>
            <a:ext cx="7772400" cy="23622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2013" y="4114800"/>
            <a:ext cx="7772400" cy="1156942"/>
          </a:xfrm>
        </p:spPr>
        <p:txBody>
          <a:bodyPr anchor="b">
            <a:normAutofit/>
          </a:bodyPr>
          <a:lstStyle>
            <a:lvl1pPr marL="0" indent="0">
              <a:buNone/>
              <a:defRPr sz="2800">
                <a:solidFill>
                  <a:srgbClr val="C0000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C51E2-9A6F-4576-ABE7-85617B24B68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06/02/17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7443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401878" cy="927307"/>
          </a:xfrm>
        </p:spPr>
        <p:txBody>
          <a:bodyPr>
            <a:normAutofit/>
          </a:bodyPr>
          <a:lstStyle>
            <a:lvl1pPr algn="r">
              <a:defRPr sz="4400" b="1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342900" indent="-342900">
              <a:buFont typeface="Wingdings" panose="05000000000000000000" pitchFamily="2" charset="2"/>
              <a:buChar char="Ø"/>
              <a:defRPr sz="3200"/>
            </a:lvl1pPr>
            <a:lvl2pPr>
              <a:defRPr sz="2800">
                <a:solidFill>
                  <a:srgbClr val="003300"/>
                </a:solidFill>
              </a:defRPr>
            </a:lvl2pPr>
            <a:lvl3pPr>
              <a:defRPr sz="2400">
                <a:solidFill>
                  <a:srgbClr val="660066"/>
                </a:solidFill>
              </a:defRPr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6163-3EB1-4474-B137-BD32AE2F73F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06/02/17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807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B46B5-8DAF-49D1-AA6B-C3F2EE52469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06/02/17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0691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7013"/>
            <a:ext cx="8401878" cy="965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1478"/>
            <a:ext cx="8401878" cy="50623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643342"/>
            <a:ext cx="1139952" cy="2146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B89A5E-C884-45BE-8636-054BD2FFE0B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06/02/17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97024" y="6643342"/>
            <a:ext cx="5522976" cy="2146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1104" y="6643342"/>
            <a:ext cx="787974" cy="2146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1">
                <a:solidFill>
                  <a:schemeClr val="tx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535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4" r:id="rId2"/>
    <p:sldLayoutId id="2147483676" r:id="rId3"/>
  </p:sldLayoutIdLst>
  <p:timing>
    <p:tnLst>
      <p:par>
        <p:cTn id="1" dur="indefinite" restart="never" nodeType="tmRoot"/>
      </p:par>
    </p:tnLst>
  </p:timing>
  <p:hf hdr="0" ftr="0"/>
  <p:txStyles>
    <p:titleStyle>
      <a:lvl1pPr algn="r" defTabSz="914400" rtl="0" eaLnBrk="1" latinLnBrk="0" hangingPunct="1">
        <a:spcBef>
          <a:spcPct val="0"/>
        </a:spcBef>
        <a:buNone/>
        <a:defRPr sz="4400" b="1" i="1" kern="1200">
          <a:solidFill>
            <a:schemeClr val="accent5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>
            <a:lumMod val="75000"/>
          </a:schemeClr>
        </a:buClr>
        <a:buFont typeface="Wingdings" panose="05000000000000000000" pitchFamily="2" charset="2"/>
        <a:buChar char="Ø"/>
        <a:defRPr sz="3200" kern="1200">
          <a:solidFill>
            <a:schemeClr val="tx2">
              <a:lumMod val="75000"/>
            </a:schemeClr>
          </a:solidFill>
          <a:latin typeface="Cambria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002060"/>
        </a:buClr>
        <a:buFont typeface="Wingdings" pitchFamily="2" charset="2"/>
        <a:buChar char="§"/>
        <a:defRPr sz="2800" kern="1200">
          <a:solidFill>
            <a:srgbClr val="002060"/>
          </a:solidFill>
          <a:latin typeface="Cambria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4">
            <a:lumMod val="50000"/>
          </a:schemeClr>
        </a:buClr>
        <a:buFont typeface="Arial" pitchFamily="34" charset="0"/>
        <a:buChar char="•"/>
        <a:defRPr sz="2400" kern="1200">
          <a:solidFill>
            <a:srgbClr val="7030A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sz="4800" cap="none" dirty="0" smtClean="0"/>
              <a:t>Edge and Cloud Computing</a:t>
            </a:r>
            <a:br>
              <a:rPr lang="en-US" sz="4800" cap="none" dirty="0" smtClean="0"/>
            </a:br>
            <a:r>
              <a:rPr lang="en-US" sz="3600" cap="none" dirty="0" smtClean="0"/>
              <a:t>Breakout Session</a:t>
            </a:r>
            <a:br>
              <a:rPr lang="en-US" sz="3600" cap="none" dirty="0" smtClean="0"/>
            </a:br>
            <a:r>
              <a:rPr lang="en-US" sz="3600" cap="none" dirty="0" smtClean="0"/>
              <a:t>CSR PI Meeting, June 2, 2017</a:t>
            </a:r>
            <a:endParaRPr lang="en-US" sz="3600" cap="none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dirty="0" smtClean="0"/>
              <a:t>Krishna Kant</a:t>
            </a:r>
          </a:p>
          <a:p>
            <a:pPr algn="ctr"/>
            <a:r>
              <a:rPr lang="en-US" sz="2000" dirty="0" smtClean="0"/>
              <a:t>Temple University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6163-3EB1-4474-B137-BD32AE2F73F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06/02/17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567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</a:t>
            </a:r>
            <a:r>
              <a:rPr lang="en-US" dirty="0"/>
              <a:t>are the emerging research </a:t>
            </a:r>
            <a:r>
              <a:rPr lang="en-US" dirty="0" smtClean="0"/>
              <a:t>problems? 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</a:t>
            </a:r>
            <a:r>
              <a:rPr lang="en-US" dirty="0"/>
              <a:t>are the maturing research </a:t>
            </a:r>
            <a:r>
              <a:rPr lang="en-US" dirty="0" smtClean="0"/>
              <a:t>problems?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</a:t>
            </a:r>
            <a:r>
              <a:rPr lang="en-US" dirty="0"/>
              <a:t>are the research problems </a:t>
            </a:r>
            <a:r>
              <a:rPr lang="en-US" dirty="0" smtClean="0"/>
              <a:t>that </a:t>
            </a:r>
            <a:r>
              <a:rPr lang="en-US" dirty="0"/>
              <a:t>need larger collaborative teams to make </a:t>
            </a:r>
            <a:r>
              <a:rPr lang="en-US" dirty="0" smtClean="0"/>
              <a:t>progress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</a:t>
            </a:r>
            <a:r>
              <a:rPr lang="en-US" dirty="0"/>
              <a:t>will future computing system look like and how will they be </a:t>
            </a:r>
            <a:r>
              <a:rPr lang="en-US" dirty="0" smtClean="0"/>
              <a:t>used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6163-3EB1-4474-B137-BD32AE2F73F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06/02/17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933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 Level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 smtClean="0"/>
              <a:t>Architecture</a:t>
            </a:r>
          </a:p>
          <a:p>
            <a:pPr lvl="1"/>
            <a:r>
              <a:rPr lang="en-US" sz="1800" dirty="0" smtClean="0"/>
              <a:t>HW features, virtualization/containerization, hierarchy, mobility support, …</a:t>
            </a:r>
          </a:p>
          <a:p>
            <a:pPr lvl="1"/>
            <a:r>
              <a:rPr lang="en-US" sz="1800" dirty="0" smtClean="0"/>
              <a:t>Performance, energy, reliability, resource sharing/mgmt., …</a:t>
            </a:r>
          </a:p>
          <a:p>
            <a:r>
              <a:rPr lang="en-US" sz="2000" dirty="0" smtClean="0"/>
              <a:t>Distributed Computing Issues</a:t>
            </a:r>
          </a:p>
          <a:p>
            <a:pPr lvl="1"/>
            <a:r>
              <a:rPr lang="en-US" sz="1800" dirty="0" smtClean="0"/>
              <a:t>Consensus, fault tolerance, verification, scalability, location, locality, distribution of intelligence, …</a:t>
            </a:r>
          </a:p>
          <a:p>
            <a:r>
              <a:rPr lang="en-US" sz="2000" dirty="0" smtClean="0"/>
              <a:t>Applications</a:t>
            </a:r>
          </a:p>
          <a:p>
            <a:pPr lvl="1"/>
            <a:r>
              <a:rPr lang="en-US" sz="1600" dirty="0" smtClean="0"/>
              <a:t>Computing/storage, Smart critical infrastructure, disaster response, human augmentation, augmented reality, …</a:t>
            </a:r>
          </a:p>
          <a:p>
            <a:r>
              <a:rPr lang="en-US" sz="2000" dirty="0" smtClean="0"/>
              <a:t>Business models and economics</a:t>
            </a:r>
          </a:p>
          <a:p>
            <a:pPr lvl="1"/>
            <a:r>
              <a:rPr lang="en-US" sz="1800" dirty="0" smtClean="0"/>
              <a:t>Ownership/control, accessibility, who pays?, charging, liability</a:t>
            </a:r>
          </a:p>
          <a:p>
            <a:r>
              <a:rPr lang="en-US" sz="2000" dirty="0" smtClean="0"/>
              <a:t>Managing Services</a:t>
            </a:r>
          </a:p>
          <a:p>
            <a:pPr lvl="1"/>
            <a:r>
              <a:rPr lang="en-US" sz="1800" dirty="0" smtClean="0"/>
              <a:t>Service provisioning/composition, auto-configuration, </a:t>
            </a:r>
            <a:r>
              <a:rPr lang="en-US" sz="1800" dirty="0" err="1" smtClean="0"/>
              <a:t>config</a:t>
            </a:r>
            <a:r>
              <a:rPr lang="en-US" sz="1800" dirty="0" smtClean="0"/>
              <a:t> verification, testing, and diagnosis.</a:t>
            </a:r>
          </a:p>
          <a:p>
            <a:r>
              <a:rPr lang="en-US" sz="2000" dirty="0" smtClean="0"/>
              <a:t>Cross cutting</a:t>
            </a:r>
          </a:p>
          <a:p>
            <a:pPr lvl="1"/>
            <a:r>
              <a:rPr lang="en-US" sz="1600" dirty="0" smtClean="0"/>
              <a:t>Security, privacy, access control, big data and analytics</a:t>
            </a:r>
            <a:endParaRPr 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6163-3EB1-4474-B137-BD32AE2F73F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06/02/17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676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Emerging Research Areas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Emerging areas</a:t>
            </a:r>
          </a:p>
          <a:p>
            <a:pPr lvl="1"/>
            <a:r>
              <a:rPr lang="en-US" dirty="0" err="1" smtClean="0"/>
              <a:t>Incentivization</a:t>
            </a:r>
            <a:r>
              <a:rPr lang="en-US" dirty="0" smtClean="0"/>
              <a:t> (P2P model?)</a:t>
            </a:r>
          </a:p>
          <a:p>
            <a:r>
              <a:rPr lang="en-US" dirty="0" smtClean="0"/>
              <a:t>Energy Usage</a:t>
            </a:r>
          </a:p>
          <a:p>
            <a:r>
              <a:rPr lang="en-US" dirty="0" smtClean="0"/>
              <a:t>Host level security, privacy &amp; trust</a:t>
            </a:r>
          </a:p>
          <a:p>
            <a:r>
              <a:rPr lang="en-US" dirty="0" smtClean="0"/>
              <a:t>Issues with dynamism</a:t>
            </a:r>
          </a:p>
          <a:p>
            <a:r>
              <a:rPr lang="en-US" dirty="0" smtClean="0"/>
              <a:t>Fault tolerance &amp; reliability</a:t>
            </a:r>
          </a:p>
          <a:p>
            <a:r>
              <a:rPr lang="en-US" dirty="0" smtClean="0"/>
              <a:t>Heterogeneity and Interoperability</a:t>
            </a:r>
            <a:endParaRPr lang="en-US" dirty="0"/>
          </a:p>
          <a:p>
            <a:pPr lvl="1"/>
            <a:r>
              <a:rPr lang="en-US" dirty="0" smtClean="0"/>
              <a:t>No common app layers, resources, capabilities</a:t>
            </a:r>
          </a:p>
          <a:p>
            <a:pPr lvl="1"/>
            <a:r>
              <a:rPr lang="en-US" dirty="0" smtClean="0"/>
              <a:t>Scalability</a:t>
            </a:r>
          </a:p>
          <a:p>
            <a:r>
              <a:rPr lang="en-US" dirty="0" smtClean="0"/>
              <a:t>Cloud and edge management</a:t>
            </a:r>
          </a:p>
          <a:p>
            <a:pPr lvl="1"/>
            <a:r>
              <a:rPr lang="en-US" dirty="0" smtClean="0"/>
              <a:t>Infra deployment, ownership, economics</a:t>
            </a:r>
          </a:p>
          <a:p>
            <a:r>
              <a:rPr lang="en-US" dirty="0" smtClean="0"/>
              <a:t>Industry perspective</a:t>
            </a:r>
          </a:p>
          <a:p>
            <a:pPr lvl="1"/>
            <a:r>
              <a:rPr lang="en-US" dirty="0" smtClean="0"/>
              <a:t>Edge + cloud – are they complementary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6163-3EB1-4474-B137-BD32AE2F73F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06/02/17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242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Needing Collaborations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Applied</a:t>
            </a:r>
          </a:p>
          <a:p>
            <a:pPr lvl="1"/>
            <a:r>
              <a:rPr lang="en-US" dirty="0" smtClean="0"/>
              <a:t>Large scale testbeds</a:t>
            </a:r>
          </a:p>
          <a:p>
            <a:pPr lvl="1"/>
            <a:r>
              <a:rPr lang="en-US" dirty="0" smtClean="0"/>
              <a:t>Industry involvement</a:t>
            </a:r>
          </a:p>
          <a:p>
            <a:r>
              <a:rPr lang="en-US" dirty="0" smtClean="0"/>
              <a:t>Fundamental research</a:t>
            </a:r>
          </a:p>
          <a:p>
            <a:pPr lvl="1"/>
            <a:r>
              <a:rPr lang="en-US" dirty="0" smtClean="0"/>
              <a:t>Domain/app-specific designs (needs cross disciplinary research)</a:t>
            </a:r>
          </a:p>
          <a:p>
            <a:pPr lvl="1"/>
            <a:r>
              <a:rPr lang="en-US" dirty="0" smtClean="0"/>
              <a:t>End to end systems</a:t>
            </a:r>
          </a:p>
          <a:p>
            <a:pPr lvl="1"/>
            <a:r>
              <a:rPr lang="en-US" dirty="0" smtClean="0"/>
              <a:t>Usability</a:t>
            </a:r>
          </a:p>
          <a:p>
            <a:r>
              <a:rPr lang="en-US" dirty="0" smtClean="0"/>
              <a:t>Challenges</a:t>
            </a:r>
          </a:p>
          <a:p>
            <a:pPr lvl="1"/>
            <a:r>
              <a:rPr lang="en-US" dirty="0" smtClean="0"/>
              <a:t>Incentives for collaborative research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6163-3EB1-4474-B137-BD32AE2F73F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06/02/17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040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Application centric systems</a:t>
            </a:r>
          </a:p>
          <a:p>
            <a:r>
              <a:rPr lang="en-US" dirty="0" smtClean="0"/>
              <a:t>Consideration of human-in-the-loop issues</a:t>
            </a:r>
          </a:p>
          <a:p>
            <a:pPr lvl="1"/>
            <a:r>
              <a:rPr lang="en-US" dirty="0" smtClean="0"/>
              <a:t>Autonomy, robustness, human behavior</a:t>
            </a:r>
          </a:p>
          <a:p>
            <a:r>
              <a:rPr lang="en-US" dirty="0" smtClean="0"/>
              <a:t>Policies and mechanisms </a:t>
            </a:r>
          </a:p>
          <a:p>
            <a:pPr lvl="1"/>
            <a:r>
              <a:rPr lang="en-US" dirty="0" smtClean="0"/>
              <a:t>Competing objectives for owners/providers for cloud, edge, &amp; device level services.</a:t>
            </a:r>
          </a:p>
          <a:p>
            <a:r>
              <a:rPr lang="en-US" dirty="0" smtClean="0"/>
              <a:t>Data is currency, insight is the objective</a:t>
            </a:r>
          </a:p>
          <a:p>
            <a:r>
              <a:rPr lang="en-US" dirty="0" smtClean="0"/>
              <a:t>Security &amp; privacy</a:t>
            </a:r>
          </a:p>
          <a:p>
            <a:r>
              <a:rPr lang="en-US" dirty="0" smtClean="0"/>
              <a:t>Integrated sensing and actuation.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6163-3EB1-4474-B137-BD32AE2F73F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06/02/17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042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Cloud &amp; Edge Computing –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Emerging Research areas</a:t>
            </a:r>
          </a:p>
          <a:p>
            <a:pPr lvl="1"/>
            <a:r>
              <a:rPr lang="en-US" sz="2400" dirty="0" smtClean="0"/>
              <a:t>Business models and </a:t>
            </a:r>
            <a:r>
              <a:rPr lang="en-US" sz="2400" dirty="0" err="1" smtClean="0"/>
              <a:t>incentivization</a:t>
            </a:r>
            <a:endParaRPr lang="en-US" sz="2400" dirty="0" smtClean="0"/>
          </a:p>
          <a:p>
            <a:pPr lvl="2"/>
            <a:r>
              <a:rPr lang="en-US" sz="2000" dirty="0"/>
              <a:t>Infra deployment, ownership, </a:t>
            </a:r>
            <a:r>
              <a:rPr lang="en-US" sz="2000" dirty="0" smtClean="0"/>
              <a:t>economics, creating virtuous cycle of innovation/deployment</a:t>
            </a:r>
            <a:endParaRPr lang="en-US" sz="2000" dirty="0"/>
          </a:p>
          <a:p>
            <a:pPr lvl="1"/>
            <a:r>
              <a:rPr lang="en-US" sz="2400" dirty="0" smtClean="0"/>
              <a:t>How do you deal with dynamism, heterogeneity </a:t>
            </a:r>
            <a:r>
              <a:rPr lang="en-US" sz="2400" dirty="0"/>
              <a:t>and Interoperability</a:t>
            </a:r>
          </a:p>
          <a:p>
            <a:pPr lvl="2"/>
            <a:r>
              <a:rPr lang="en-US" sz="2000" dirty="0"/>
              <a:t>No common app layers, resources, capabilities</a:t>
            </a:r>
          </a:p>
          <a:p>
            <a:pPr lvl="1"/>
            <a:r>
              <a:rPr lang="en-US" sz="2400" dirty="0" smtClean="0"/>
              <a:t>Scalable mgmt. and operation of Cloud </a:t>
            </a:r>
            <a:r>
              <a:rPr lang="en-US" sz="2400" dirty="0"/>
              <a:t>and </a:t>
            </a:r>
            <a:r>
              <a:rPr lang="en-US" sz="2400" dirty="0" smtClean="0"/>
              <a:t>edge</a:t>
            </a:r>
          </a:p>
          <a:p>
            <a:pPr lvl="1"/>
            <a:r>
              <a:rPr lang="en-US" sz="2400" dirty="0" smtClean="0"/>
              <a:t>Supporting real-time, safety-critical cyberphysical systems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6163-3EB1-4474-B137-BD32AE2F73F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06/02/17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223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Cloud &amp; Edge Computing –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Collaborative research</a:t>
            </a:r>
          </a:p>
          <a:p>
            <a:pPr lvl="1"/>
            <a:r>
              <a:rPr lang="en-US" sz="2000" dirty="0"/>
              <a:t>Domain/app-specific designs (needs cross disciplinary research)</a:t>
            </a:r>
          </a:p>
          <a:p>
            <a:pPr lvl="1"/>
            <a:r>
              <a:rPr lang="en-US" sz="2000" dirty="0"/>
              <a:t>Building end to end systems – cloud, edge, fog, device</a:t>
            </a:r>
          </a:p>
          <a:p>
            <a:pPr lvl="1"/>
            <a:r>
              <a:rPr lang="en-US" sz="2000" dirty="0"/>
              <a:t>Usability – configuration, policies, adaptation, </a:t>
            </a:r>
            <a:r>
              <a:rPr lang="en-US" sz="2000" dirty="0" smtClean="0"/>
              <a:t>…</a:t>
            </a:r>
          </a:p>
          <a:p>
            <a:pPr lvl="2"/>
            <a:endParaRPr lang="en-US" sz="1600" dirty="0"/>
          </a:p>
          <a:p>
            <a:r>
              <a:rPr lang="en-US" sz="2400" dirty="0" smtClean="0"/>
              <a:t>Future </a:t>
            </a:r>
            <a:r>
              <a:rPr lang="en-US" sz="2400" dirty="0"/>
              <a:t>Systems</a:t>
            </a:r>
          </a:p>
          <a:p>
            <a:pPr lvl="1"/>
            <a:r>
              <a:rPr lang="en-US" sz="2000" dirty="0"/>
              <a:t>Must be application centric &amp; consider human-in-the-loop issues</a:t>
            </a:r>
          </a:p>
          <a:p>
            <a:pPr lvl="2"/>
            <a:r>
              <a:rPr lang="en-US" sz="1600" dirty="0"/>
              <a:t>Autonomy, robustness, human behavior</a:t>
            </a:r>
          </a:p>
          <a:p>
            <a:pPr lvl="1"/>
            <a:r>
              <a:rPr lang="en-US" sz="2000" dirty="0"/>
              <a:t>Policies and mechanisms </a:t>
            </a:r>
          </a:p>
          <a:p>
            <a:pPr lvl="2"/>
            <a:r>
              <a:rPr lang="en-US" sz="1600" dirty="0"/>
              <a:t>Competing objectives for owners/providers for cloud, edge, &amp; device level services.</a:t>
            </a:r>
          </a:p>
          <a:p>
            <a:pPr lvl="1"/>
            <a:r>
              <a:rPr lang="en-US" sz="2000" dirty="0" smtClean="0"/>
              <a:t>Must be inherently data driven</a:t>
            </a:r>
          </a:p>
          <a:p>
            <a:pPr lvl="2"/>
            <a:r>
              <a:rPr lang="en-US" sz="1600" dirty="0" smtClean="0"/>
              <a:t>Adaptive behavior based on insights from the data</a:t>
            </a:r>
            <a:endParaRPr lang="en-US" sz="1600" dirty="0"/>
          </a:p>
          <a:p>
            <a:pPr lvl="1"/>
            <a:r>
              <a:rPr lang="en-US" sz="2000" dirty="0"/>
              <a:t>Security &amp; privacy must be built in from ground up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6163-3EB1-4474-B137-BD32AE2F73F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06/02/17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734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ky">
  <a:themeElements>
    <a:clrScheme name="Office">
      <a:dk1>
        <a:sysClr val="windowText" lastClr="000000"/>
      </a:dk1>
      <a:lt1>
        <a:sysClr val="window" lastClr="C0C0C0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ank.potx" id="{0B2EE9BB-CC52-4F9B-91D5-FA137963ECE5}" vid="{12F3055E-7DD3-4642-ACD7-C7D1DE3BDAF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C0C0C0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319</TotalTime>
  <Words>457</Words>
  <Application>Microsoft Office PowerPoint</Application>
  <PresentationFormat>On-screen Show (4:3)</PresentationFormat>
  <Paragraphs>96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Cambria</vt:lpstr>
      <vt:lpstr>Wingdings</vt:lpstr>
      <vt:lpstr>Sky</vt:lpstr>
      <vt:lpstr>Edge and Cloud Computing Breakout Session CSR PI Meeting, June 2, 2017</vt:lpstr>
      <vt:lpstr>Key Questions</vt:lpstr>
      <vt:lpstr>High Level Issues</vt:lpstr>
      <vt:lpstr>Emerging Research Areas</vt:lpstr>
      <vt:lpstr>Research Needing Collaborations</vt:lpstr>
      <vt:lpstr>Future Systems</vt:lpstr>
      <vt:lpstr>Cloud &amp; Edge Computing – Summary</vt:lpstr>
      <vt:lpstr>Cloud &amp; Edge Computing – Summary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Edge and Cloud Computing Breakout Session CSR PI Meeting, June 2, 2017</dc:title>
  <dc:creator>kkant</dc:creator>
  <cp:lastModifiedBy>kkant</cp:lastModifiedBy>
  <cp:revision>17</cp:revision>
  <dcterms:created xsi:type="dcterms:W3CDTF">2017-06-02T15:03:02Z</dcterms:created>
  <dcterms:modified xsi:type="dcterms:W3CDTF">2017-06-02T20:22:10Z</dcterms:modified>
</cp:coreProperties>
</file>