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Old Standard TT"/>
      <p:regular r:id="rId12"/>
      <p:bold r:id="rId13"/>
      <p: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OldStandardTT-bold.fntdata"/><Relationship Id="rId12" Type="http://schemas.openxmlformats.org/officeDocument/2006/relationships/font" Target="fonts/OldStandardT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OldStandardT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WHO WHERE WHAT WHEN HOW?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2011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ustom layout 1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7" name="Shape 57"/>
          <p:cNvCxnSpPr/>
          <p:nvPr/>
        </p:nvCxnSpPr>
        <p:spPr>
          <a:xfrm>
            <a:off x="2362200" y="1066800"/>
            <a:ext cx="0" cy="30672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" name="Shape 58"/>
          <p:cNvCxnSpPr/>
          <p:nvPr/>
        </p:nvCxnSpPr>
        <p:spPr>
          <a:xfrm>
            <a:off x="0" y="1685925"/>
            <a:ext cx="2362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" name="Shape 59"/>
          <p:cNvSpPr txBox="1"/>
          <p:nvPr>
            <p:ph type="ctrTitle"/>
          </p:nvPr>
        </p:nvSpPr>
        <p:spPr>
          <a:xfrm>
            <a:off x="2689350" y="1058086"/>
            <a:ext cx="4146300" cy="2374800"/>
          </a:xfrm>
          <a:prstGeom prst="rect">
            <a:avLst/>
          </a:prstGeom>
          <a:noFill/>
        </p:spPr>
        <p:txBody>
          <a:bodyPr anchorCtr="0" anchor="b" bIns="91425" lIns="91425" rIns="91425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2689350" y="3562515"/>
            <a:ext cx="4146300" cy="5229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ustom layout 5"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205217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205217" y="201292"/>
            <a:ext cx="408900" cy="3819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100881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100881" y="201292"/>
            <a:ext cx="408900" cy="3819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318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318" y="201292"/>
            <a:ext cx="408900" cy="3819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  <a:noFill/>
        </p:spPr>
        <p:txBody>
          <a:bodyPr anchorCtr="0" anchor="b" bIns="91425" lIns="91425" rIns="91425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defRPr sz="1400">
                <a:solidFill>
                  <a:schemeClr val="lt1"/>
                </a:solidFill>
              </a:defRPr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ustom layout 3">
    <p:bg>
      <p:bgPr>
        <a:solidFill>
          <a:srgbClr val="FFFFF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0" y="4665575"/>
            <a:ext cx="9144000" cy="47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>
            <p:ph type="title"/>
          </p:nvPr>
        </p:nvSpPr>
        <p:spPr>
          <a:xfrm>
            <a:off x="349300" y="334525"/>
            <a:ext cx="7407000" cy="663000"/>
          </a:xfrm>
          <a:prstGeom prst="rect">
            <a:avLst/>
          </a:prstGeom>
          <a:noFill/>
        </p:spPr>
        <p:txBody>
          <a:bodyPr anchorCtr="0" anchor="b" bIns="91425" lIns="91425" rIns="91425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2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2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2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2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2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2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2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2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49300" y="1147425"/>
            <a:ext cx="7407000" cy="31725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600">
                <a:solidFill>
                  <a:schemeClr val="dk2"/>
                </a:solidFill>
              </a:defRPr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hyperlink" Target="https://www.bloomberg.com/news/articles/2016-11-21/how-renaissance-s-medallion-fund-became-finance-s-blackest-box" TargetMode="External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2689350" y="1058086"/>
            <a:ext cx="4146300" cy="2374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Quantitative Trading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2689350" y="3562515"/>
            <a:ext cx="4146300" cy="52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William Beasley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Quantitative Trading Basic Strategies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Momentum: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If the stock is above the SMA then buy, else if the stock is below SMA then sell.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/>
              <a:t>Mean Reversion: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/>
              <a:t>If the stock is below the SMA then buy, else if the stock is above SMA sell.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https://d56-invdn-com.akamaized.net/content/picd08a3c501cb0b1038c04c092da86b15d.png"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9700" y="1027437"/>
            <a:ext cx="5911223" cy="27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themarketmogul.com/wp-content/uploads/2016/12/MedallionFund.png" id="97" name="Shape 97"/>
          <p:cNvPicPr preferRelativeResize="0"/>
          <p:nvPr/>
        </p:nvPicPr>
        <p:blipFill rotWithShape="1">
          <a:blip r:embed="rId3">
            <a:alphaModFix/>
          </a:blip>
          <a:srcRect b="0" l="612" r="622" t="0"/>
          <a:stretch/>
        </p:blipFill>
        <p:spPr>
          <a:xfrm>
            <a:off x="3047650" y="0"/>
            <a:ext cx="609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Renaissance Technologies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“Renaissance is the commercial version of the Manhattan Project.”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“They cap the fund’s profits at $9-$10 Billion a year.”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“If you have Wall Street on your resume, you will probably not be hired. These are Scientist.”</a:t>
            </a:r>
          </a:p>
          <a:p>
            <a:pPr lvl="0">
              <a:spcBef>
                <a:spcPts val="0"/>
              </a:spcBef>
              <a:buNone/>
            </a:pPr>
            <a:r>
              <a:rPr lang="en" sz="700" u="sng">
                <a:solidFill>
                  <a:schemeClr val="hlink"/>
                </a:solidFill>
                <a:hlinkClick r:id="rId4"/>
              </a:rPr>
              <a:t>https://www.bloomberg.com/news/articles/2016-11-21/how-renaissance-s-medallion-fund-became-finance-s-blackest-box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https://www.rentec.com/img/logo-rief.png" id="10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975" y="246900"/>
            <a:ext cx="1591449" cy="3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349300" y="1147425"/>
            <a:ext cx="3697800" cy="317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Easy to use stock trading IDE in Python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More than 50 datasets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Accurate backtesting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Large amounts of funding for good algorithms</a:t>
            </a:r>
          </a:p>
        </p:txBody>
      </p:sp>
      <p:pic>
        <p:nvPicPr>
          <p:cNvPr descr="https://digit.hbs.org/wp-content/uploads/sites/2/2017/03/Quantopian_S1-1.png"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799" y="303674"/>
            <a:ext cx="1445099" cy="72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 b="47075" l="4105" r="54464" t="22075"/>
          <a:stretch/>
        </p:blipFill>
        <p:spPr>
          <a:xfrm>
            <a:off x="4339999" y="303673"/>
            <a:ext cx="4550976" cy="1906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5">
            <a:alphaModFix/>
          </a:blip>
          <a:srcRect b="25260" l="5284" r="55425" t="44585"/>
          <a:stretch/>
        </p:blipFill>
        <p:spPr>
          <a:xfrm>
            <a:off x="4068650" y="2305600"/>
            <a:ext cx="5093676" cy="2199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49300" y="334525"/>
            <a:ext cx="7407000" cy="66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Mean Reversion Example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49300" y="1147425"/>
            <a:ext cx="7407000" cy="317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Buys when below the SMA</a:t>
            </a:r>
          </a:p>
          <a:p>
            <a:pPr indent="-228600" lvl="0" marL="45720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Sells when above the SMA</a:t>
            </a: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 b="48356" l="0" r="71502" t="16631"/>
          <a:stretch/>
        </p:blipFill>
        <p:spPr>
          <a:xfrm>
            <a:off x="5183725" y="67776"/>
            <a:ext cx="3964576" cy="273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4">
            <a:alphaModFix/>
          </a:blip>
          <a:srcRect b="51270" l="8225" r="51653" t="29068"/>
          <a:stretch/>
        </p:blipFill>
        <p:spPr>
          <a:xfrm>
            <a:off x="2432686" y="2807675"/>
            <a:ext cx="6711315" cy="184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349300" y="1147425"/>
            <a:ext cx="4084200" cy="317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Built for investors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Allows quantitative traders to sell their funds</a:t>
            </a:r>
          </a:p>
          <a:p>
            <a:pPr indent="-228600" lvl="0" marL="45720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Investors can compare algorithms</a:t>
            </a:r>
          </a:p>
        </p:txBody>
      </p:sp>
      <p:pic>
        <p:nvPicPr>
          <p:cNvPr descr="https://trade.collective2.com/wp-content/uploads/2016/08/4c_transparentpng.png"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300" y="0"/>
            <a:ext cx="3920037" cy="114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 b="23015" l="9476" r="50229" t="14965"/>
          <a:stretch/>
        </p:blipFill>
        <p:spPr>
          <a:xfrm>
            <a:off x="4433500" y="0"/>
            <a:ext cx="4710502" cy="4078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49300" y="334525"/>
            <a:ext cx="7407000" cy="66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Works Cited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49300" y="1147425"/>
            <a:ext cx="7407000" cy="317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rtl="0"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Burton, Katherine. "How Renaissance's Medallion Fund Became Finance's Blackest Box." </a:t>
            </a:r>
            <a:r>
              <a:rPr i="1"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Bloomberg.com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Bloomberg, 21 Nov. 2016. Web. 26 July 2017.</a:t>
            </a:r>
          </a:p>
          <a:p>
            <a:pPr indent="387350"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Christopher Krauss et al, Deep neural networks, gradient-boosted trees, random forests: Statistical arbitrage on the S&amp;P 500, </a:t>
            </a:r>
            <a:r>
              <a:rPr i="1"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European Journal of Operational Research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(2017). Web. 26 July 2017.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Cohan, William D. "Man vs. Machine on Wall Street: How Computers Beat the Market." </a:t>
            </a:r>
            <a:r>
              <a:rPr i="1"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Atlantic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Atlantic Media Company, 29 Mar. 2011. Web. 26 July 2017. 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Rosenbaum, Eric. "IBM's Watson Is Getting into ETF Business as Robot Attack on Stock Market Heats up." </a:t>
            </a:r>
            <a:r>
              <a:rPr i="1"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CNBC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CNBC, 16 June 2017. Web. 26 July 2017. 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