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7" autoAdjust="0"/>
    <p:restoredTop sz="94660"/>
  </p:normalViewPr>
  <p:slideViewPr>
    <p:cSldViewPr snapToGrid="0">
      <p:cViewPr varScale="1">
        <p:scale>
          <a:sx n="68" d="100"/>
          <a:sy n="68" d="100"/>
        </p:scale>
        <p:origin x="2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12DCD-34FA-4C68-BDD8-B0D0D01A70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D74546-D47A-4AC5-97FD-E450B7166A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01920-55F1-4FAB-B1B8-B7580B3A6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BA13-9356-484F-8BF2-A5AEF9EFB69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ED00D-3413-454A-B71C-0DCC9209B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BEA5E-BF01-4ACC-B3ED-5B75752CA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07545-57A0-47FE-AF3A-27EB877A1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93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0FC89-BCEF-4015-845E-F549287B9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C7885-4AEB-4E87-B043-ABE08783BF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02524-6A10-4B79-843D-7BC97105B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BA13-9356-484F-8BF2-A5AEF9EFB69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BFFA3-15C5-4D12-A617-98060BA5B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57DE9-1EA6-40E6-99B0-A32ED8A3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07545-57A0-47FE-AF3A-27EB877A1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51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27B9F5-35E1-4A32-8068-306F2D1937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657972-0068-4041-A9C3-49D55C439B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DA330-A262-4EF6-A3D0-513D6B934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BA13-9356-484F-8BF2-A5AEF9EFB69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AFE63-397C-4E8F-A8D1-4672CF028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25E6C-5CDF-4D4E-90AB-61811FCEA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07545-57A0-47FE-AF3A-27EB877A1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4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AEFBE-C5C5-401C-A80B-C96A60568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90161-5B0D-40D4-AB13-0E03B188F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0D330-00D9-4BA8-BAD6-90A3764D3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BA13-9356-484F-8BF2-A5AEF9EFB69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CAE98-F888-4A76-9655-2D5F501E3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08AA4-B3A9-4E7E-BCDA-BF71A5CC1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07545-57A0-47FE-AF3A-27EB877A1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FF72B-193E-46EC-A675-0D991B43C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CE445E-9A36-40C5-B103-C7E53F6DA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E894F-F951-4033-8A67-F7B62C98A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BA13-9356-484F-8BF2-A5AEF9EFB69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5D70B-6ADC-4ED0-9620-41D66B072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629DF-3750-4BA6-84A3-6DDBFA06B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07545-57A0-47FE-AF3A-27EB877A1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10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7E891-582A-4CE7-8DC1-62AA7B7BF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608F2-22BC-4045-B3F7-E1EB3D337F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49DDFD-A366-4679-9CB7-D42AD2143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B9900-05A0-415D-9412-3CB56DC84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BA13-9356-484F-8BF2-A5AEF9EFB69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47A4CD-8DA2-4E72-9529-C5AA41D7E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681DE-AF2D-4724-8E56-E5CD91993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07545-57A0-47FE-AF3A-27EB877A1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7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B694C-725D-441E-B9AC-D418D5A90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81CB27-2988-4FAF-833A-0B60AC1D8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4ADA8C-F893-4EC6-BED0-9F81984C4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CCE976-F258-4E26-81CF-0E4B06C17F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A20A26-27B7-42E3-B164-6FE45946B1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9A3163-0B20-4A67-90DE-7F2CCEE84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BA13-9356-484F-8BF2-A5AEF9EFB69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AD125B-246D-4F07-9317-F6564DFD2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9ED20E-47E6-4C25-9A13-D377D0970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07545-57A0-47FE-AF3A-27EB877A1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81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3A5B6-2215-4ECF-BCCF-7801EDC04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605911-004E-491B-BF43-9CC8EDF40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BA13-9356-484F-8BF2-A5AEF9EFB69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8A2E21-1277-4BBE-90A2-67DCA6E93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13BD3D-3250-429D-ADBF-AE60DA1F7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07545-57A0-47FE-AF3A-27EB877A1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962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EC03C1-9F94-4BFE-8D03-5059229E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BA13-9356-484F-8BF2-A5AEF9EFB69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0B5907-D529-400B-901F-D1F4C2CDC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4146B-2C3C-403B-8438-B81396AE2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07545-57A0-47FE-AF3A-27EB877A1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6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2D079-3DF8-4EE0-96E1-EC6AC5991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C0B71-CAC5-41EC-8DD8-77853B183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8AED98-EBFF-4DB2-B992-264195792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8127DE-512C-49F5-B9D7-B2C402228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BA13-9356-484F-8BF2-A5AEF9EFB69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61FC8-827C-45F0-BBE7-99EBBFDEF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C63CD-18DD-4089-8447-6F67FF483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07545-57A0-47FE-AF3A-27EB877A1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17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63BCC-38C9-4EEC-87A4-E68DF5810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1C9D61-4964-4366-B8FE-F390FB9CA8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62CA01-2BBE-4BFD-8B03-0498DA17B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BF5717-D3B5-4F72-ACFD-8B779A991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BA13-9356-484F-8BF2-A5AEF9EFB69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C85E3F-3AB9-4D3E-B75B-5DC7741D0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A37C14-1994-4B37-ADE7-1E0940049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07545-57A0-47FE-AF3A-27EB877A1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5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247091-1E15-40FA-9CE4-6FCF31B23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4488C5-5C0B-43D3-A9EB-DFA4683E3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9BBC6-27FA-4A69-BFA9-5A115DD645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ABA13-9356-484F-8BF2-A5AEF9EFB69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1F627-DCAB-40E8-8AF6-EDAD6B0CAE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439BE-621C-4290-9BE7-6CCA91385C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07545-57A0-47FE-AF3A-27EB877A1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0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8A6F2AF-07D8-4B56-9C2E-EFB87DFA14E8}"/>
              </a:ext>
            </a:extLst>
          </p:cNvPr>
          <p:cNvSpPr/>
          <p:nvPr/>
        </p:nvSpPr>
        <p:spPr>
          <a:xfrm>
            <a:off x="5748053" y="1398319"/>
            <a:ext cx="77724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9249D4-9523-4CF2-8F3F-C9903207D4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0851" y="1398319"/>
            <a:ext cx="786452" cy="469433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53BBA06-62D1-4CBC-A496-E59597833535}"/>
              </a:ext>
            </a:extLst>
          </p:cNvPr>
          <p:cNvSpPr/>
          <p:nvPr/>
        </p:nvSpPr>
        <p:spPr>
          <a:xfrm>
            <a:off x="5748053" y="493420"/>
            <a:ext cx="77724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E937735-C047-4F93-9D08-A218FEFFF4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4699" y="1398319"/>
            <a:ext cx="786452" cy="4694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3D24C01-D796-4DD4-8083-CB465542CD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4566" y="2719270"/>
            <a:ext cx="786452" cy="46943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31ACE5D-8C75-4BE1-B7C0-9AD71832F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0851" y="2719270"/>
            <a:ext cx="786452" cy="46943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9084F98-5F64-490C-8189-CDF5BAAD07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646" y="2719269"/>
            <a:ext cx="786452" cy="46943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C1E27D9-77A2-4C0A-BA4D-820FC9658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7813" y="2745145"/>
            <a:ext cx="786452" cy="46943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484837C-A8A9-47DC-B6F5-59346D3CC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0987" y="2719268"/>
            <a:ext cx="786452" cy="469433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2097F27C-46BF-4024-90E2-417699050BB7}"/>
              </a:ext>
            </a:extLst>
          </p:cNvPr>
          <p:cNvSpPr txBox="1"/>
          <p:nvPr/>
        </p:nvSpPr>
        <p:spPr>
          <a:xfrm>
            <a:off x="5945157" y="53456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5989CFC-1110-4F8A-980B-AC0290AEBA8D}"/>
              </a:ext>
            </a:extLst>
          </p:cNvPr>
          <p:cNvSpPr txBox="1"/>
          <p:nvPr/>
        </p:nvSpPr>
        <p:spPr>
          <a:xfrm>
            <a:off x="4223234" y="14984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3546F6E-00F8-4102-BB18-DB8A6CFCC197}"/>
              </a:ext>
            </a:extLst>
          </p:cNvPr>
          <p:cNvSpPr txBox="1"/>
          <p:nvPr/>
        </p:nvSpPr>
        <p:spPr>
          <a:xfrm>
            <a:off x="5945157" y="14592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ABF775E-3543-40B5-A3C5-3ACE5E7FC348}"/>
              </a:ext>
            </a:extLst>
          </p:cNvPr>
          <p:cNvSpPr txBox="1"/>
          <p:nvPr/>
        </p:nvSpPr>
        <p:spPr>
          <a:xfrm>
            <a:off x="7612579" y="14422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625A09A-5901-4A8C-87CD-171F030F77E6}"/>
              </a:ext>
            </a:extLst>
          </p:cNvPr>
          <p:cNvSpPr txBox="1"/>
          <p:nvPr/>
        </p:nvSpPr>
        <p:spPr>
          <a:xfrm>
            <a:off x="2916949" y="27693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22912E6-F51A-4454-BBDE-08B42E43E14D}"/>
              </a:ext>
            </a:extLst>
          </p:cNvPr>
          <p:cNvSpPr txBox="1"/>
          <p:nvPr/>
        </p:nvSpPr>
        <p:spPr>
          <a:xfrm>
            <a:off x="4188744" y="27451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A95A1DF-E6FF-476B-86B6-2DD4BAD8D6C1}"/>
              </a:ext>
            </a:extLst>
          </p:cNvPr>
          <p:cNvSpPr txBox="1"/>
          <p:nvPr/>
        </p:nvSpPr>
        <p:spPr>
          <a:xfrm>
            <a:off x="5901612" y="278178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C85C3E4-238A-4170-91AA-B7DCD8F90C0F}"/>
              </a:ext>
            </a:extLst>
          </p:cNvPr>
          <p:cNvSpPr txBox="1"/>
          <p:nvPr/>
        </p:nvSpPr>
        <p:spPr>
          <a:xfrm>
            <a:off x="7361856" y="28087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58FF2F2-81EE-4584-B7AD-1E75CCE6B592}"/>
              </a:ext>
            </a:extLst>
          </p:cNvPr>
          <p:cNvSpPr txBox="1"/>
          <p:nvPr/>
        </p:nvSpPr>
        <p:spPr>
          <a:xfrm>
            <a:off x="9124208" y="27693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6A434B2-BE9D-454B-A4A9-452BD16C3323}"/>
              </a:ext>
            </a:extLst>
          </p:cNvPr>
          <p:cNvSpPr txBox="1"/>
          <p:nvPr/>
        </p:nvSpPr>
        <p:spPr>
          <a:xfrm>
            <a:off x="7194983" y="49342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50D0C82-2C4C-4E83-81DA-0CFAE59B7E05}"/>
              </a:ext>
            </a:extLst>
          </p:cNvPr>
          <p:cNvSpPr txBox="1"/>
          <p:nvPr/>
        </p:nvSpPr>
        <p:spPr>
          <a:xfrm>
            <a:off x="8920987" y="144735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28A7B10-061B-4A8E-A54A-A10B2E1554EF}"/>
              </a:ext>
            </a:extLst>
          </p:cNvPr>
          <p:cNvSpPr txBox="1"/>
          <p:nvPr/>
        </p:nvSpPr>
        <p:spPr>
          <a:xfrm>
            <a:off x="10115917" y="27580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E8BDF4D-15DC-46E5-B8B2-5B3ECFAC420F}"/>
              </a:ext>
            </a:extLst>
          </p:cNvPr>
          <p:cNvCxnSpPr/>
          <p:nvPr/>
        </p:nvCxnSpPr>
        <p:spPr>
          <a:xfrm flipH="1">
            <a:off x="3218635" y="1867752"/>
            <a:ext cx="762216" cy="721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F50C8C5-6D23-4FB3-8FCB-849DB97762A9}"/>
              </a:ext>
            </a:extLst>
          </p:cNvPr>
          <p:cNvCxnSpPr/>
          <p:nvPr/>
        </p:nvCxnSpPr>
        <p:spPr>
          <a:xfrm flipH="1">
            <a:off x="4767303" y="950620"/>
            <a:ext cx="852343" cy="32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9D60EFB-A76B-41F9-88B3-AC88EDAD632E}"/>
              </a:ext>
            </a:extLst>
          </p:cNvPr>
          <p:cNvCxnSpPr>
            <a:stCxn id="9" idx="2"/>
            <a:endCxn id="5" idx="0"/>
          </p:cNvCxnSpPr>
          <p:nvPr/>
        </p:nvCxnSpPr>
        <p:spPr>
          <a:xfrm>
            <a:off x="6136673" y="950620"/>
            <a:ext cx="0" cy="447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1B2B4B6-E6B5-4261-B8D5-D27A203A7031}"/>
              </a:ext>
            </a:extLst>
          </p:cNvPr>
          <p:cNvCxnSpPr/>
          <p:nvPr/>
        </p:nvCxnSpPr>
        <p:spPr>
          <a:xfrm>
            <a:off x="6525293" y="978838"/>
            <a:ext cx="828548" cy="3316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D15A23A-898A-4EF9-A18A-280992C1B742}"/>
              </a:ext>
            </a:extLst>
          </p:cNvPr>
          <p:cNvCxnSpPr>
            <a:stCxn id="23" idx="2"/>
          </p:cNvCxnSpPr>
          <p:nvPr/>
        </p:nvCxnSpPr>
        <p:spPr>
          <a:xfrm>
            <a:off x="4374077" y="1867752"/>
            <a:ext cx="0" cy="721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E604AE-7E56-422B-8C25-98F1A7DA18C8}"/>
              </a:ext>
            </a:extLst>
          </p:cNvPr>
          <p:cNvCxnSpPr/>
          <p:nvPr/>
        </p:nvCxnSpPr>
        <p:spPr>
          <a:xfrm>
            <a:off x="4678878" y="1867752"/>
            <a:ext cx="940768" cy="851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91D1CA9-5777-40C7-9073-7BBB560D3D99}"/>
              </a:ext>
            </a:extLst>
          </p:cNvPr>
          <p:cNvCxnSpPr/>
          <p:nvPr/>
        </p:nvCxnSpPr>
        <p:spPr>
          <a:xfrm flipH="1">
            <a:off x="4678878" y="1867752"/>
            <a:ext cx="1069175" cy="721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C319903-A527-4927-8210-9FE2018630E8}"/>
              </a:ext>
            </a:extLst>
          </p:cNvPr>
          <p:cNvCxnSpPr>
            <a:stCxn id="5" idx="2"/>
          </p:cNvCxnSpPr>
          <p:nvPr/>
        </p:nvCxnSpPr>
        <p:spPr>
          <a:xfrm flipH="1">
            <a:off x="6096000" y="1855519"/>
            <a:ext cx="40673" cy="733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2A39B38-7548-4C40-A56A-2DD12C484F5B}"/>
              </a:ext>
            </a:extLst>
          </p:cNvPr>
          <p:cNvCxnSpPr/>
          <p:nvPr/>
        </p:nvCxnSpPr>
        <p:spPr>
          <a:xfrm>
            <a:off x="6406098" y="1867752"/>
            <a:ext cx="788885" cy="721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FC26DCB-7AAC-4C91-9A8F-5EDD679C1761}"/>
              </a:ext>
            </a:extLst>
          </p:cNvPr>
          <p:cNvCxnSpPr/>
          <p:nvPr/>
        </p:nvCxnSpPr>
        <p:spPr>
          <a:xfrm flipH="1">
            <a:off x="6406098" y="1867752"/>
            <a:ext cx="955758" cy="721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AC233BF-9DFE-445E-89AF-5392DA708055}"/>
              </a:ext>
            </a:extLst>
          </p:cNvPr>
          <p:cNvCxnSpPr/>
          <p:nvPr/>
        </p:nvCxnSpPr>
        <p:spPr>
          <a:xfrm>
            <a:off x="7663542" y="1959429"/>
            <a:ext cx="0" cy="629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B32AC75-F40C-4EB8-8078-6A7F43BA2FA0}"/>
              </a:ext>
            </a:extLst>
          </p:cNvPr>
          <p:cNvCxnSpPr/>
          <p:nvPr/>
        </p:nvCxnSpPr>
        <p:spPr>
          <a:xfrm>
            <a:off x="8039595" y="1959429"/>
            <a:ext cx="881392" cy="629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>
            <a:extLst>
              <a:ext uri="{FF2B5EF4-FFF2-40B4-BE49-F238E27FC236}">
                <a16:creationId xmlns:a16="http://schemas.microsoft.com/office/drawing/2014/main" id="{EFB99B38-0F69-4881-A9CF-30238D7F8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1825" y="4091286"/>
            <a:ext cx="786452" cy="469433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C35B57E5-38CB-43B7-889B-0C0BE4436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7603" y="4091285"/>
            <a:ext cx="786452" cy="469433"/>
          </a:xfrm>
          <a:prstGeom prst="rect">
            <a:avLst/>
          </a:prstGeom>
        </p:spPr>
      </p:pic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A4A653D5-12DC-4B1B-ADED-DB4E7347E919}"/>
              </a:ext>
            </a:extLst>
          </p:cNvPr>
          <p:cNvCxnSpPr/>
          <p:nvPr/>
        </p:nvCxnSpPr>
        <p:spPr>
          <a:xfrm>
            <a:off x="9230687" y="3313216"/>
            <a:ext cx="0" cy="6768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2545B047-C888-47B0-A2B8-5B57F983CDC8}"/>
              </a:ext>
            </a:extLst>
          </p:cNvPr>
          <p:cNvCxnSpPr/>
          <p:nvPr/>
        </p:nvCxnSpPr>
        <p:spPr>
          <a:xfrm>
            <a:off x="7512699" y="3313216"/>
            <a:ext cx="8340" cy="6768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0B62E959-3A52-4E5D-81D0-2DA0BBE3DB13}"/>
              </a:ext>
            </a:extLst>
          </p:cNvPr>
          <p:cNvSpPr txBox="1"/>
          <p:nvPr/>
        </p:nvSpPr>
        <p:spPr>
          <a:xfrm>
            <a:off x="9140042" y="41413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88403C3-B2C8-4A85-AB87-30BA57730FFE}"/>
              </a:ext>
            </a:extLst>
          </p:cNvPr>
          <p:cNvSpPr txBox="1"/>
          <p:nvPr/>
        </p:nvSpPr>
        <p:spPr>
          <a:xfrm>
            <a:off x="7389986" y="41413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92C88EA-410C-49BF-A173-FACE9B874442}"/>
              </a:ext>
            </a:extLst>
          </p:cNvPr>
          <p:cNvSpPr txBox="1"/>
          <p:nvPr/>
        </p:nvSpPr>
        <p:spPr>
          <a:xfrm>
            <a:off x="10021180" y="4191386"/>
            <a:ext cx="824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 - lost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2A39265-AB61-49E2-8E43-B896BE5205E6}"/>
              </a:ext>
            </a:extLst>
          </p:cNvPr>
          <p:cNvSpPr txBox="1"/>
          <p:nvPr/>
        </p:nvSpPr>
        <p:spPr>
          <a:xfrm>
            <a:off x="5618144" y="3321287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 - wins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2A52166-B0C3-4E34-9C4E-F10ACAD18B60}"/>
              </a:ext>
            </a:extLst>
          </p:cNvPr>
          <p:cNvSpPr txBox="1"/>
          <p:nvPr/>
        </p:nvSpPr>
        <p:spPr>
          <a:xfrm>
            <a:off x="2521007" y="481724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 pennies</a:t>
            </a:r>
          </a:p>
        </p:txBody>
      </p:sp>
    </p:spTree>
    <p:extLst>
      <p:ext uri="{BB962C8B-B14F-4D97-AF65-F5344CB8AC3E}">
        <p14:creationId xmlns:p14="http://schemas.microsoft.com/office/powerpoint/2010/main" val="3643095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C37AF3E-CEB1-4F4B-B341-EA60FD9E5223}"/>
              </a:ext>
            </a:extLst>
          </p:cNvPr>
          <p:cNvSpPr txBox="1"/>
          <p:nvPr/>
        </p:nvSpPr>
        <p:spPr>
          <a:xfrm>
            <a:off x="942534" y="534572"/>
            <a:ext cx="1431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13 pennies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D70D82-6150-4AF4-994E-C7BCA5507D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1592" y="719238"/>
            <a:ext cx="786452" cy="4694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C8FCCDF-0332-4A45-9E06-DACEE4A5F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5844" y="1900052"/>
            <a:ext cx="786452" cy="4694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14C844-9EDA-4515-94D8-5251B514B3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1592" y="1900054"/>
            <a:ext cx="786452" cy="4694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5908890-7D41-4A67-A085-6BCC805ED4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7340" y="1900053"/>
            <a:ext cx="786452" cy="46943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0106C2B-4CED-48BD-9526-9E66085C95C7}"/>
              </a:ext>
            </a:extLst>
          </p:cNvPr>
          <p:cNvSpPr txBox="1"/>
          <p:nvPr/>
        </p:nvSpPr>
        <p:spPr>
          <a:xfrm>
            <a:off x="5225466" y="7692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F66415-3F25-4794-836F-6FA92019D519}"/>
              </a:ext>
            </a:extLst>
          </p:cNvPr>
          <p:cNvSpPr txBox="1"/>
          <p:nvPr/>
        </p:nvSpPr>
        <p:spPr>
          <a:xfrm>
            <a:off x="3199718" y="195010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730F34-F4A7-4037-ADAB-06408BE4A861}"/>
              </a:ext>
            </a:extLst>
          </p:cNvPr>
          <p:cNvSpPr txBox="1"/>
          <p:nvPr/>
        </p:nvSpPr>
        <p:spPr>
          <a:xfrm>
            <a:off x="5225466" y="195010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0CD805-D6F2-424A-879F-F7EB24A683FD}"/>
              </a:ext>
            </a:extLst>
          </p:cNvPr>
          <p:cNvSpPr txBox="1"/>
          <p:nvPr/>
        </p:nvSpPr>
        <p:spPr>
          <a:xfrm>
            <a:off x="7251214" y="194036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2EF6A6D-4DB2-4C86-8882-A168A24C01ED}"/>
              </a:ext>
            </a:extLst>
          </p:cNvPr>
          <p:cNvCxnSpPr/>
          <p:nvPr/>
        </p:nvCxnSpPr>
        <p:spPr>
          <a:xfrm flipH="1">
            <a:off x="3802296" y="1138620"/>
            <a:ext cx="1093261" cy="633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D3E9DD3-4542-4F2A-87F2-63D23EAA4F89}"/>
              </a:ext>
            </a:extLst>
          </p:cNvPr>
          <p:cNvCxnSpPr>
            <a:stCxn id="6" idx="2"/>
          </p:cNvCxnSpPr>
          <p:nvPr/>
        </p:nvCxnSpPr>
        <p:spPr>
          <a:xfrm>
            <a:off x="5434818" y="1188671"/>
            <a:ext cx="0" cy="583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34750F8-2C7C-426C-BB95-EF73652C6E91}"/>
              </a:ext>
            </a:extLst>
          </p:cNvPr>
          <p:cNvCxnSpPr/>
          <p:nvPr/>
        </p:nvCxnSpPr>
        <p:spPr>
          <a:xfrm>
            <a:off x="5828044" y="1188671"/>
            <a:ext cx="1239296" cy="583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A82A854F-A4F1-4CBB-8A1B-A868B6C284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700" y="3095809"/>
            <a:ext cx="786452" cy="46943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236A015-3BEB-403A-9667-129B39665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1592" y="3095809"/>
            <a:ext cx="786452" cy="469433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4FAA80E4-0F61-4506-AD65-D8F89544C61B}"/>
              </a:ext>
            </a:extLst>
          </p:cNvPr>
          <p:cNvSpPr txBox="1"/>
          <p:nvPr/>
        </p:nvSpPr>
        <p:spPr>
          <a:xfrm>
            <a:off x="4198083" y="31458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38282EF-9530-4808-8B85-C5F28FF4D8CA}"/>
              </a:ext>
            </a:extLst>
          </p:cNvPr>
          <p:cNvSpPr txBox="1"/>
          <p:nvPr/>
        </p:nvSpPr>
        <p:spPr>
          <a:xfrm>
            <a:off x="5225466" y="31458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398EC22-6A4A-47FD-9347-F4D11F99B47E}"/>
              </a:ext>
            </a:extLst>
          </p:cNvPr>
          <p:cNvSpPr txBox="1"/>
          <p:nvPr/>
        </p:nvSpPr>
        <p:spPr>
          <a:xfrm>
            <a:off x="6096000" y="3145859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10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992151B-6BF1-49BE-90C0-23B112F2E7B4}"/>
              </a:ext>
            </a:extLst>
          </p:cNvPr>
          <p:cNvCxnSpPr/>
          <p:nvPr/>
        </p:nvCxnSpPr>
        <p:spPr>
          <a:xfrm flipH="1">
            <a:off x="4348926" y="2369485"/>
            <a:ext cx="546631" cy="570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A81FC24B-B601-45D8-B139-825D14CD465D}"/>
              </a:ext>
            </a:extLst>
          </p:cNvPr>
          <p:cNvCxnSpPr>
            <a:stCxn id="10" idx="2"/>
          </p:cNvCxnSpPr>
          <p:nvPr/>
        </p:nvCxnSpPr>
        <p:spPr>
          <a:xfrm>
            <a:off x="5434818" y="2369487"/>
            <a:ext cx="0" cy="5706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C417249-1712-4753-81AA-835EEE8EE18E}"/>
              </a:ext>
            </a:extLst>
          </p:cNvPr>
          <p:cNvCxnSpPr/>
          <p:nvPr/>
        </p:nvCxnSpPr>
        <p:spPr>
          <a:xfrm>
            <a:off x="5828044" y="2369485"/>
            <a:ext cx="503758" cy="570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4F53D34-711D-42E1-AD69-47D079859BE5}"/>
              </a:ext>
            </a:extLst>
          </p:cNvPr>
          <p:cNvCxnSpPr/>
          <p:nvPr/>
        </p:nvCxnSpPr>
        <p:spPr>
          <a:xfrm flipH="1">
            <a:off x="5527152" y="2369485"/>
            <a:ext cx="1540188" cy="570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D8ACAEC-1A24-4A66-B712-D9A014A033CE}"/>
              </a:ext>
            </a:extLst>
          </p:cNvPr>
          <p:cNvCxnSpPr/>
          <p:nvPr/>
        </p:nvCxnSpPr>
        <p:spPr>
          <a:xfrm flipH="1">
            <a:off x="6710289" y="2369485"/>
            <a:ext cx="540925" cy="570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>
            <a:extLst>
              <a:ext uri="{FF2B5EF4-FFF2-40B4-BE49-F238E27FC236}">
                <a16:creationId xmlns:a16="http://schemas.microsoft.com/office/drawing/2014/main" id="{921972C8-EFF3-4B24-94BF-CD4D11337E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7473" y="3051871"/>
            <a:ext cx="786452" cy="469433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D35314FC-ACC4-4AE3-9C60-9BFEF36B0E0C}"/>
              </a:ext>
            </a:extLst>
          </p:cNvPr>
          <p:cNvSpPr txBox="1"/>
          <p:nvPr/>
        </p:nvSpPr>
        <p:spPr>
          <a:xfrm>
            <a:off x="7971347" y="312042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4F6831E-9043-4F89-9C72-2DA76FD5935B}"/>
              </a:ext>
            </a:extLst>
          </p:cNvPr>
          <p:cNvCxnSpPr>
            <a:cxnSpLocks/>
          </p:cNvCxnSpPr>
          <p:nvPr/>
        </p:nvCxnSpPr>
        <p:spPr>
          <a:xfrm>
            <a:off x="7669918" y="2369485"/>
            <a:ext cx="278328" cy="570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A103D78-69A9-4087-9AD7-1C9FE65404EB}"/>
              </a:ext>
            </a:extLst>
          </p:cNvPr>
          <p:cNvCxnSpPr/>
          <p:nvPr/>
        </p:nvCxnSpPr>
        <p:spPr>
          <a:xfrm>
            <a:off x="3802296" y="2369485"/>
            <a:ext cx="1423170" cy="570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C2BA90B-CC30-459F-A067-DAADF3E10346}"/>
              </a:ext>
            </a:extLst>
          </p:cNvPr>
          <p:cNvCxnSpPr/>
          <p:nvPr/>
        </p:nvCxnSpPr>
        <p:spPr>
          <a:xfrm>
            <a:off x="3618422" y="2369485"/>
            <a:ext cx="475276" cy="570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52">
            <a:extLst>
              <a:ext uri="{FF2B5EF4-FFF2-40B4-BE49-F238E27FC236}">
                <a16:creationId xmlns:a16="http://schemas.microsoft.com/office/drawing/2014/main" id="{61B88211-7A6F-4E39-85AB-9D12F34538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9392" y="3095809"/>
            <a:ext cx="786452" cy="469433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6875A05E-47B1-4680-9715-51535BA4773D}"/>
              </a:ext>
            </a:extLst>
          </p:cNvPr>
          <p:cNvSpPr txBox="1"/>
          <p:nvPr/>
        </p:nvSpPr>
        <p:spPr>
          <a:xfrm>
            <a:off x="2373737" y="31458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1EE1BD00-F293-42CC-9A5E-691380BDA4BD}"/>
              </a:ext>
            </a:extLst>
          </p:cNvPr>
          <p:cNvCxnSpPr/>
          <p:nvPr/>
        </p:nvCxnSpPr>
        <p:spPr>
          <a:xfrm flipH="1">
            <a:off x="2622618" y="2369485"/>
            <a:ext cx="393226" cy="570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576DEFD8-C7FC-4D40-87D8-9A2C1A15E997}"/>
              </a:ext>
            </a:extLst>
          </p:cNvPr>
          <p:cNvSpPr txBox="1"/>
          <p:nvPr/>
        </p:nvSpPr>
        <p:spPr>
          <a:xfrm>
            <a:off x="4977801" y="3666470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 wins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0407053-A39B-4469-BB10-1AED09C71D4D}"/>
              </a:ext>
            </a:extLst>
          </p:cNvPr>
          <p:cNvSpPr txBox="1"/>
          <p:nvPr/>
        </p:nvSpPr>
        <p:spPr>
          <a:xfrm>
            <a:off x="8210843" y="194036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7906F64-019B-41EF-B47D-E10399EC69CB}"/>
              </a:ext>
            </a:extLst>
          </p:cNvPr>
          <p:cNvSpPr txBox="1"/>
          <p:nvPr/>
        </p:nvSpPr>
        <p:spPr>
          <a:xfrm>
            <a:off x="6064999" y="73315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29E2CED-C169-47FC-9C55-ADD95C902292}"/>
              </a:ext>
            </a:extLst>
          </p:cNvPr>
          <p:cNvSpPr txBox="1"/>
          <p:nvPr/>
        </p:nvSpPr>
        <p:spPr>
          <a:xfrm>
            <a:off x="8841881" y="310284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9E31D086-BDD2-451F-93E1-2FD8F5678D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4466" y="3102842"/>
            <a:ext cx="786452" cy="469433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2C04CC87-36FF-4B23-8008-D4CDB96CDA90}"/>
              </a:ext>
            </a:extLst>
          </p:cNvPr>
          <p:cNvSpPr txBox="1"/>
          <p:nvPr/>
        </p:nvSpPr>
        <p:spPr>
          <a:xfrm>
            <a:off x="1294228" y="4557932"/>
            <a:ext cx="6601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If number of pennies is equal to 5 + n*4, then B always wins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7507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3ABF6FE-1DDF-4603-9F53-D89BFC7AFA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162" y="1161333"/>
            <a:ext cx="8666667" cy="48285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81A698D-F060-48F1-810E-1C68B6C8BCAD}"/>
              </a:ext>
            </a:extLst>
          </p:cNvPr>
          <p:cNvSpPr txBox="1"/>
          <p:nvPr/>
        </p:nvSpPr>
        <p:spPr>
          <a:xfrm>
            <a:off x="2185061" y="5989904"/>
            <a:ext cx="832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1  7  3          9 1 6           2 4   1    1  3 5          3 9 2       6 5 2          1 2 3      9 7 2        16  6  4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41E95F-117D-44F0-84F1-93C443B0D319}"/>
              </a:ext>
            </a:extLst>
          </p:cNvPr>
          <p:cNvSpPr txBox="1"/>
          <p:nvPr/>
        </p:nvSpPr>
        <p:spPr>
          <a:xfrm>
            <a:off x="1465783" y="644434"/>
            <a:ext cx="66188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Explain the alpha-beta search procedure using the game tree below. </a:t>
            </a:r>
          </a:p>
          <a:p>
            <a:r>
              <a:rPr lang="en-US" dirty="0"/>
              <a:t>The root is a MAX node. How many nodes you do not need to visit?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88D192-C526-4E1F-8FD8-00182C96DBCF}"/>
              </a:ext>
            </a:extLst>
          </p:cNvPr>
          <p:cNvSpPr txBox="1"/>
          <p:nvPr/>
        </p:nvSpPr>
        <p:spPr>
          <a:xfrm>
            <a:off x="7160821" y="1438332"/>
            <a:ext cx="576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23DB24-ED22-4A8B-BCD8-2A83EC7E5B34}"/>
              </a:ext>
            </a:extLst>
          </p:cNvPr>
          <p:cNvSpPr txBox="1"/>
          <p:nvPr/>
        </p:nvSpPr>
        <p:spPr>
          <a:xfrm>
            <a:off x="9405257" y="3206287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4528F9-3806-4585-883C-8B45F8BF3D50}"/>
              </a:ext>
            </a:extLst>
          </p:cNvPr>
          <p:cNvSpPr txBox="1"/>
          <p:nvPr/>
        </p:nvSpPr>
        <p:spPr>
          <a:xfrm>
            <a:off x="10152763" y="5153891"/>
            <a:ext cx="576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max</a:t>
            </a:r>
          </a:p>
        </p:txBody>
      </p:sp>
    </p:spTree>
    <p:extLst>
      <p:ext uri="{BB962C8B-B14F-4D97-AF65-F5344CB8AC3E}">
        <p14:creationId xmlns:p14="http://schemas.microsoft.com/office/powerpoint/2010/main" val="2338735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14CC4B-57D8-4095-8227-560F76668445}"/>
              </a:ext>
            </a:extLst>
          </p:cNvPr>
          <p:cNvSpPr txBox="1"/>
          <p:nvPr/>
        </p:nvSpPr>
        <p:spPr>
          <a:xfrm>
            <a:off x="1460664" y="1033153"/>
            <a:ext cx="792084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 sliding block puzzle with the following initial and configurations:</a:t>
            </a:r>
          </a:p>
          <a:p>
            <a:endParaRPr lang="en-US" dirty="0"/>
          </a:p>
          <a:p>
            <a:r>
              <a:rPr lang="en-US" dirty="0"/>
              <a:t>1              2              3             4           5            6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26E7D38-70B1-4221-936B-E3E55596D8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179832"/>
              </p:ext>
            </p:extLst>
          </p:nvPr>
        </p:nvGraphicFramePr>
        <p:xfrm>
          <a:off x="1460664" y="2140772"/>
          <a:ext cx="706581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522">
                  <a:extLst>
                    <a:ext uri="{9D8B030D-6E8A-4147-A177-3AD203B41FA5}">
                      <a16:colId xmlns:a16="http://schemas.microsoft.com/office/drawing/2014/main" val="1721687084"/>
                    </a:ext>
                  </a:extLst>
                </a:gridCol>
                <a:gridCol w="855023">
                  <a:extLst>
                    <a:ext uri="{9D8B030D-6E8A-4147-A177-3AD203B41FA5}">
                      <a16:colId xmlns:a16="http://schemas.microsoft.com/office/drawing/2014/main" val="1328964112"/>
                    </a:ext>
                  </a:extLst>
                </a:gridCol>
                <a:gridCol w="760021">
                  <a:extLst>
                    <a:ext uri="{9D8B030D-6E8A-4147-A177-3AD203B41FA5}">
                      <a16:colId xmlns:a16="http://schemas.microsoft.com/office/drawing/2014/main" val="2413453391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51688977"/>
                    </a:ext>
                  </a:extLst>
                </a:gridCol>
                <a:gridCol w="741871">
                  <a:extLst>
                    <a:ext uri="{9D8B030D-6E8A-4147-A177-3AD203B41FA5}">
                      <a16:colId xmlns:a16="http://schemas.microsoft.com/office/drawing/2014/main" val="1435590311"/>
                    </a:ext>
                  </a:extLst>
                </a:gridCol>
                <a:gridCol w="722641">
                  <a:extLst>
                    <a:ext uri="{9D8B030D-6E8A-4147-A177-3AD203B41FA5}">
                      <a16:colId xmlns:a16="http://schemas.microsoft.com/office/drawing/2014/main" val="287868685"/>
                    </a:ext>
                  </a:extLst>
                </a:gridCol>
                <a:gridCol w="732964">
                  <a:extLst>
                    <a:ext uri="{9D8B030D-6E8A-4147-A177-3AD203B41FA5}">
                      <a16:colId xmlns:a16="http://schemas.microsoft.com/office/drawing/2014/main" val="1633030473"/>
                    </a:ext>
                  </a:extLst>
                </a:gridCol>
                <a:gridCol w="1697631">
                  <a:extLst>
                    <a:ext uri="{9D8B030D-6E8A-4147-A177-3AD203B41FA5}">
                      <a16:colId xmlns:a16="http://schemas.microsoft.com/office/drawing/2014/main" val="3148096382"/>
                    </a:ext>
                  </a:extLst>
                </a:gridCol>
              </a:tblGrid>
              <a:tr h="362538"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Initial  n1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222423"/>
                  </a:ext>
                </a:extLst>
              </a:tr>
              <a:tr h="362538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Final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39020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C87B15C-26BE-4089-A365-E10D33410DBF}"/>
              </a:ext>
            </a:extLst>
          </p:cNvPr>
          <p:cNvSpPr txBox="1"/>
          <p:nvPr/>
        </p:nvSpPr>
        <p:spPr>
          <a:xfrm>
            <a:off x="1270659" y="3657848"/>
            <a:ext cx="212814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f(n) = g(n) + h(n)</a:t>
            </a:r>
          </a:p>
          <a:p>
            <a:endParaRPr lang="en-US" dirty="0"/>
          </a:p>
          <a:p>
            <a:r>
              <a:rPr lang="en-US" dirty="0"/>
              <a:t>Pos 1 misplaced by 3</a:t>
            </a:r>
          </a:p>
          <a:p>
            <a:r>
              <a:rPr lang="en-US" dirty="0"/>
              <a:t>Pos 2 misplaced by 3</a:t>
            </a:r>
          </a:p>
          <a:p>
            <a:r>
              <a:rPr lang="en-US" dirty="0"/>
              <a:t>Pos 3 misplaced by 3</a:t>
            </a:r>
          </a:p>
          <a:p>
            <a:r>
              <a:rPr lang="en-US" dirty="0"/>
              <a:t>Pos 4 misplaced by 3</a:t>
            </a:r>
          </a:p>
          <a:p>
            <a:r>
              <a:rPr lang="en-US" dirty="0"/>
              <a:t>Pos 5 misplaced by 3</a:t>
            </a:r>
          </a:p>
          <a:p>
            <a:r>
              <a:rPr lang="en-US" dirty="0"/>
              <a:t>Pos 6 misplaced by 3</a:t>
            </a:r>
          </a:p>
          <a:p>
            <a:r>
              <a:rPr lang="en-US" dirty="0"/>
              <a:t>Total 18</a:t>
            </a:r>
          </a:p>
          <a:p>
            <a:r>
              <a:rPr lang="en-US" dirty="0"/>
              <a:t>h(n1)= 18/2= 9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5618B2D4-BE99-4BB4-A8D4-5FDF9590A6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838118"/>
              </p:ext>
            </p:extLst>
          </p:nvPr>
        </p:nvGraphicFramePr>
        <p:xfrm>
          <a:off x="4166259" y="3429000"/>
          <a:ext cx="706581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522">
                  <a:extLst>
                    <a:ext uri="{9D8B030D-6E8A-4147-A177-3AD203B41FA5}">
                      <a16:colId xmlns:a16="http://schemas.microsoft.com/office/drawing/2014/main" val="1721687084"/>
                    </a:ext>
                  </a:extLst>
                </a:gridCol>
                <a:gridCol w="855023">
                  <a:extLst>
                    <a:ext uri="{9D8B030D-6E8A-4147-A177-3AD203B41FA5}">
                      <a16:colId xmlns:a16="http://schemas.microsoft.com/office/drawing/2014/main" val="1328964112"/>
                    </a:ext>
                  </a:extLst>
                </a:gridCol>
                <a:gridCol w="760021">
                  <a:extLst>
                    <a:ext uri="{9D8B030D-6E8A-4147-A177-3AD203B41FA5}">
                      <a16:colId xmlns:a16="http://schemas.microsoft.com/office/drawing/2014/main" val="2413453391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51688977"/>
                    </a:ext>
                  </a:extLst>
                </a:gridCol>
                <a:gridCol w="741871">
                  <a:extLst>
                    <a:ext uri="{9D8B030D-6E8A-4147-A177-3AD203B41FA5}">
                      <a16:colId xmlns:a16="http://schemas.microsoft.com/office/drawing/2014/main" val="1435590311"/>
                    </a:ext>
                  </a:extLst>
                </a:gridCol>
                <a:gridCol w="722641">
                  <a:extLst>
                    <a:ext uri="{9D8B030D-6E8A-4147-A177-3AD203B41FA5}">
                      <a16:colId xmlns:a16="http://schemas.microsoft.com/office/drawing/2014/main" val="287868685"/>
                    </a:ext>
                  </a:extLst>
                </a:gridCol>
                <a:gridCol w="732964">
                  <a:extLst>
                    <a:ext uri="{9D8B030D-6E8A-4147-A177-3AD203B41FA5}">
                      <a16:colId xmlns:a16="http://schemas.microsoft.com/office/drawing/2014/main" val="1633030473"/>
                    </a:ext>
                  </a:extLst>
                </a:gridCol>
                <a:gridCol w="1697631">
                  <a:extLst>
                    <a:ext uri="{9D8B030D-6E8A-4147-A177-3AD203B41FA5}">
                      <a16:colId xmlns:a16="http://schemas.microsoft.com/office/drawing/2014/main" val="3148096382"/>
                    </a:ext>
                  </a:extLst>
                </a:gridCol>
              </a:tblGrid>
              <a:tr h="362538"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Initial  n2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222423"/>
                  </a:ext>
                </a:extLst>
              </a:tr>
              <a:tr h="362538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Final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390208"/>
                  </a:ext>
                </a:extLst>
              </a:tr>
            </a:tbl>
          </a:graphicData>
        </a:graphic>
      </p:graphicFrame>
      <p:sp>
        <p:nvSpPr>
          <p:cNvPr id="12" name="Arrow: Down 11">
            <a:extLst>
              <a:ext uri="{FF2B5EF4-FFF2-40B4-BE49-F238E27FC236}">
                <a16:creationId xmlns:a16="http://schemas.microsoft.com/office/drawing/2014/main" id="{3D0477AB-88B8-49FA-BE56-9C79EC52AA27}"/>
              </a:ext>
            </a:extLst>
          </p:cNvPr>
          <p:cNvSpPr/>
          <p:nvPr/>
        </p:nvSpPr>
        <p:spPr>
          <a:xfrm>
            <a:off x="2992582" y="3016332"/>
            <a:ext cx="190005" cy="1144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0FDCDE-D164-4107-8551-6C3FE93B1D16}"/>
              </a:ext>
            </a:extLst>
          </p:cNvPr>
          <p:cNvSpPr txBox="1"/>
          <p:nvPr/>
        </p:nvSpPr>
        <p:spPr>
          <a:xfrm>
            <a:off x="4251366" y="4797631"/>
            <a:ext cx="212814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Pos 1 misplaced by 3</a:t>
            </a:r>
          </a:p>
          <a:p>
            <a:r>
              <a:rPr lang="en-US" dirty="0"/>
              <a:t>Pos 3 misplaced by 2</a:t>
            </a:r>
          </a:p>
          <a:p>
            <a:r>
              <a:rPr lang="en-US" dirty="0"/>
              <a:t>Pos 4 misplaced by 3</a:t>
            </a:r>
          </a:p>
          <a:p>
            <a:r>
              <a:rPr lang="en-US" dirty="0"/>
              <a:t>Pos 5 misplaced by 2</a:t>
            </a:r>
          </a:p>
          <a:p>
            <a:r>
              <a:rPr lang="en-US" dirty="0"/>
              <a:t>Total = 10</a:t>
            </a:r>
          </a:p>
          <a:p>
            <a:r>
              <a:rPr lang="en-US" dirty="0"/>
              <a:t>H(n2)= 10/2= 5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69BF7E37-56BB-427A-98E1-CEF2C5AA3E7A}"/>
              </a:ext>
            </a:extLst>
          </p:cNvPr>
          <p:cNvSpPr/>
          <p:nvPr/>
        </p:nvSpPr>
        <p:spPr>
          <a:xfrm>
            <a:off x="5237018" y="4298868"/>
            <a:ext cx="190005" cy="4723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89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62FBDD0-2B8B-4E5A-9A4D-C861E1D0D8CB}"/>
              </a:ext>
            </a:extLst>
          </p:cNvPr>
          <p:cNvSpPr txBox="1"/>
          <p:nvPr/>
        </p:nvSpPr>
        <p:spPr>
          <a:xfrm>
            <a:off x="805542" y="558140"/>
            <a:ext cx="1058091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Homework 2: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Farmer went to a market and purchased a fox, a goose, and a bag of beans. On his way home, he came to the bank of a river and rented a boat. But crossing the river by boat, the farmer could carry only himself and a single one of his purchases: the fox, the goose, or the bag of beans. If left unattended together, the fox would eat the goose, or the goose would eat the beans.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Strategy:</a:t>
            </a:r>
            <a:endParaRPr lang="en-US" b="1" i="0" dirty="0">
              <a:solidFill>
                <a:srgbClr val="2021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Take the goat over (from left to right)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Return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Take the wolf or cabbage over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Return with the goat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Take the cabbage or wolf over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Return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Take goat over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21B13D-DBDC-42E4-B748-280EF6A20F7A}"/>
              </a:ext>
            </a:extLst>
          </p:cNvPr>
          <p:cNvSpPr txBox="1"/>
          <p:nvPr/>
        </p:nvSpPr>
        <p:spPr>
          <a:xfrm>
            <a:off x="207207" y="4631377"/>
            <a:ext cx="106362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 – node in the state space containing items tagged as “on the right site of the river”, “on the boat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moving right”, and “the left site of the river”.  If N1 is a successor on N, then N1 contains items after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changes are done to state N as a result of crossing the river from left to right and next from right to left.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9592ED-A84E-45ED-9D00-A852796C1E10}"/>
              </a:ext>
            </a:extLst>
          </p:cNvPr>
          <p:cNvSpPr txBox="1"/>
          <p:nvPr/>
        </p:nvSpPr>
        <p:spPr>
          <a:xfrm>
            <a:off x="805542" y="5657626"/>
            <a:ext cx="8988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h(N) = number of items in N which are either on the left site of the river or on the boat.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 – admissible &amp; monotonic</a:t>
            </a:r>
          </a:p>
        </p:txBody>
      </p:sp>
      <p:pic>
        <p:nvPicPr>
          <p:cNvPr id="10" name="Picture 9" descr="A picture containing umbrella&#10;&#10;Description automatically generated">
            <a:extLst>
              <a:ext uri="{FF2B5EF4-FFF2-40B4-BE49-F238E27FC236}">
                <a16:creationId xmlns:a16="http://schemas.microsoft.com/office/drawing/2014/main" id="{6B7BA63A-D4BB-4354-8207-917FECC917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721" y="2256064"/>
            <a:ext cx="2047504" cy="212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347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10E645-C5E1-4461-9DF1-8D3A098DD511}"/>
              </a:ext>
            </a:extLst>
          </p:cNvPr>
          <p:cNvSpPr txBox="1"/>
          <p:nvPr/>
        </p:nvSpPr>
        <p:spPr>
          <a:xfrm>
            <a:off x="819397" y="285007"/>
            <a:ext cx="14110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Homework 2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83E24F-2A34-4C35-93E1-42CCDBA84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230" y="746672"/>
            <a:ext cx="3064410" cy="2590294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F577AF8-654B-4DA6-A449-FF8C8D6003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12653"/>
              </p:ext>
            </p:extLst>
          </p:nvPr>
        </p:nvGraphicFramePr>
        <p:xfrm>
          <a:off x="377710" y="3798241"/>
          <a:ext cx="1837202" cy="2585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032">
                  <a:extLst>
                    <a:ext uri="{9D8B030D-6E8A-4147-A177-3AD203B41FA5}">
                      <a16:colId xmlns:a16="http://schemas.microsoft.com/office/drawing/2014/main" val="1580064137"/>
                    </a:ext>
                  </a:extLst>
                </a:gridCol>
                <a:gridCol w="492370">
                  <a:extLst>
                    <a:ext uri="{9D8B030D-6E8A-4147-A177-3AD203B41FA5}">
                      <a16:colId xmlns:a16="http://schemas.microsoft.com/office/drawing/2014/main" val="1409605462"/>
                    </a:ext>
                  </a:extLst>
                </a:gridCol>
                <a:gridCol w="1076800">
                  <a:extLst>
                    <a:ext uri="{9D8B030D-6E8A-4147-A177-3AD203B41FA5}">
                      <a16:colId xmlns:a16="http://schemas.microsoft.com/office/drawing/2014/main" val="1836330983"/>
                    </a:ext>
                  </a:extLst>
                </a:gridCol>
              </a:tblGrid>
              <a:tr h="39115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g(n)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001151"/>
                  </a:ext>
                </a:extLst>
              </a:tr>
              <a:tr h="3622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519141"/>
                  </a:ext>
                </a:extLst>
              </a:tr>
              <a:tr h="3622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196111"/>
                  </a:ext>
                </a:extLst>
              </a:tr>
              <a:tr h="3622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353995"/>
                  </a:ext>
                </a:extLst>
              </a:tr>
              <a:tr h="3622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023287"/>
                  </a:ext>
                </a:extLst>
              </a:tr>
              <a:tr h="3622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78662"/>
                  </a:ext>
                </a:extLst>
              </a:tr>
              <a:tr h="3622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25066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672D003-540C-4F6B-99CE-C49031EBC81C}"/>
              </a:ext>
            </a:extLst>
          </p:cNvPr>
          <p:cNvSpPr txBox="1"/>
          <p:nvPr/>
        </p:nvSpPr>
        <p:spPr>
          <a:xfrm>
            <a:off x="3823854" y="285007"/>
            <a:ext cx="2999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f(n)=g(n) + h(n)         h(n)=0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C4FDBF-3893-472A-9835-C2EE8754DA83}"/>
              </a:ext>
            </a:extLst>
          </p:cNvPr>
          <p:cNvSpPr txBox="1"/>
          <p:nvPr/>
        </p:nvSpPr>
        <p:spPr>
          <a:xfrm>
            <a:off x="415947" y="3812151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9D099A-3EB7-46BB-BC40-FCA549138E10}"/>
              </a:ext>
            </a:extLst>
          </p:cNvPr>
          <p:cNvSpPr txBox="1"/>
          <p:nvPr/>
        </p:nvSpPr>
        <p:spPr>
          <a:xfrm>
            <a:off x="414172" y="41539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E1AB26-E3C4-4431-BE1A-EA9E3991EC97}"/>
              </a:ext>
            </a:extLst>
          </p:cNvPr>
          <p:cNvSpPr txBox="1"/>
          <p:nvPr/>
        </p:nvSpPr>
        <p:spPr>
          <a:xfrm>
            <a:off x="408973" y="44621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EEC48A-C7C2-4943-97D3-10A1033583BA}"/>
              </a:ext>
            </a:extLst>
          </p:cNvPr>
          <p:cNvSpPr txBox="1"/>
          <p:nvPr/>
        </p:nvSpPr>
        <p:spPr>
          <a:xfrm>
            <a:off x="393204" y="48526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BDC2F9-8F74-4C63-9D94-9476EEA5126D}"/>
              </a:ext>
            </a:extLst>
          </p:cNvPr>
          <p:cNvSpPr txBox="1"/>
          <p:nvPr/>
        </p:nvSpPr>
        <p:spPr>
          <a:xfrm>
            <a:off x="409011" y="52619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8C7BE2-CFF5-419C-A7C0-61B6F8AA6961}"/>
              </a:ext>
            </a:extLst>
          </p:cNvPr>
          <p:cNvSpPr txBox="1"/>
          <p:nvPr/>
        </p:nvSpPr>
        <p:spPr>
          <a:xfrm>
            <a:off x="406867" y="5595884"/>
            <a:ext cx="30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FF1D15C-B8B9-48BA-9BB9-F9BBDE0E7849}"/>
              </a:ext>
            </a:extLst>
          </p:cNvPr>
          <p:cNvSpPr txBox="1"/>
          <p:nvPr/>
        </p:nvSpPr>
        <p:spPr>
          <a:xfrm>
            <a:off x="411356" y="59200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graphicFrame>
        <p:nvGraphicFramePr>
          <p:cNvPr id="16" name="Table 6">
            <a:extLst>
              <a:ext uri="{FF2B5EF4-FFF2-40B4-BE49-F238E27FC236}">
                <a16:creationId xmlns:a16="http://schemas.microsoft.com/office/drawing/2014/main" id="{71630BB5-726B-4B1D-82EA-42074C414A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655679"/>
              </p:ext>
            </p:extLst>
          </p:nvPr>
        </p:nvGraphicFramePr>
        <p:xfrm>
          <a:off x="2796308" y="3798631"/>
          <a:ext cx="2055092" cy="2586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198">
                  <a:extLst>
                    <a:ext uri="{9D8B030D-6E8A-4147-A177-3AD203B41FA5}">
                      <a16:colId xmlns:a16="http://schemas.microsoft.com/office/drawing/2014/main" val="1580064137"/>
                    </a:ext>
                  </a:extLst>
                </a:gridCol>
                <a:gridCol w="724395">
                  <a:extLst>
                    <a:ext uri="{9D8B030D-6E8A-4147-A177-3AD203B41FA5}">
                      <a16:colId xmlns:a16="http://schemas.microsoft.com/office/drawing/2014/main" val="1409605462"/>
                    </a:ext>
                  </a:extLst>
                </a:gridCol>
                <a:gridCol w="714499">
                  <a:extLst>
                    <a:ext uri="{9D8B030D-6E8A-4147-A177-3AD203B41FA5}">
                      <a16:colId xmlns:a16="http://schemas.microsoft.com/office/drawing/2014/main" val="1836330983"/>
                    </a:ext>
                  </a:extLst>
                </a:gridCol>
              </a:tblGrid>
              <a:tr h="30360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dist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001151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519141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196111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353995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023287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78662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250665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59326463-E30F-4AE8-8768-78352FC4D746}"/>
              </a:ext>
            </a:extLst>
          </p:cNvPr>
          <p:cNvSpPr txBox="1"/>
          <p:nvPr/>
        </p:nvSpPr>
        <p:spPr>
          <a:xfrm>
            <a:off x="2962920" y="3798631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3C8927-64DB-4238-BFEF-AE3F1C9B37AD}"/>
              </a:ext>
            </a:extLst>
          </p:cNvPr>
          <p:cNvSpPr txBox="1"/>
          <p:nvPr/>
        </p:nvSpPr>
        <p:spPr>
          <a:xfrm>
            <a:off x="2962920" y="41679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7436E7C-5F13-4CDC-ACFB-D35C255F65D2}"/>
              </a:ext>
            </a:extLst>
          </p:cNvPr>
          <p:cNvSpPr txBox="1"/>
          <p:nvPr/>
        </p:nvSpPr>
        <p:spPr>
          <a:xfrm>
            <a:off x="2978950" y="45372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D3266C-32E0-43EA-A62F-26E830309BD1}"/>
              </a:ext>
            </a:extLst>
          </p:cNvPr>
          <p:cNvSpPr txBox="1"/>
          <p:nvPr/>
        </p:nvSpPr>
        <p:spPr>
          <a:xfrm>
            <a:off x="2978950" y="49066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D4E3BF0-5C03-4186-A296-414854C58DE9}"/>
              </a:ext>
            </a:extLst>
          </p:cNvPr>
          <p:cNvSpPr txBox="1"/>
          <p:nvPr/>
        </p:nvSpPr>
        <p:spPr>
          <a:xfrm>
            <a:off x="2967912" y="52759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238D390-2C45-4D72-B54A-486A445391DC}"/>
              </a:ext>
            </a:extLst>
          </p:cNvPr>
          <p:cNvSpPr txBox="1"/>
          <p:nvPr/>
        </p:nvSpPr>
        <p:spPr>
          <a:xfrm>
            <a:off x="2968533" y="60146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665F0A74-0D63-4314-93C4-927BBD96A1FE}"/>
              </a:ext>
            </a:extLst>
          </p:cNvPr>
          <p:cNvSpPr/>
          <p:nvPr/>
        </p:nvSpPr>
        <p:spPr>
          <a:xfrm>
            <a:off x="2469220" y="4906627"/>
            <a:ext cx="211177" cy="223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322F8BEB-C320-4104-B6A1-AC019F9502E3}"/>
              </a:ext>
            </a:extLst>
          </p:cNvPr>
          <p:cNvSpPr/>
          <p:nvPr/>
        </p:nvSpPr>
        <p:spPr>
          <a:xfrm>
            <a:off x="4851400" y="5023262"/>
            <a:ext cx="211177" cy="2393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row: Right 38">
            <a:extLst>
              <a:ext uri="{FF2B5EF4-FFF2-40B4-BE49-F238E27FC236}">
                <a16:creationId xmlns:a16="http://schemas.microsoft.com/office/drawing/2014/main" id="{B693DC08-A7F5-4F09-B3A5-7509309A5F32}"/>
              </a:ext>
            </a:extLst>
          </p:cNvPr>
          <p:cNvSpPr/>
          <p:nvPr/>
        </p:nvSpPr>
        <p:spPr>
          <a:xfrm>
            <a:off x="7293983" y="5023262"/>
            <a:ext cx="211177" cy="2393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row: Right 39">
            <a:extLst>
              <a:ext uri="{FF2B5EF4-FFF2-40B4-BE49-F238E27FC236}">
                <a16:creationId xmlns:a16="http://schemas.microsoft.com/office/drawing/2014/main" id="{3E951319-09C9-4691-847E-FE57AA69D76C}"/>
              </a:ext>
            </a:extLst>
          </p:cNvPr>
          <p:cNvSpPr/>
          <p:nvPr/>
        </p:nvSpPr>
        <p:spPr>
          <a:xfrm>
            <a:off x="9620655" y="5130140"/>
            <a:ext cx="211177" cy="1458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2" name="Table 6">
            <a:extLst>
              <a:ext uri="{FF2B5EF4-FFF2-40B4-BE49-F238E27FC236}">
                <a16:creationId xmlns:a16="http://schemas.microsoft.com/office/drawing/2014/main" id="{FF5C9589-0F86-4D06-BEDA-86A8B76187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758345"/>
              </p:ext>
            </p:extLst>
          </p:nvPr>
        </p:nvGraphicFramePr>
        <p:xfrm>
          <a:off x="5105708" y="3784594"/>
          <a:ext cx="2076016" cy="2586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198">
                  <a:extLst>
                    <a:ext uri="{9D8B030D-6E8A-4147-A177-3AD203B41FA5}">
                      <a16:colId xmlns:a16="http://schemas.microsoft.com/office/drawing/2014/main" val="1580064137"/>
                    </a:ext>
                  </a:extLst>
                </a:gridCol>
                <a:gridCol w="724395">
                  <a:extLst>
                    <a:ext uri="{9D8B030D-6E8A-4147-A177-3AD203B41FA5}">
                      <a16:colId xmlns:a16="http://schemas.microsoft.com/office/drawing/2014/main" val="1409605462"/>
                    </a:ext>
                  </a:extLst>
                </a:gridCol>
                <a:gridCol w="735423">
                  <a:extLst>
                    <a:ext uri="{9D8B030D-6E8A-4147-A177-3AD203B41FA5}">
                      <a16:colId xmlns:a16="http://schemas.microsoft.com/office/drawing/2014/main" val="1836330983"/>
                    </a:ext>
                  </a:extLst>
                </a:gridCol>
              </a:tblGrid>
              <a:tr h="30360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dist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001151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519141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196111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353995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023287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78662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250665"/>
                  </a:ext>
                </a:extLst>
              </a:tr>
            </a:tbl>
          </a:graphicData>
        </a:graphic>
      </p:graphicFrame>
      <p:graphicFrame>
        <p:nvGraphicFramePr>
          <p:cNvPr id="44" name="Table 6">
            <a:extLst>
              <a:ext uri="{FF2B5EF4-FFF2-40B4-BE49-F238E27FC236}">
                <a16:creationId xmlns:a16="http://schemas.microsoft.com/office/drawing/2014/main" id="{09F4ED1E-E965-48FA-9C89-150D72B1A3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212955"/>
              </p:ext>
            </p:extLst>
          </p:nvPr>
        </p:nvGraphicFramePr>
        <p:xfrm>
          <a:off x="7512893" y="3784594"/>
          <a:ext cx="2076016" cy="2586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198">
                  <a:extLst>
                    <a:ext uri="{9D8B030D-6E8A-4147-A177-3AD203B41FA5}">
                      <a16:colId xmlns:a16="http://schemas.microsoft.com/office/drawing/2014/main" val="1580064137"/>
                    </a:ext>
                  </a:extLst>
                </a:gridCol>
                <a:gridCol w="724395">
                  <a:extLst>
                    <a:ext uri="{9D8B030D-6E8A-4147-A177-3AD203B41FA5}">
                      <a16:colId xmlns:a16="http://schemas.microsoft.com/office/drawing/2014/main" val="1409605462"/>
                    </a:ext>
                  </a:extLst>
                </a:gridCol>
                <a:gridCol w="735423">
                  <a:extLst>
                    <a:ext uri="{9D8B030D-6E8A-4147-A177-3AD203B41FA5}">
                      <a16:colId xmlns:a16="http://schemas.microsoft.com/office/drawing/2014/main" val="1836330983"/>
                    </a:ext>
                  </a:extLst>
                </a:gridCol>
              </a:tblGrid>
              <a:tr h="3036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dist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001151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519141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196111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353995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023287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78662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250665"/>
                  </a:ext>
                </a:extLst>
              </a:tr>
            </a:tbl>
          </a:graphicData>
        </a:graphic>
      </p:graphicFrame>
      <p:graphicFrame>
        <p:nvGraphicFramePr>
          <p:cNvPr id="46" name="Table 6">
            <a:extLst>
              <a:ext uri="{FF2B5EF4-FFF2-40B4-BE49-F238E27FC236}">
                <a16:creationId xmlns:a16="http://schemas.microsoft.com/office/drawing/2014/main" id="{D81E5236-B89A-47C2-97E3-FC7BD4B7F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726952"/>
              </p:ext>
            </p:extLst>
          </p:nvPr>
        </p:nvGraphicFramePr>
        <p:xfrm>
          <a:off x="9863578" y="3784594"/>
          <a:ext cx="2076016" cy="2586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198">
                  <a:extLst>
                    <a:ext uri="{9D8B030D-6E8A-4147-A177-3AD203B41FA5}">
                      <a16:colId xmlns:a16="http://schemas.microsoft.com/office/drawing/2014/main" val="1580064137"/>
                    </a:ext>
                  </a:extLst>
                </a:gridCol>
                <a:gridCol w="724395">
                  <a:extLst>
                    <a:ext uri="{9D8B030D-6E8A-4147-A177-3AD203B41FA5}">
                      <a16:colId xmlns:a16="http://schemas.microsoft.com/office/drawing/2014/main" val="1409605462"/>
                    </a:ext>
                  </a:extLst>
                </a:gridCol>
                <a:gridCol w="735423">
                  <a:extLst>
                    <a:ext uri="{9D8B030D-6E8A-4147-A177-3AD203B41FA5}">
                      <a16:colId xmlns:a16="http://schemas.microsoft.com/office/drawing/2014/main" val="1836330983"/>
                    </a:ext>
                  </a:extLst>
                </a:gridCol>
              </a:tblGrid>
              <a:tr h="30360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g(n)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001151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519141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196111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353995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023287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78662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250665"/>
                  </a:ext>
                </a:extLst>
              </a:tr>
            </a:tbl>
          </a:graphicData>
        </a:graphic>
      </p:graphicFrame>
      <p:sp>
        <p:nvSpPr>
          <p:cNvPr id="47" name="TextBox 46">
            <a:extLst>
              <a:ext uri="{FF2B5EF4-FFF2-40B4-BE49-F238E27FC236}">
                <a16:creationId xmlns:a16="http://schemas.microsoft.com/office/drawing/2014/main" id="{AE100554-E8ED-465C-8D70-D41505B6D070}"/>
              </a:ext>
            </a:extLst>
          </p:cNvPr>
          <p:cNvSpPr txBox="1"/>
          <p:nvPr/>
        </p:nvSpPr>
        <p:spPr>
          <a:xfrm>
            <a:off x="4851400" y="1353787"/>
            <a:ext cx="53062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Find the shortest path from node 1 to node 5.</a:t>
            </a:r>
          </a:p>
        </p:txBody>
      </p:sp>
    </p:spTree>
    <p:extLst>
      <p:ext uri="{BB962C8B-B14F-4D97-AF65-F5344CB8AC3E}">
        <p14:creationId xmlns:p14="http://schemas.microsoft.com/office/powerpoint/2010/main" val="1613079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FC2F677-DC82-4029-9E84-B64F64C9DA26}"/>
              </a:ext>
            </a:extLst>
          </p:cNvPr>
          <p:cNvSpPr txBox="1"/>
          <p:nvPr/>
        </p:nvSpPr>
        <p:spPr>
          <a:xfrm>
            <a:off x="819397" y="285007"/>
            <a:ext cx="14110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Homework 2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E5948EC-7F75-49C3-845C-5CCC5EF51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230" y="746672"/>
            <a:ext cx="3064410" cy="25902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58DB8A0-BE41-4A84-9FB7-1EF93E348DAF}"/>
              </a:ext>
            </a:extLst>
          </p:cNvPr>
          <p:cNvSpPr txBox="1"/>
          <p:nvPr/>
        </p:nvSpPr>
        <p:spPr>
          <a:xfrm>
            <a:off x="3823854" y="285007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f(n)=g(n) + h(n)</a:t>
            </a:r>
          </a:p>
        </p:txBody>
      </p:sp>
      <p:graphicFrame>
        <p:nvGraphicFramePr>
          <p:cNvPr id="27" name="Table 6">
            <a:extLst>
              <a:ext uri="{FF2B5EF4-FFF2-40B4-BE49-F238E27FC236}">
                <a16:creationId xmlns:a16="http://schemas.microsoft.com/office/drawing/2014/main" id="{8ED66CF5-1B2B-455C-8ED4-7711D3957C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980131"/>
              </p:ext>
            </p:extLst>
          </p:nvPr>
        </p:nvGraphicFramePr>
        <p:xfrm>
          <a:off x="2796308" y="3798631"/>
          <a:ext cx="2055092" cy="2586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198">
                  <a:extLst>
                    <a:ext uri="{9D8B030D-6E8A-4147-A177-3AD203B41FA5}">
                      <a16:colId xmlns:a16="http://schemas.microsoft.com/office/drawing/2014/main" val="1580064137"/>
                    </a:ext>
                  </a:extLst>
                </a:gridCol>
                <a:gridCol w="724395">
                  <a:extLst>
                    <a:ext uri="{9D8B030D-6E8A-4147-A177-3AD203B41FA5}">
                      <a16:colId xmlns:a16="http://schemas.microsoft.com/office/drawing/2014/main" val="1409605462"/>
                    </a:ext>
                  </a:extLst>
                </a:gridCol>
                <a:gridCol w="714499">
                  <a:extLst>
                    <a:ext uri="{9D8B030D-6E8A-4147-A177-3AD203B41FA5}">
                      <a16:colId xmlns:a16="http://schemas.microsoft.com/office/drawing/2014/main" val="1836330983"/>
                    </a:ext>
                  </a:extLst>
                </a:gridCol>
              </a:tblGrid>
              <a:tr h="30360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dist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001151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519141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196111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353995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023287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78662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250665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AF6F0176-9A3D-4716-ADF7-8FDB00791FE7}"/>
              </a:ext>
            </a:extLst>
          </p:cNvPr>
          <p:cNvSpPr txBox="1"/>
          <p:nvPr/>
        </p:nvSpPr>
        <p:spPr>
          <a:xfrm>
            <a:off x="2962920" y="3798631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971312A-553B-467F-AC08-504050D3F65A}"/>
              </a:ext>
            </a:extLst>
          </p:cNvPr>
          <p:cNvSpPr txBox="1"/>
          <p:nvPr/>
        </p:nvSpPr>
        <p:spPr>
          <a:xfrm>
            <a:off x="2962920" y="41679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92FC4EF-2599-4D1C-BB0E-D975B55193BA}"/>
              </a:ext>
            </a:extLst>
          </p:cNvPr>
          <p:cNvSpPr txBox="1"/>
          <p:nvPr/>
        </p:nvSpPr>
        <p:spPr>
          <a:xfrm>
            <a:off x="2978950" y="45372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64B41B-B02A-4869-B55C-0D38AD164816}"/>
              </a:ext>
            </a:extLst>
          </p:cNvPr>
          <p:cNvSpPr txBox="1"/>
          <p:nvPr/>
        </p:nvSpPr>
        <p:spPr>
          <a:xfrm>
            <a:off x="2978950" y="49066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2D85CE9-C9ED-4279-BF03-C81801A40845}"/>
              </a:ext>
            </a:extLst>
          </p:cNvPr>
          <p:cNvSpPr txBox="1"/>
          <p:nvPr/>
        </p:nvSpPr>
        <p:spPr>
          <a:xfrm>
            <a:off x="2967912" y="52759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AD6D3CB-A5F0-48E0-8658-AC194A7DE891}"/>
              </a:ext>
            </a:extLst>
          </p:cNvPr>
          <p:cNvSpPr txBox="1"/>
          <p:nvPr/>
        </p:nvSpPr>
        <p:spPr>
          <a:xfrm>
            <a:off x="2968533" y="60146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id="{BCBFD67B-5E1A-451D-BF06-F4D6FB6DAB17}"/>
              </a:ext>
            </a:extLst>
          </p:cNvPr>
          <p:cNvSpPr/>
          <p:nvPr/>
        </p:nvSpPr>
        <p:spPr>
          <a:xfrm>
            <a:off x="2469220" y="4906627"/>
            <a:ext cx="211177" cy="223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D5A22EE0-17D0-4611-AEFB-F1E87FF726FA}"/>
              </a:ext>
            </a:extLst>
          </p:cNvPr>
          <p:cNvSpPr/>
          <p:nvPr/>
        </p:nvSpPr>
        <p:spPr>
          <a:xfrm>
            <a:off x="4851400" y="5023262"/>
            <a:ext cx="211177" cy="2393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row: Right 44">
            <a:extLst>
              <a:ext uri="{FF2B5EF4-FFF2-40B4-BE49-F238E27FC236}">
                <a16:creationId xmlns:a16="http://schemas.microsoft.com/office/drawing/2014/main" id="{A1C0ED14-2057-4F3D-AAAA-DF146C8A579C}"/>
              </a:ext>
            </a:extLst>
          </p:cNvPr>
          <p:cNvSpPr/>
          <p:nvPr/>
        </p:nvSpPr>
        <p:spPr>
          <a:xfrm>
            <a:off x="7293983" y="5023262"/>
            <a:ext cx="211177" cy="2393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rrow: Right 46">
            <a:extLst>
              <a:ext uri="{FF2B5EF4-FFF2-40B4-BE49-F238E27FC236}">
                <a16:creationId xmlns:a16="http://schemas.microsoft.com/office/drawing/2014/main" id="{8EC6D3A3-7208-43BA-A329-8E587024D8B6}"/>
              </a:ext>
            </a:extLst>
          </p:cNvPr>
          <p:cNvSpPr/>
          <p:nvPr/>
        </p:nvSpPr>
        <p:spPr>
          <a:xfrm>
            <a:off x="9620655" y="5130140"/>
            <a:ext cx="211177" cy="1458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9" name="Table 6">
            <a:extLst>
              <a:ext uri="{FF2B5EF4-FFF2-40B4-BE49-F238E27FC236}">
                <a16:creationId xmlns:a16="http://schemas.microsoft.com/office/drawing/2014/main" id="{1434E2C7-8352-4737-A426-32B5C44369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597675"/>
              </p:ext>
            </p:extLst>
          </p:nvPr>
        </p:nvGraphicFramePr>
        <p:xfrm>
          <a:off x="5105708" y="3784594"/>
          <a:ext cx="2076016" cy="2586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198">
                  <a:extLst>
                    <a:ext uri="{9D8B030D-6E8A-4147-A177-3AD203B41FA5}">
                      <a16:colId xmlns:a16="http://schemas.microsoft.com/office/drawing/2014/main" val="1580064137"/>
                    </a:ext>
                  </a:extLst>
                </a:gridCol>
                <a:gridCol w="724395">
                  <a:extLst>
                    <a:ext uri="{9D8B030D-6E8A-4147-A177-3AD203B41FA5}">
                      <a16:colId xmlns:a16="http://schemas.microsoft.com/office/drawing/2014/main" val="1409605462"/>
                    </a:ext>
                  </a:extLst>
                </a:gridCol>
                <a:gridCol w="735423">
                  <a:extLst>
                    <a:ext uri="{9D8B030D-6E8A-4147-A177-3AD203B41FA5}">
                      <a16:colId xmlns:a16="http://schemas.microsoft.com/office/drawing/2014/main" val="1836330983"/>
                    </a:ext>
                  </a:extLst>
                </a:gridCol>
              </a:tblGrid>
              <a:tr h="30360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dist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001151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519141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196111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353995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023287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78662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250665"/>
                  </a:ext>
                </a:extLst>
              </a:tr>
            </a:tbl>
          </a:graphicData>
        </a:graphic>
      </p:graphicFrame>
      <p:graphicFrame>
        <p:nvGraphicFramePr>
          <p:cNvPr id="51" name="Table 6">
            <a:extLst>
              <a:ext uri="{FF2B5EF4-FFF2-40B4-BE49-F238E27FC236}">
                <a16:creationId xmlns:a16="http://schemas.microsoft.com/office/drawing/2014/main" id="{593220ED-D02C-40D6-A43A-8119D7BD73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888829"/>
              </p:ext>
            </p:extLst>
          </p:nvPr>
        </p:nvGraphicFramePr>
        <p:xfrm>
          <a:off x="7512893" y="3784594"/>
          <a:ext cx="2076016" cy="2586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198">
                  <a:extLst>
                    <a:ext uri="{9D8B030D-6E8A-4147-A177-3AD203B41FA5}">
                      <a16:colId xmlns:a16="http://schemas.microsoft.com/office/drawing/2014/main" val="1580064137"/>
                    </a:ext>
                  </a:extLst>
                </a:gridCol>
                <a:gridCol w="724395">
                  <a:extLst>
                    <a:ext uri="{9D8B030D-6E8A-4147-A177-3AD203B41FA5}">
                      <a16:colId xmlns:a16="http://schemas.microsoft.com/office/drawing/2014/main" val="1409605462"/>
                    </a:ext>
                  </a:extLst>
                </a:gridCol>
                <a:gridCol w="735423">
                  <a:extLst>
                    <a:ext uri="{9D8B030D-6E8A-4147-A177-3AD203B41FA5}">
                      <a16:colId xmlns:a16="http://schemas.microsoft.com/office/drawing/2014/main" val="1836330983"/>
                    </a:ext>
                  </a:extLst>
                </a:gridCol>
              </a:tblGrid>
              <a:tr h="3036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dist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001151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519141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196111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353995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023287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78662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250665"/>
                  </a:ext>
                </a:extLst>
              </a:tr>
            </a:tbl>
          </a:graphicData>
        </a:graphic>
      </p:graphicFrame>
      <p:graphicFrame>
        <p:nvGraphicFramePr>
          <p:cNvPr id="53" name="Table 6">
            <a:extLst>
              <a:ext uri="{FF2B5EF4-FFF2-40B4-BE49-F238E27FC236}">
                <a16:creationId xmlns:a16="http://schemas.microsoft.com/office/drawing/2014/main" id="{E0CC46E4-A028-46BA-A9FB-5125824811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215459"/>
              </p:ext>
            </p:extLst>
          </p:nvPr>
        </p:nvGraphicFramePr>
        <p:xfrm>
          <a:off x="9863578" y="3784594"/>
          <a:ext cx="2076016" cy="2586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198">
                  <a:extLst>
                    <a:ext uri="{9D8B030D-6E8A-4147-A177-3AD203B41FA5}">
                      <a16:colId xmlns:a16="http://schemas.microsoft.com/office/drawing/2014/main" val="1580064137"/>
                    </a:ext>
                  </a:extLst>
                </a:gridCol>
                <a:gridCol w="724395">
                  <a:extLst>
                    <a:ext uri="{9D8B030D-6E8A-4147-A177-3AD203B41FA5}">
                      <a16:colId xmlns:a16="http://schemas.microsoft.com/office/drawing/2014/main" val="1409605462"/>
                    </a:ext>
                  </a:extLst>
                </a:gridCol>
                <a:gridCol w="735423">
                  <a:extLst>
                    <a:ext uri="{9D8B030D-6E8A-4147-A177-3AD203B41FA5}">
                      <a16:colId xmlns:a16="http://schemas.microsoft.com/office/drawing/2014/main" val="1836330983"/>
                    </a:ext>
                  </a:extLst>
                </a:gridCol>
              </a:tblGrid>
              <a:tr h="30360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g(n)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001151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519141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196111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353995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023287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78662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250665"/>
                  </a:ext>
                </a:extLst>
              </a:tr>
            </a:tbl>
          </a:graphicData>
        </a:graphic>
      </p:graphicFrame>
      <p:sp>
        <p:nvSpPr>
          <p:cNvPr id="54" name="TextBox 53">
            <a:extLst>
              <a:ext uri="{FF2B5EF4-FFF2-40B4-BE49-F238E27FC236}">
                <a16:creationId xmlns:a16="http://schemas.microsoft.com/office/drawing/2014/main" id="{668D5FBA-AA5C-44EE-B767-C6E2DC3B3507}"/>
              </a:ext>
            </a:extLst>
          </p:cNvPr>
          <p:cNvSpPr txBox="1"/>
          <p:nvPr/>
        </p:nvSpPr>
        <p:spPr>
          <a:xfrm>
            <a:off x="4241435" y="791227"/>
            <a:ext cx="9669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h(1)=20</a:t>
            </a:r>
          </a:p>
          <a:p>
            <a:r>
              <a:rPr lang="en-US" dirty="0"/>
              <a:t>h(2)= 18</a:t>
            </a:r>
          </a:p>
          <a:p>
            <a:r>
              <a:rPr lang="en-US" dirty="0"/>
              <a:t>h(3)=10</a:t>
            </a:r>
          </a:p>
          <a:p>
            <a:r>
              <a:rPr lang="en-US" dirty="0"/>
              <a:t>h(4)=5</a:t>
            </a:r>
          </a:p>
          <a:p>
            <a:r>
              <a:rPr lang="en-US" dirty="0"/>
              <a:t>h(5)=0</a:t>
            </a:r>
          </a:p>
          <a:p>
            <a:r>
              <a:rPr lang="en-US" dirty="0"/>
              <a:t>H(6)=8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845A5A7-C8FC-4314-B248-C0278F643C06}"/>
              </a:ext>
            </a:extLst>
          </p:cNvPr>
          <p:cNvSpPr txBox="1"/>
          <p:nvPr/>
        </p:nvSpPr>
        <p:spPr>
          <a:xfrm>
            <a:off x="5673437" y="2704074"/>
            <a:ext cx="60979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Find the shortest path from node 1 to node 5.</a:t>
            </a:r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AE2235C7-9FC7-4604-94ED-1B1F2C3A7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40497"/>
              </p:ext>
            </p:extLst>
          </p:nvPr>
        </p:nvGraphicFramePr>
        <p:xfrm>
          <a:off x="377710" y="3798241"/>
          <a:ext cx="1837202" cy="2585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032">
                  <a:extLst>
                    <a:ext uri="{9D8B030D-6E8A-4147-A177-3AD203B41FA5}">
                      <a16:colId xmlns:a16="http://schemas.microsoft.com/office/drawing/2014/main" val="1580064137"/>
                    </a:ext>
                  </a:extLst>
                </a:gridCol>
                <a:gridCol w="492370">
                  <a:extLst>
                    <a:ext uri="{9D8B030D-6E8A-4147-A177-3AD203B41FA5}">
                      <a16:colId xmlns:a16="http://schemas.microsoft.com/office/drawing/2014/main" val="1409605462"/>
                    </a:ext>
                  </a:extLst>
                </a:gridCol>
                <a:gridCol w="1076800">
                  <a:extLst>
                    <a:ext uri="{9D8B030D-6E8A-4147-A177-3AD203B41FA5}">
                      <a16:colId xmlns:a16="http://schemas.microsoft.com/office/drawing/2014/main" val="1836330983"/>
                    </a:ext>
                  </a:extLst>
                </a:gridCol>
              </a:tblGrid>
              <a:tr h="39115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g(n)+h(n)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001151"/>
                  </a:ext>
                </a:extLst>
              </a:tr>
              <a:tr h="3622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 + 20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519141"/>
                  </a:ext>
                </a:extLst>
              </a:tr>
              <a:tr h="3622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7+18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196111"/>
                  </a:ext>
                </a:extLst>
              </a:tr>
              <a:tr h="3622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353995"/>
                  </a:ext>
                </a:extLst>
              </a:tr>
              <a:tr h="3622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023287"/>
                  </a:ext>
                </a:extLst>
              </a:tr>
              <a:tr h="3622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78662"/>
                  </a:ext>
                </a:extLst>
              </a:tr>
              <a:tr h="3622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25066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CB29CFD-31A6-4685-87D1-40D44DBE63B9}"/>
              </a:ext>
            </a:extLst>
          </p:cNvPr>
          <p:cNvSpPr txBox="1"/>
          <p:nvPr/>
        </p:nvSpPr>
        <p:spPr>
          <a:xfrm>
            <a:off x="415947" y="3812151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F6AC6B-6DE5-4C88-93DC-4061F213D40F}"/>
              </a:ext>
            </a:extLst>
          </p:cNvPr>
          <p:cNvSpPr txBox="1"/>
          <p:nvPr/>
        </p:nvSpPr>
        <p:spPr>
          <a:xfrm>
            <a:off x="414172" y="41539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A7181F-793B-412D-8356-B4201001E06F}"/>
              </a:ext>
            </a:extLst>
          </p:cNvPr>
          <p:cNvSpPr txBox="1"/>
          <p:nvPr/>
        </p:nvSpPr>
        <p:spPr>
          <a:xfrm>
            <a:off x="368918" y="45187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1E8425-0A70-41B7-B5D1-378D16FED099}"/>
              </a:ext>
            </a:extLst>
          </p:cNvPr>
          <p:cNvSpPr txBox="1"/>
          <p:nvPr/>
        </p:nvSpPr>
        <p:spPr>
          <a:xfrm>
            <a:off x="393204" y="48526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3AEE96-F6ED-4EEB-960B-5489B7879F37}"/>
              </a:ext>
            </a:extLst>
          </p:cNvPr>
          <p:cNvSpPr txBox="1"/>
          <p:nvPr/>
        </p:nvSpPr>
        <p:spPr>
          <a:xfrm>
            <a:off x="409011" y="52619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A8C0BF-A864-4340-B2F6-A7759C959F59}"/>
              </a:ext>
            </a:extLst>
          </p:cNvPr>
          <p:cNvSpPr txBox="1"/>
          <p:nvPr/>
        </p:nvSpPr>
        <p:spPr>
          <a:xfrm>
            <a:off x="406867" y="5595884"/>
            <a:ext cx="30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725E94E-D6BB-4132-8089-A57A58290430}"/>
              </a:ext>
            </a:extLst>
          </p:cNvPr>
          <p:cNvSpPr txBox="1"/>
          <p:nvPr/>
        </p:nvSpPr>
        <p:spPr>
          <a:xfrm>
            <a:off x="411356" y="59200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64396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692</Words>
  <Application>Microsoft Office PowerPoint</Application>
  <PresentationFormat>Widescreen</PresentationFormat>
  <Paragraphs>224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</dc:creator>
  <cp:lastModifiedBy>ras</cp:lastModifiedBy>
  <cp:revision>31</cp:revision>
  <dcterms:created xsi:type="dcterms:W3CDTF">2020-09-22T00:43:00Z</dcterms:created>
  <dcterms:modified xsi:type="dcterms:W3CDTF">2020-09-29T02:26:53Z</dcterms:modified>
</cp:coreProperties>
</file>