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8" r:id="rId3"/>
    <p:sldId id="259" r:id="rId4"/>
    <p:sldId id="260" r:id="rId5"/>
    <p:sldId id="267" r:id="rId6"/>
    <p:sldId id="261" r:id="rId7"/>
    <p:sldId id="268" r:id="rId8"/>
    <p:sldId id="262" r:id="rId9"/>
    <p:sldId id="264" r:id="rId10"/>
    <p:sldId id="263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66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676400"/>
            <a:ext cx="8610600" cy="2667000"/>
          </a:xfrm>
        </p:spPr>
        <p:txBody>
          <a:bodyPr>
            <a:noAutofit/>
          </a:bodyPr>
          <a:lstStyle/>
          <a:p>
            <a:pPr algn="ctr"/>
            <a:br>
              <a:rPr lang="en-US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br>
              <a:rPr lang="en-US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br>
              <a:rPr lang="en-US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REDUCTS </a:t>
            </a:r>
            <a:br>
              <a:rPr lang="en-US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IN </a:t>
            </a:r>
            <a:br>
              <a:rPr lang="en-US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INCOMPLETE INFORMATION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0" y="4724400"/>
            <a:ext cx="2971800" cy="990600"/>
          </a:xfrm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Zbigniew</a:t>
            </a:r>
            <a:r>
              <a:rPr lang="en-US" dirty="0">
                <a:solidFill>
                  <a:schemeClr val="tx1"/>
                </a:solidFill>
              </a:rPr>
              <a:t> Ras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CB74867-D9E4-4A47-9BCE-A4BFA71F4B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326904"/>
              </p:ext>
            </p:extLst>
          </p:nvPr>
        </p:nvGraphicFramePr>
        <p:xfrm>
          <a:off x="762000" y="609600"/>
          <a:ext cx="5545942" cy="1706880"/>
        </p:xfrm>
        <a:graphic>
          <a:graphicData uri="http://schemas.openxmlformats.org/drawingml/2006/table">
            <a:tbl>
              <a:tblPr/>
              <a:tblGrid>
                <a:gridCol w="509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80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15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00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69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Car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Price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Size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Accident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sym typeface="Symbol"/>
                        </a:rPr>
                        <a:t></a:t>
                      </a:r>
                      <a:r>
                        <a:rPr lang="en-US" sz="1600" b="1" baseline="-25000" dirty="0">
                          <a:latin typeface="Times New Roman"/>
                          <a:ea typeface="Times New Roman"/>
                        </a:rPr>
                        <a:t>AT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{high}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{full}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{doors, engine}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{good, excel}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{low}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{full, compact}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{engine}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{good}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{compact}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{doors}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{poor}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{high}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{full}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{doors}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{good, excel}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{full}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{doors}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{good, excel}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{low}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{full}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{good, excel}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3A6B832-34DC-4CF2-B870-2E3229FAB07D}"/>
              </a:ext>
            </a:extLst>
          </p:cNvPr>
          <p:cNvSpPr txBox="1"/>
          <p:nvPr/>
        </p:nvSpPr>
        <p:spPr>
          <a:xfrm>
            <a:off x="680288" y="2505670"/>
            <a:ext cx="78064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Reducts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for objects: </a:t>
            </a: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F(1)=P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S, F(2)=NIL, F(3)=S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A, F(4)=(P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Symbol"/>
              </a:rPr>
              <a:t>A)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Symbol"/>
              </a:rPr>
              <a:t>P =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F(5)=S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A, F(6)=NIL. 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55A3A4-CB77-4EF8-A0A8-5843CAC29790}"/>
              </a:ext>
            </a:extLst>
          </p:cNvPr>
          <p:cNvSpPr txBox="1"/>
          <p:nvPr/>
        </p:nvSpPr>
        <p:spPr>
          <a:xfrm>
            <a:off x="657803" y="3429000"/>
            <a:ext cx="5480988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Rules: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(Price, high)</a:t>
            </a:r>
            <a:r>
              <a:rPr lang="en-US" dirty="0">
                <a:latin typeface="Times New Roman" panose="02020603050405020304" pitchFamily="18" charset="0"/>
                <a:cs typeface="Times New Roman" pitchFamily="18" charset="0"/>
                <a:sym typeface="Symbol"/>
              </a:rPr>
              <a:t>  (Size, full) -&gt; good  excel      sup = 2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(Size, compact)  (Accident, doors) -&gt; poor       sup = 1</a:t>
            </a:r>
          </a:p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(Price, high)  (Size, full) -&gt; good  excel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(Size, full)  (Accident, doors) -&gt; good  excel    sup = 1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endParaRPr lang="en-US" sz="1600" dirty="0"/>
          </a:p>
          <a:p>
            <a:endParaRPr lang="en-US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791200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lt"/>
              </a:rPr>
              <a:t>Thank You 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81328"/>
            <a:ext cx="81534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 = (X, AT)  is an information system, where  </a:t>
            </a:r>
          </a:p>
          <a:p>
            <a:pPr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- objects, 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-attributes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partial functions from  X  into  2</a:t>
            </a:r>
            <a:r>
              <a:rPr lang="en-US" sz="2600" baseline="30000" dirty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  <a:sym typeface="Symbol"/>
              </a:rPr>
              <a:t>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{*}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600" b="1" baseline="-250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- set of values of attribute a.</a:t>
            </a:r>
          </a:p>
          <a:p>
            <a:pPr>
              <a:buNone/>
            </a:pPr>
            <a:endParaRPr lang="en-US" sz="2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r>
              <a:rPr lang="en-US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Information Systems</a:t>
            </a:r>
            <a:br>
              <a:rPr lang="en-US" dirty="0">
                <a:effectLst/>
              </a:rPr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09600" y="279815"/>
            <a:ext cx="807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Example 1: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 = ({1,2,3,4,5,6}, {Price, Mileage, Size, Accident}) defined below: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" y="3810000"/>
            <a:ext cx="8686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Let  A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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AT.  By similarity relation based on A we mean: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SIM(A) = {(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X:  (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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A)[a(x)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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a(y)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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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or  a(x) = *  or  a(y) = *]}.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SIM(A) is a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tolerance relation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(reflexive, symmetric).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Let  I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(x) = {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SIM(A)} - 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tolerance class for x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with regard to A.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X/SIM(A) = {I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(x) : x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X} – not a partition of  X  in general.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364237"/>
              </p:ext>
            </p:extLst>
          </p:nvPr>
        </p:nvGraphicFramePr>
        <p:xfrm>
          <a:off x="762000" y="1412795"/>
          <a:ext cx="5791201" cy="2209802"/>
        </p:xfrm>
        <a:graphic>
          <a:graphicData uri="http://schemas.openxmlformats.org/drawingml/2006/table">
            <a:tbl>
              <a:tblPr/>
              <a:tblGrid>
                <a:gridCol w="5856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6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6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67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67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56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Car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Price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Mileage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Size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Accident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6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{high}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{high}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{full}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{doors, engine}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6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{low}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{full, compact}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{engine}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6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{compact}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{doors}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6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{high}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{full}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{doors}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6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{full}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{doors}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6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{low}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{high}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{full}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880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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AT  is 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reduct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of information system S = (X, AT)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iff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SIM(A) = SIM(AT)  and  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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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A)[SIM(B)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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SIM(A)].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A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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AT  is 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reduct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of  information system S=(X, AT)  for  x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iff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(x) = I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(x)  and 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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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A)[I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(x) 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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(x)].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Definition: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9C5C812-B226-40B3-A4A2-1CE3DA1A2F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109488"/>
              </p:ext>
            </p:extLst>
          </p:nvPr>
        </p:nvGraphicFramePr>
        <p:xfrm>
          <a:off x="609600" y="457200"/>
          <a:ext cx="5791201" cy="2209802"/>
        </p:xfrm>
        <a:graphic>
          <a:graphicData uri="http://schemas.openxmlformats.org/drawingml/2006/table">
            <a:tbl>
              <a:tblPr/>
              <a:tblGrid>
                <a:gridCol w="5856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6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6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67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67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56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Car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Price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Mileage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Size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Accident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6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{high}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{high}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{full}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{doors, engine}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6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{low}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{full, compact}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{engine}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6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{compact}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{doors}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6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{high}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{full}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{doors}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6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{full}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{doors}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6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{low}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{high}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{full}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7FFF310F-FEB3-436C-BCEB-7585EECB3B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5002367"/>
              </p:ext>
            </p:extLst>
          </p:nvPr>
        </p:nvGraphicFramePr>
        <p:xfrm>
          <a:off x="3124200" y="3200401"/>
          <a:ext cx="4030982" cy="1981196"/>
        </p:xfrm>
        <a:graphic>
          <a:graphicData uri="http://schemas.openxmlformats.org/drawingml/2006/table">
            <a:tbl>
              <a:tblPr/>
              <a:tblGrid>
                <a:gridCol w="535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2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5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5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5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5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30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x/y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0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0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0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0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NIL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P,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0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NIL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NIL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0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NIL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NIL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83FE3FE-C5F7-4F72-9C24-A77270D99190}"/>
              </a:ext>
            </a:extLst>
          </p:cNvPr>
          <p:cNvSpPr txBox="1"/>
          <p:nvPr/>
        </p:nvSpPr>
        <p:spPr>
          <a:xfrm>
            <a:off x="381000" y="3455233"/>
            <a:ext cx="242726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Removing M will</a:t>
            </a:r>
          </a:p>
          <a:p>
            <a:r>
              <a:rPr lang="en-US" dirty="0"/>
              <a:t>not change</a:t>
            </a:r>
          </a:p>
          <a:p>
            <a:r>
              <a:rPr lang="en-US" dirty="0"/>
              <a:t>discernibility matrix</a:t>
            </a:r>
          </a:p>
          <a:p>
            <a:endParaRPr lang="en-US" dirty="0"/>
          </a:p>
          <a:p>
            <a:r>
              <a:rPr lang="en-US" dirty="0" err="1"/>
              <a:t>Reduct</a:t>
            </a:r>
            <a:r>
              <a:rPr lang="en-US" dirty="0"/>
              <a:t>={P, S, A}   ??</a:t>
            </a:r>
          </a:p>
        </p:txBody>
      </p:sp>
    </p:spTree>
    <p:extLst>
      <p:ext uri="{BB962C8B-B14F-4D97-AF65-F5344CB8AC3E}">
        <p14:creationId xmlns:p14="http://schemas.microsoft.com/office/powerpoint/2010/main" val="3784880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937418"/>
            <a:ext cx="8991600" cy="2262982"/>
          </a:xfrm>
        </p:spPr>
        <p:txBody>
          <a:bodyPr>
            <a:normAutofit/>
          </a:bodyPr>
          <a:lstStyle/>
          <a:p>
            <a:pPr marL="109728" indent="0">
              <a:buClrTx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 = (X, AT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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{d})  decision system, where  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objects, 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AT - classification attributes, 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 - decision attribute, </a:t>
            </a: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where  d(x)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aseline="-250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(value is certain).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Clr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Clr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Clr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Clr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Decision Systems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CBC742E-3BA9-4133-841A-C49ABE1E19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01102"/>
              </p:ext>
            </p:extLst>
          </p:nvPr>
        </p:nvGraphicFramePr>
        <p:xfrm>
          <a:off x="685800" y="3482091"/>
          <a:ext cx="4894908" cy="1840850"/>
        </p:xfrm>
        <a:graphic>
          <a:graphicData uri="http://schemas.openxmlformats.org/drawingml/2006/table">
            <a:tbl>
              <a:tblPr/>
              <a:tblGrid>
                <a:gridCol w="523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2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96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08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31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78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Car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Price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Size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Accident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d</a:t>
                      </a:r>
                      <a:endParaRPr lang="en-US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1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{high}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{full}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{doors, engine}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good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1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{low}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{full, compact}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{engine}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good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1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{compact}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{doors}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poor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1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{high}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{full}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{doors}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good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1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{full}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{doors}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excel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1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{low}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{full}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good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5F9F1A3-0D3D-4109-9F04-A51AC4E0B5BF}"/>
              </a:ext>
            </a:extLst>
          </p:cNvPr>
          <p:cNvSpPr txBox="1"/>
          <p:nvPr/>
        </p:nvSpPr>
        <p:spPr>
          <a:xfrm>
            <a:off x="6096000" y="3657600"/>
            <a:ext cx="159370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T(1)={1,4,5}</a:t>
            </a:r>
          </a:p>
          <a:p>
            <a:r>
              <a:rPr lang="en-US" sz="1600" dirty="0"/>
              <a:t>T(2)={2,6}</a:t>
            </a:r>
          </a:p>
          <a:p>
            <a:r>
              <a:rPr lang="en-US" sz="1600" dirty="0"/>
              <a:t>T(3)={3}</a:t>
            </a:r>
          </a:p>
          <a:p>
            <a:r>
              <a:rPr lang="en-US" sz="1600" dirty="0"/>
              <a:t>T(4)={4,1,5}</a:t>
            </a:r>
          </a:p>
          <a:p>
            <a:r>
              <a:rPr lang="en-US" sz="1600" dirty="0"/>
              <a:t>T(5)={5,1,4,6}</a:t>
            </a:r>
          </a:p>
          <a:p>
            <a:r>
              <a:rPr lang="en-US" sz="1600" dirty="0"/>
              <a:t>T(6)={6,5,2}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433D57-77C7-4E7B-88B0-F36470F5D81F}"/>
              </a:ext>
            </a:extLst>
          </p:cNvPr>
          <p:cNvSpPr txBox="1"/>
          <p:nvPr/>
        </p:nvSpPr>
        <p:spPr>
          <a:xfrm>
            <a:off x="3962370" y="5661682"/>
            <a:ext cx="3581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System S has to be consistent!</a:t>
            </a:r>
          </a:p>
        </p:txBody>
      </p:sp>
      <p:sp>
        <p:nvSpPr>
          <p:cNvPr id="12" name="Arrow: Curved Left 11">
            <a:extLst>
              <a:ext uri="{FF2B5EF4-FFF2-40B4-BE49-F238E27FC236}">
                <a16:creationId xmlns:a16="http://schemas.microsoft.com/office/drawing/2014/main" id="{31D735DE-8419-42AE-A087-55678EBE2F5D}"/>
              </a:ext>
            </a:extLst>
          </p:cNvPr>
          <p:cNvSpPr/>
          <p:nvPr/>
        </p:nvSpPr>
        <p:spPr>
          <a:xfrm>
            <a:off x="7543800" y="4267200"/>
            <a:ext cx="457200" cy="165338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BCF44A6-2EAD-45C3-AD1C-B9F7894167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132998"/>
              </p:ext>
            </p:extLst>
          </p:nvPr>
        </p:nvGraphicFramePr>
        <p:xfrm>
          <a:off x="685800" y="609600"/>
          <a:ext cx="4894908" cy="1840850"/>
        </p:xfrm>
        <a:graphic>
          <a:graphicData uri="http://schemas.openxmlformats.org/drawingml/2006/table">
            <a:tbl>
              <a:tblPr/>
              <a:tblGrid>
                <a:gridCol w="523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2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96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08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31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78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Car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Price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Size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Accident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d</a:t>
                      </a:r>
                      <a:endParaRPr lang="en-US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1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{high}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{full}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{doors, engine}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good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1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{low}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{full, compact}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{engine}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good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1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{compact}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{doors}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poor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1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{high}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{full}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{doors}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good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1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{full}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{doors}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excel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1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{low}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{full}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good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8B38FED-A0F3-4768-A5AA-730C967499B6}"/>
              </a:ext>
            </a:extLst>
          </p:cNvPr>
          <p:cNvSpPr txBox="1"/>
          <p:nvPr/>
        </p:nvSpPr>
        <p:spPr>
          <a:xfrm>
            <a:off x="306854" y="2752689"/>
            <a:ext cx="55595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T(1)={1,4,5}, T(2)={2,6}, T(3)={3}, T(4)={4,1,5}, </a:t>
            </a:r>
          </a:p>
          <a:p>
            <a:r>
              <a:rPr lang="en-US" sz="1800" dirty="0"/>
              <a:t>T(5)={5,1,4,6}, T(6)={6,5,2}</a:t>
            </a:r>
          </a:p>
          <a:p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6089D96-A600-4B5C-975A-AD99F22297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634762"/>
              </p:ext>
            </p:extLst>
          </p:nvPr>
        </p:nvGraphicFramePr>
        <p:xfrm>
          <a:off x="1066799" y="3676019"/>
          <a:ext cx="6133188" cy="1706880"/>
        </p:xfrm>
        <a:graphic>
          <a:graphicData uri="http://schemas.openxmlformats.org/drawingml/2006/table">
            <a:tbl>
              <a:tblPr/>
              <a:tblGrid>
                <a:gridCol w="509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80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15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00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72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69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Car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Price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Size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Accident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d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sym typeface="Symbol"/>
                        </a:rPr>
                        <a:t></a:t>
                      </a:r>
                      <a:r>
                        <a:rPr lang="en-US" sz="1600" b="1" baseline="-25000">
                          <a:latin typeface="Times New Roman"/>
                          <a:ea typeface="Times New Roman"/>
                        </a:rPr>
                        <a:t>AT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{high}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{full}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{doors, engine}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good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{good, excel}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{low}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{full, compact}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{engine}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good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{good}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{compact}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{doors}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poor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{poor}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{high}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{full}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{doors}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good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{good, excel}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{full}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{doors}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excel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{good, excel}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{low}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{full}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good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{good, excel}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838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Example 2:</a:t>
            </a:r>
            <a:b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Decision System S with “</a:t>
            </a:r>
            <a:r>
              <a:rPr lang="en-US" sz="2000" b="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generalized decision</a:t>
            </a:r>
            <a:r>
              <a:rPr lang="en-US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” as the extra feature.</a:t>
            </a:r>
            <a:br>
              <a:rPr lang="en-US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en-US" sz="20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609738"/>
              </p:ext>
            </p:extLst>
          </p:nvPr>
        </p:nvGraphicFramePr>
        <p:xfrm>
          <a:off x="609600" y="1371600"/>
          <a:ext cx="5545942" cy="1706880"/>
        </p:xfrm>
        <a:graphic>
          <a:graphicData uri="http://schemas.openxmlformats.org/drawingml/2006/table">
            <a:tbl>
              <a:tblPr/>
              <a:tblGrid>
                <a:gridCol w="509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80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15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00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69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Car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Price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Size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Accident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sym typeface="Symbol"/>
                        </a:rPr>
                        <a:t></a:t>
                      </a:r>
                      <a:r>
                        <a:rPr lang="en-US" sz="1600" b="1" baseline="-25000" dirty="0">
                          <a:latin typeface="Times New Roman"/>
                          <a:ea typeface="Times New Roman"/>
                        </a:rPr>
                        <a:t>AT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{high}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{full}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{doors, engine}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{good, excel}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{low}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{full, compact}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{engine}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{good}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{compact}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{doors}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{poor}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{high}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{full}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{doors}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{good, excel}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{full}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{doors}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{good, excel}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{low}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{full}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{good, excel}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68115" y="3368695"/>
            <a:ext cx="81534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Definition: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Set  A </a:t>
            </a:r>
            <a:r>
              <a:rPr lang="en-US" sz="2200" dirty="0">
                <a:latin typeface="Times New Roman" pitchFamily="18" charset="0"/>
                <a:cs typeface="Times New Roman" pitchFamily="18" charset="0"/>
                <a:sym typeface="Symbol"/>
              </a:rPr>
              <a:t>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AT  is a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reduct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of  S  (relative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reduct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or  d-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reduct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iff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  <a:sym typeface="Symbol"/>
              </a:rPr>
              <a:t></a:t>
            </a:r>
            <a:r>
              <a:rPr lang="en-US" sz="2200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200" dirty="0">
                <a:latin typeface="Times New Roman" pitchFamily="18" charset="0"/>
                <a:cs typeface="Times New Roman" pitchFamily="18" charset="0"/>
                <a:sym typeface="Symbol"/>
              </a:rPr>
              <a:t></a:t>
            </a:r>
            <a:r>
              <a:rPr lang="en-US" sz="2200" baseline="-25000" dirty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 and   (</a:t>
            </a:r>
            <a:r>
              <a:rPr lang="en-US" sz="2200" dirty="0">
                <a:latin typeface="Times New Roman" pitchFamily="18" charset="0"/>
                <a:cs typeface="Times New Roman" pitchFamily="18" charset="0"/>
                <a:sym typeface="Symbol"/>
              </a:rPr>
              <a:t>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200" dirty="0">
                <a:latin typeface="Times New Roman" pitchFamily="18" charset="0"/>
                <a:cs typeface="Times New Roman" pitchFamily="18" charset="0"/>
                <a:sym typeface="Symbol"/>
              </a:rPr>
              <a:t>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A)[ </a:t>
            </a:r>
            <a:r>
              <a:rPr lang="en-US" sz="2200" dirty="0">
                <a:latin typeface="Times New Roman" pitchFamily="18" charset="0"/>
                <a:cs typeface="Times New Roman" pitchFamily="18" charset="0"/>
                <a:sym typeface="Symbol"/>
              </a:rPr>
              <a:t></a:t>
            </a:r>
            <a:r>
              <a:rPr lang="en-US" sz="2200" baseline="-25000" dirty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2200" dirty="0">
                <a:latin typeface="Times New Roman" pitchFamily="18" charset="0"/>
                <a:cs typeface="Times New Roman" pitchFamily="18" charset="0"/>
                <a:sym typeface="Symbol"/>
              </a:rPr>
              <a:t>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  <a:sym typeface="Symbol"/>
              </a:rPr>
              <a:t></a:t>
            </a:r>
            <a:r>
              <a:rPr lang="en-US" sz="2200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].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Set  A </a:t>
            </a:r>
            <a:r>
              <a:rPr lang="en-US" sz="2200" dirty="0">
                <a:latin typeface="Times New Roman" pitchFamily="18" charset="0"/>
                <a:cs typeface="Times New Roman" pitchFamily="18" charset="0"/>
                <a:sym typeface="Symbol"/>
              </a:rPr>
              <a:t>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AT  is a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reduct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of  S  for  x </a:t>
            </a:r>
            <a:r>
              <a:rPr lang="en-US" sz="2200" dirty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X (relative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reduct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for x  or  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d-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reduct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for x) 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iff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  <a:sym typeface="Symbol"/>
              </a:rPr>
              <a:t></a:t>
            </a:r>
            <a:r>
              <a:rPr lang="en-US" sz="2200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(x) = </a:t>
            </a:r>
            <a:r>
              <a:rPr lang="en-US" sz="2200" dirty="0">
                <a:latin typeface="Times New Roman" pitchFamily="18" charset="0"/>
                <a:cs typeface="Times New Roman" pitchFamily="18" charset="0"/>
                <a:sym typeface="Symbol"/>
              </a:rPr>
              <a:t></a:t>
            </a:r>
            <a:r>
              <a:rPr lang="en-US" sz="2200" baseline="-25000" dirty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(x)   and   (</a:t>
            </a:r>
            <a:r>
              <a:rPr lang="en-US" sz="2200" dirty="0">
                <a:latin typeface="Times New Roman" pitchFamily="18" charset="0"/>
                <a:cs typeface="Times New Roman" pitchFamily="18" charset="0"/>
                <a:sym typeface="Symbol"/>
              </a:rPr>
              <a:t>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200" dirty="0">
                <a:latin typeface="Times New Roman" pitchFamily="18" charset="0"/>
                <a:cs typeface="Times New Roman" pitchFamily="18" charset="0"/>
                <a:sym typeface="Symbol"/>
              </a:rPr>
              <a:t>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A)[ </a:t>
            </a:r>
            <a:r>
              <a:rPr lang="en-US" sz="2200" dirty="0">
                <a:latin typeface="Times New Roman" pitchFamily="18" charset="0"/>
                <a:cs typeface="Times New Roman" pitchFamily="18" charset="0"/>
                <a:sym typeface="Symbol"/>
              </a:rPr>
              <a:t></a:t>
            </a:r>
            <a:r>
              <a:rPr lang="en-US" sz="2200" baseline="-250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(x)</a:t>
            </a:r>
            <a:r>
              <a:rPr lang="en-US" sz="22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  <a:sym typeface="Symbol"/>
              </a:rPr>
              <a:t>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  <a:sym typeface="Symbol"/>
              </a:rPr>
              <a:t></a:t>
            </a:r>
            <a:r>
              <a:rPr lang="en-US" sz="2200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(x) ].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4289984"/>
              </p:ext>
            </p:extLst>
          </p:nvPr>
        </p:nvGraphicFramePr>
        <p:xfrm>
          <a:off x="400668" y="1896022"/>
          <a:ext cx="2354582" cy="1981196"/>
        </p:xfrm>
        <a:graphic>
          <a:graphicData uri="http://schemas.openxmlformats.org/drawingml/2006/table">
            <a:tbl>
              <a:tblPr/>
              <a:tblGrid>
                <a:gridCol w="381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71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30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x/y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0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0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0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0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P,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0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0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NIL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219075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736471"/>
            <a:ext cx="8153400" cy="6858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Computation of  </a:t>
            </a:r>
            <a:r>
              <a:rPr lang="en-US" sz="4400" dirty="0">
                <a:latin typeface="Times New Roman" pitchFamily="18" charset="0"/>
                <a:cs typeface="Times New Roman" pitchFamily="18" charset="0"/>
                <a:sym typeface="Symbol"/>
              </a:rPr>
              <a:t></a:t>
            </a:r>
            <a:r>
              <a:rPr lang="en-US" sz="4400" baseline="-25000" dirty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Reducts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6359" y="1457467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Discernibility table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9250" y="4029620"/>
            <a:ext cx="83058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Discernibility Function: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F(P,S,A) = P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(P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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  NIL = NIL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Reducts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for objects: F(1)=P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S, F(2)=NIL, F(3)=S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A, F(4)=(P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A)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P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F(5)=S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A, F(6)=NIL. 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584A3AE-2039-4B0B-BAA3-5C3A810B96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4573" y="1828800"/>
            <a:ext cx="5572227" cy="189602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543</TotalTime>
  <Words>1401</Words>
  <Application>Microsoft Office PowerPoint</Application>
  <PresentationFormat>On-screen Show (4:3)</PresentationFormat>
  <Paragraphs>391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   REDUCTS  IN  INCOMPLETE INFORMATION SYSTEMS</vt:lpstr>
      <vt:lpstr>  Information Systems   </vt:lpstr>
      <vt:lpstr>PowerPoint Presentation</vt:lpstr>
      <vt:lpstr>Definition:</vt:lpstr>
      <vt:lpstr>PowerPoint Presentation</vt:lpstr>
      <vt:lpstr>Decision Systems </vt:lpstr>
      <vt:lpstr>PowerPoint Presentation</vt:lpstr>
      <vt:lpstr>Example 2: Decision System S with “generalized decision” as the extra feature. </vt:lpstr>
      <vt:lpstr>Computation of  AT -Reducts: </vt:lpstr>
      <vt:lpstr>PowerPoint Presentation</vt:lpstr>
      <vt:lpstr>Thank You 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Nikitha Reddy</dc:creator>
  <cp:lastModifiedBy>ras</cp:lastModifiedBy>
  <cp:revision>80</cp:revision>
  <dcterms:created xsi:type="dcterms:W3CDTF">2006-08-16T00:00:00Z</dcterms:created>
  <dcterms:modified xsi:type="dcterms:W3CDTF">2021-02-21T01:23:33Z</dcterms:modified>
</cp:coreProperties>
</file>