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8" r:id="rId5"/>
    <p:sldId id="259" r:id="rId6"/>
    <p:sldId id="260" r:id="rId7"/>
    <p:sldId id="262" r:id="rId8"/>
    <p:sldId id="263" r:id="rId9"/>
    <p:sldId id="265" r:id="rId10"/>
    <p:sldId id="266" r:id="rId11"/>
    <p:sldId id="267" r:id="rId12"/>
    <p:sldId id="268" r:id="rId13"/>
    <p:sldId id="269" r:id="rId14"/>
    <p:sldId id="271" r:id="rId15"/>
    <p:sldId id="272" r:id="rId16"/>
    <p:sldId id="273" r:id="rId17"/>
    <p:sldId id="275" r:id="rId18"/>
    <p:sldId id="276"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6" d="100"/>
          <a:sy n="106" d="100"/>
        </p:scale>
        <p:origin x="-924" y="3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5C8F15-997F-4048-B100-4424163CABDF}"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1A35B-2198-4924-86A2-49A03CE631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C8F15-997F-4048-B100-4424163CABDF}"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1A35B-2198-4924-86A2-49A03CE631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C8F15-997F-4048-B100-4424163CABDF}"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1A35B-2198-4924-86A2-49A03CE631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C8F15-997F-4048-B100-4424163CABDF}"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1A35B-2198-4924-86A2-49A03CE631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5C8F15-997F-4048-B100-4424163CABDF}"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1A35B-2198-4924-86A2-49A03CE631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5C8F15-997F-4048-B100-4424163CABDF}" type="datetimeFigureOut">
              <a:rPr lang="en-US" smtClean="0"/>
              <a:pPr/>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1A35B-2198-4924-86A2-49A03CE631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5C8F15-997F-4048-B100-4424163CABDF}" type="datetimeFigureOut">
              <a:rPr lang="en-US" smtClean="0"/>
              <a:pPr/>
              <a:t>10/7/2014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31A35B-2198-4924-86A2-49A03CE631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5C8F15-997F-4048-B100-4424163CABDF}" type="datetimeFigureOut">
              <a:rPr lang="en-US" smtClean="0"/>
              <a:pPr/>
              <a:t>10/7/2014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31A35B-2198-4924-86A2-49A03CE631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C8F15-997F-4048-B100-4424163CABDF}" type="datetimeFigureOut">
              <a:rPr lang="en-US" smtClean="0"/>
              <a:pPr/>
              <a:t>10/7/2014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31A35B-2198-4924-86A2-49A03CE631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C8F15-997F-4048-B100-4424163CABDF}" type="datetimeFigureOut">
              <a:rPr lang="en-US" smtClean="0"/>
              <a:pPr/>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1A35B-2198-4924-86A2-49A03CE631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C8F15-997F-4048-B100-4424163CABDF}" type="datetimeFigureOut">
              <a:rPr lang="en-US" smtClean="0"/>
              <a:pPr/>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1A35B-2198-4924-86A2-49A03CE631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C8F15-997F-4048-B100-4424163CABDF}" type="datetimeFigureOut">
              <a:rPr lang="en-US" smtClean="0"/>
              <a:pPr/>
              <a:t>10/7/2014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31A35B-2198-4924-86A2-49A03CE631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fontScale="90000"/>
          </a:bodyPr>
          <a:lstStyle/>
          <a:p>
            <a:r>
              <a:rPr lang="en-US" dirty="0"/>
              <a:t>Identifying Proactive Collaboration</a:t>
            </a:r>
            <a:br>
              <a:rPr lang="en-US" dirty="0"/>
            </a:br>
            <a:r>
              <a:rPr lang="en-US" dirty="0"/>
              <a:t>Strategies for Teacher Readiness</a:t>
            </a:r>
            <a:br>
              <a:rPr lang="en-US" dirty="0"/>
            </a:br>
            <a:r>
              <a:rPr lang="en-US" dirty="0"/>
              <a:t>For Marginalized Students</a:t>
            </a:r>
          </a:p>
        </p:txBody>
      </p:sp>
      <p:sp>
        <p:nvSpPr>
          <p:cNvPr id="3" name="Subtitle 2"/>
          <p:cNvSpPr>
            <a:spLocks noGrp="1"/>
          </p:cNvSpPr>
          <p:nvPr>
            <p:ph type="subTitle" idx="1"/>
          </p:nvPr>
        </p:nvSpPr>
        <p:spPr>
          <a:xfrm>
            <a:off x="1371600" y="3276600"/>
            <a:ext cx="6400800" cy="3276600"/>
          </a:xfrm>
        </p:spPr>
        <p:txBody>
          <a:bodyPr>
            <a:normAutofit lnSpcReduction="10000"/>
          </a:bodyPr>
          <a:lstStyle/>
          <a:p>
            <a:r>
              <a:rPr lang="en-US" dirty="0" smtClean="0">
                <a:solidFill>
                  <a:schemeClr val="tx1"/>
                </a:solidFill>
              </a:rPr>
              <a:t>Paper by: </a:t>
            </a:r>
            <a:r>
              <a:rPr lang="en-US" dirty="0" err="1" smtClean="0">
                <a:solidFill>
                  <a:schemeClr val="tx1"/>
                </a:solidFill>
              </a:rPr>
              <a:t>Imani</a:t>
            </a:r>
            <a:r>
              <a:rPr lang="en-US" dirty="0" smtClean="0">
                <a:solidFill>
                  <a:schemeClr val="tx1"/>
                </a:solidFill>
              </a:rPr>
              <a:t> Akin, </a:t>
            </a:r>
            <a:r>
              <a:rPr lang="en-US" dirty="0" err="1" smtClean="0">
                <a:solidFill>
                  <a:schemeClr val="tx1"/>
                </a:solidFill>
              </a:rPr>
              <a:t>Ed.D</a:t>
            </a:r>
            <a:r>
              <a:rPr lang="en-US" dirty="0" smtClean="0">
                <a:solidFill>
                  <a:schemeClr val="tx1"/>
                </a:solidFill>
              </a:rPr>
              <a:t>., University of Phoenix, USA</a:t>
            </a:r>
          </a:p>
          <a:p>
            <a:r>
              <a:rPr lang="en-US" dirty="0" smtClean="0">
                <a:solidFill>
                  <a:schemeClr val="tx1"/>
                </a:solidFill>
              </a:rPr>
              <a:t>Crystal Neumann, D.B.A., University of Phoenix, USA</a:t>
            </a:r>
          </a:p>
          <a:p>
            <a:endParaRPr lang="en-US" dirty="0" smtClean="0">
              <a:solidFill>
                <a:schemeClr val="tx1"/>
              </a:solidFill>
            </a:endParaRPr>
          </a:p>
          <a:p>
            <a:r>
              <a:rPr lang="en-US" dirty="0" smtClean="0">
                <a:solidFill>
                  <a:schemeClr val="tx1"/>
                </a:solidFill>
              </a:rPr>
              <a:t>Presentation by: Tyler Thomas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Research Questions</a:t>
            </a:r>
            <a:endParaRPr lang="en-US" dirty="0"/>
          </a:p>
        </p:txBody>
      </p:sp>
      <p:sp>
        <p:nvSpPr>
          <p:cNvPr id="3" name="Subtitle 2"/>
          <p:cNvSpPr>
            <a:spLocks noGrp="1"/>
          </p:cNvSpPr>
          <p:nvPr>
            <p:ph type="subTitle" idx="1"/>
          </p:nvPr>
        </p:nvSpPr>
        <p:spPr>
          <a:xfrm>
            <a:off x="1371600" y="3276600"/>
            <a:ext cx="6400800" cy="3276600"/>
          </a:xfrm>
        </p:spPr>
        <p:txBody>
          <a:bodyPr>
            <a:normAutofit fontScale="77500" lnSpcReduction="20000"/>
          </a:bodyPr>
          <a:lstStyle/>
          <a:p>
            <a:pPr marL="514350" indent="-514350">
              <a:buFont typeface="+mj-lt"/>
              <a:buAutoNum type="arabicPeriod"/>
            </a:pPr>
            <a:r>
              <a:rPr lang="en-US" dirty="0" smtClean="0">
                <a:solidFill>
                  <a:schemeClr val="tx1"/>
                </a:solidFill>
              </a:rPr>
              <a:t>What student data can be used to identify collaboration strategies to enhance new teacher skills and knowledge to work with marginalized students?</a:t>
            </a:r>
          </a:p>
          <a:p>
            <a:pPr marL="514350" indent="-514350">
              <a:buFont typeface="+mj-lt"/>
              <a:buAutoNum type="arabicPeriod"/>
            </a:pPr>
            <a:r>
              <a:rPr lang="en-US" dirty="0" smtClean="0">
                <a:solidFill>
                  <a:schemeClr val="tx1"/>
                </a:solidFill>
              </a:rPr>
              <a:t>How can patterns of behavior of low socioeconomic or marginalized students and their families be used to develop proactive collaboration strategies for student success?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Data analysis</a:t>
            </a:r>
            <a:endParaRPr lang="en-US" dirty="0"/>
          </a:p>
        </p:txBody>
      </p:sp>
      <p:sp>
        <p:nvSpPr>
          <p:cNvPr id="3" name="Subtitle 2"/>
          <p:cNvSpPr>
            <a:spLocks noGrp="1"/>
          </p:cNvSpPr>
          <p:nvPr>
            <p:ph type="subTitle" idx="1"/>
          </p:nvPr>
        </p:nvSpPr>
        <p:spPr>
          <a:xfrm>
            <a:off x="1371600" y="3276600"/>
            <a:ext cx="6400800" cy="3276600"/>
          </a:xfrm>
        </p:spPr>
        <p:txBody>
          <a:bodyPr>
            <a:normAutofit fontScale="70000" lnSpcReduction="20000"/>
          </a:bodyPr>
          <a:lstStyle/>
          <a:p>
            <a:pPr marL="514350" indent="-514350">
              <a:buFont typeface="+mj-lt"/>
              <a:buAutoNum type="arabicPeriod"/>
            </a:pPr>
            <a:r>
              <a:rPr lang="en-US" dirty="0" smtClean="0">
                <a:solidFill>
                  <a:schemeClr val="tx1"/>
                </a:solidFill>
              </a:rPr>
              <a:t>Participants were able to reflect on personal and collective meaning of proactive collaboration.</a:t>
            </a:r>
          </a:p>
          <a:p>
            <a:pPr marL="514350" indent="-514350">
              <a:buFont typeface="+mj-lt"/>
              <a:buAutoNum type="arabicPeriod"/>
            </a:pPr>
            <a:r>
              <a:rPr lang="en-US" dirty="0" smtClean="0">
                <a:solidFill>
                  <a:schemeClr val="tx1"/>
                </a:solidFill>
              </a:rPr>
              <a:t>Respondents started with identifying proactive strategies for student academic </a:t>
            </a:r>
            <a:r>
              <a:rPr lang="en-US" smtClean="0">
                <a:solidFill>
                  <a:schemeClr val="tx1"/>
                </a:solidFill>
              </a:rPr>
              <a:t>and social success</a:t>
            </a:r>
            <a:r>
              <a:rPr lang="en-US" dirty="0" smtClean="0">
                <a:solidFill>
                  <a:schemeClr val="tx1"/>
                </a:solidFill>
              </a:rPr>
              <a:t>.</a:t>
            </a:r>
          </a:p>
          <a:p>
            <a:pPr marL="514350" indent="-514350">
              <a:buFont typeface="+mj-lt"/>
              <a:buAutoNum type="arabicPeriod"/>
            </a:pPr>
            <a:r>
              <a:rPr lang="en-US" dirty="0" smtClean="0">
                <a:solidFill>
                  <a:schemeClr val="tx1"/>
                </a:solidFill>
              </a:rPr>
              <a:t>Giving information and sharing resources was mentioned by 5 of the participants. </a:t>
            </a:r>
          </a:p>
          <a:p>
            <a:pPr marL="514350" indent="-514350">
              <a:buFont typeface="+mj-lt"/>
              <a:buAutoNum type="arabicPeriod"/>
            </a:pPr>
            <a:r>
              <a:rPr lang="en-US" dirty="0" smtClean="0">
                <a:solidFill>
                  <a:schemeClr val="tx1"/>
                </a:solidFill>
              </a:rPr>
              <a:t>Part of sharing information would involve team meetings, reaching out to parents, planning, and anticipating as well as asking questions.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Hypothesis support</a:t>
            </a:r>
            <a:endParaRPr lang="en-US" dirty="0"/>
          </a:p>
        </p:txBody>
      </p:sp>
      <p:sp>
        <p:nvSpPr>
          <p:cNvPr id="3" name="Subtitle 2"/>
          <p:cNvSpPr>
            <a:spLocks noGrp="1"/>
          </p:cNvSpPr>
          <p:nvPr>
            <p:ph type="subTitle" idx="1"/>
          </p:nvPr>
        </p:nvSpPr>
        <p:spPr>
          <a:xfrm>
            <a:off x="1371600" y="3276600"/>
            <a:ext cx="6400800" cy="3276600"/>
          </a:xfrm>
        </p:spPr>
        <p:txBody>
          <a:bodyPr>
            <a:normAutofit/>
          </a:bodyPr>
          <a:lstStyle/>
          <a:p>
            <a:pPr marL="514350" indent="-514350"/>
            <a:r>
              <a:rPr lang="en-US" dirty="0" smtClean="0">
                <a:solidFill>
                  <a:schemeClr val="tx1"/>
                </a:solidFill>
              </a:rPr>
              <a:t>Participants filled out 4 tables</a:t>
            </a:r>
            <a:r>
              <a:rPr lang="en-US" dirty="0">
                <a:solidFill>
                  <a:schemeClr val="tx1"/>
                </a:solidFill>
              </a:rPr>
              <a:t> </a:t>
            </a:r>
            <a:r>
              <a:rPr lang="en-US" dirty="0" smtClean="0">
                <a:solidFill>
                  <a:schemeClr val="tx1"/>
                </a:solidFill>
              </a:rPr>
              <a:t>and discussed case study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Table 1. I will plan to…</a:t>
            </a:r>
            <a:endParaRPr lang="en-US" dirty="0"/>
          </a:p>
        </p:txBody>
      </p:sp>
      <p:sp>
        <p:nvSpPr>
          <p:cNvPr id="3" name="Subtitle 2"/>
          <p:cNvSpPr>
            <a:spLocks noGrp="1"/>
          </p:cNvSpPr>
          <p:nvPr>
            <p:ph type="subTitle" idx="1"/>
          </p:nvPr>
        </p:nvSpPr>
        <p:spPr>
          <a:xfrm>
            <a:off x="1371600" y="3276600"/>
            <a:ext cx="6400800" cy="3276600"/>
          </a:xfrm>
        </p:spPr>
        <p:txBody>
          <a:bodyPr>
            <a:normAutofit/>
          </a:bodyPr>
          <a:lstStyle/>
          <a:p>
            <a:pPr marL="514350" indent="-514350"/>
            <a:endParaRPr lang="en-US"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228600" y="3048000"/>
            <a:ext cx="8915400" cy="13608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Table 2. I will collaborate with…</a:t>
            </a:r>
            <a:endParaRPr lang="en-US" dirty="0"/>
          </a:p>
        </p:txBody>
      </p:sp>
      <p:sp>
        <p:nvSpPr>
          <p:cNvPr id="3" name="Subtitle 2"/>
          <p:cNvSpPr>
            <a:spLocks noGrp="1"/>
          </p:cNvSpPr>
          <p:nvPr>
            <p:ph type="subTitle" idx="1"/>
          </p:nvPr>
        </p:nvSpPr>
        <p:spPr>
          <a:xfrm>
            <a:off x="1371600" y="3276600"/>
            <a:ext cx="6400800" cy="3276600"/>
          </a:xfrm>
        </p:spPr>
        <p:txBody>
          <a:bodyPr>
            <a:normAutofit/>
          </a:bodyPr>
          <a:lstStyle/>
          <a:p>
            <a:pPr marL="514350" indent="-514350"/>
            <a:endParaRPr lang="en-US" dirty="0" smtClean="0">
              <a:solidFill>
                <a:schemeClr val="tx1"/>
              </a:solidFill>
            </a:endParaRPr>
          </a:p>
          <a:p>
            <a:pPr marL="514350" indent="-514350"/>
            <a:endParaRPr lang="en-US" dirty="0">
              <a:solidFill>
                <a:schemeClr val="tx1"/>
              </a:solidFill>
            </a:endParaRPr>
          </a:p>
          <a:p>
            <a:pPr marL="514350" indent="-514350"/>
            <a:endParaRPr lang="en-US" dirty="0" smtClean="0">
              <a:solidFill>
                <a:schemeClr val="tx1"/>
              </a:solidFill>
            </a:endParaRPr>
          </a:p>
          <a:p>
            <a:pPr marL="514350" indent="-514350"/>
            <a:r>
              <a:rPr lang="en-US" sz="1700" dirty="0" smtClean="0">
                <a:solidFill>
                  <a:schemeClr val="tx1"/>
                </a:solidFill>
              </a:rPr>
              <a:t>“Community Representative” is a former student who was marginalized or about to be marginalized but succeeded.</a:t>
            </a:r>
          </a:p>
        </p:txBody>
      </p:sp>
      <p:pic>
        <p:nvPicPr>
          <p:cNvPr id="2050" name="Picture 2"/>
          <p:cNvPicPr>
            <a:picLocks noChangeAspect="1" noChangeArrowheads="1"/>
          </p:cNvPicPr>
          <p:nvPr/>
        </p:nvPicPr>
        <p:blipFill>
          <a:blip r:embed="rId2"/>
          <a:srcRect/>
          <a:stretch>
            <a:fillRect/>
          </a:stretch>
        </p:blipFill>
        <p:spPr bwMode="auto">
          <a:xfrm>
            <a:off x="228600" y="3200400"/>
            <a:ext cx="8686800" cy="11869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Table 3. I will begin to use</a:t>
            </a:r>
            <a:endParaRPr lang="en-US" dirty="0"/>
          </a:p>
        </p:txBody>
      </p:sp>
      <p:sp>
        <p:nvSpPr>
          <p:cNvPr id="3" name="Subtitle 2"/>
          <p:cNvSpPr>
            <a:spLocks noGrp="1"/>
          </p:cNvSpPr>
          <p:nvPr>
            <p:ph type="subTitle" idx="1"/>
          </p:nvPr>
        </p:nvSpPr>
        <p:spPr>
          <a:xfrm>
            <a:off x="1371600" y="3276600"/>
            <a:ext cx="6400800" cy="3276600"/>
          </a:xfrm>
        </p:spPr>
        <p:txBody>
          <a:bodyPr>
            <a:normAutofit/>
          </a:bodyPr>
          <a:lstStyle/>
          <a:p>
            <a:pPr marL="514350" indent="-514350"/>
            <a:endParaRPr lang="en-US" dirty="0" smtClean="0">
              <a:solidFill>
                <a:schemeClr val="tx1"/>
              </a:solidFill>
            </a:endParaRPr>
          </a:p>
          <a:p>
            <a:pPr marL="514350" indent="-514350"/>
            <a:endParaRPr lang="en-US"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533400" y="2895600"/>
            <a:ext cx="8153400" cy="12109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fontScale="90000"/>
          </a:bodyPr>
          <a:lstStyle/>
          <a:p>
            <a:r>
              <a:rPr lang="en-US" dirty="0" smtClean="0"/>
              <a:t>Table 4. I will use the data assessment/analysis to drive my…</a:t>
            </a:r>
            <a:endParaRPr lang="en-US" dirty="0"/>
          </a:p>
        </p:txBody>
      </p:sp>
      <p:sp>
        <p:nvSpPr>
          <p:cNvPr id="3" name="Subtitle 2"/>
          <p:cNvSpPr>
            <a:spLocks noGrp="1"/>
          </p:cNvSpPr>
          <p:nvPr>
            <p:ph type="subTitle" idx="1"/>
          </p:nvPr>
        </p:nvSpPr>
        <p:spPr>
          <a:xfrm>
            <a:off x="1371600" y="3276600"/>
            <a:ext cx="6400800" cy="3276600"/>
          </a:xfrm>
        </p:spPr>
        <p:txBody>
          <a:bodyPr>
            <a:normAutofit/>
          </a:bodyPr>
          <a:lstStyle/>
          <a:p>
            <a:pPr marL="514350" indent="-514350"/>
            <a:endParaRPr lang="en-US" dirty="0" smtClean="0">
              <a:solidFill>
                <a:schemeClr val="tx1"/>
              </a:solidFill>
            </a:endParaRPr>
          </a:p>
          <a:p>
            <a:pPr marL="514350" indent="-514350"/>
            <a:endParaRPr lang="en-US" dirty="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304800" y="2819400"/>
            <a:ext cx="8610600" cy="145472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Discussion Results</a:t>
            </a:r>
            <a:endParaRPr lang="en-US" dirty="0"/>
          </a:p>
        </p:txBody>
      </p:sp>
      <p:sp>
        <p:nvSpPr>
          <p:cNvPr id="3" name="Subtitle 2"/>
          <p:cNvSpPr>
            <a:spLocks noGrp="1"/>
          </p:cNvSpPr>
          <p:nvPr>
            <p:ph type="subTitle" idx="1"/>
          </p:nvPr>
        </p:nvSpPr>
        <p:spPr>
          <a:xfrm>
            <a:off x="1371600" y="2590800"/>
            <a:ext cx="6400800" cy="3276600"/>
          </a:xfrm>
        </p:spPr>
        <p:txBody>
          <a:bodyPr>
            <a:normAutofit/>
          </a:bodyPr>
          <a:lstStyle/>
          <a:p>
            <a:pPr marL="514350" indent="-514350">
              <a:buFont typeface="+mj-lt"/>
              <a:buAutoNum type="arabicPeriod"/>
            </a:pPr>
            <a:r>
              <a:rPr lang="en-US" dirty="0" smtClean="0">
                <a:solidFill>
                  <a:schemeClr val="tx1"/>
                </a:solidFill>
              </a:rPr>
              <a:t>Use student strengths to build student confidence</a:t>
            </a:r>
          </a:p>
          <a:p>
            <a:pPr marL="514350" indent="-514350">
              <a:buFont typeface="+mj-lt"/>
              <a:buAutoNum type="arabicPeriod"/>
            </a:pPr>
            <a:r>
              <a:rPr lang="en-US" dirty="0" smtClean="0">
                <a:solidFill>
                  <a:schemeClr val="tx1"/>
                </a:solidFill>
              </a:rPr>
              <a:t>Provide parental support</a:t>
            </a:r>
            <a:endParaRPr lang="en-US" dirty="0">
              <a:solidFill>
                <a:schemeClr val="tx1"/>
              </a:solidFill>
            </a:endParaRPr>
          </a:p>
          <a:p>
            <a:pPr marL="514350" indent="-514350">
              <a:buFont typeface="+mj-lt"/>
              <a:buAutoNum type="arabicPeriod"/>
            </a:pPr>
            <a:r>
              <a:rPr lang="en-US" dirty="0" smtClean="0">
                <a:solidFill>
                  <a:schemeClr val="tx1"/>
                </a:solidFill>
              </a:rPr>
              <a:t>Conduct school socials, outside learning opportunities, and parent projects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Conclusion</a:t>
            </a:r>
            <a:endParaRPr lang="en-US" dirty="0"/>
          </a:p>
        </p:txBody>
      </p:sp>
      <p:sp>
        <p:nvSpPr>
          <p:cNvPr id="3" name="Subtitle 2"/>
          <p:cNvSpPr>
            <a:spLocks noGrp="1"/>
          </p:cNvSpPr>
          <p:nvPr>
            <p:ph type="subTitle" idx="1"/>
          </p:nvPr>
        </p:nvSpPr>
        <p:spPr>
          <a:xfrm>
            <a:off x="1371600" y="2590800"/>
            <a:ext cx="6400800" cy="3276600"/>
          </a:xfrm>
        </p:spPr>
        <p:txBody>
          <a:bodyPr>
            <a:normAutofit/>
          </a:bodyPr>
          <a:lstStyle/>
          <a:p>
            <a:pPr marL="514350" indent="-514350">
              <a:buFont typeface="+mj-lt"/>
              <a:buAutoNum type="arabicPeriod"/>
            </a:pPr>
            <a:r>
              <a:rPr lang="en-US" dirty="0" smtClean="0">
                <a:solidFill>
                  <a:schemeClr val="tx1"/>
                </a:solidFill>
              </a:rPr>
              <a:t>The problem</a:t>
            </a:r>
          </a:p>
          <a:p>
            <a:pPr marL="514350" indent="-514350">
              <a:buFont typeface="+mj-lt"/>
              <a:buAutoNum type="arabicPeriod"/>
            </a:pPr>
            <a:r>
              <a:rPr lang="en-US" dirty="0" smtClean="0">
                <a:solidFill>
                  <a:schemeClr val="tx1"/>
                </a:solidFill>
              </a:rPr>
              <a:t>The proposed solution</a:t>
            </a:r>
            <a:endParaRPr lang="en-US" dirty="0">
              <a:solidFill>
                <a:schemeClr val="tx1"/>
              </a:solidFill>
            </a:endParaRPr>
          </a:p>
          <a:p>
            <a:pPr marL="514350" indent="-514350">
              <a:buFont typeface="+mj-lt"/>
              <a:buAutoNum type="arabicPeriod"/>
            </a:pPr>
            <a:r>
              <a:rPr lang="en-US" dirty="0" smtClean="0">
                <a:solidFill>
                  <a:schemeClr val="tx1"/>
                </a:solidFill>
              </a:rPr>
              <a:t>The study</a:t>
            </a:r>
          </a:p>
          <a:p>
            <a:pPr marL="514350" indent="-514350">
              <a:buFont typeface="+mj-lt"/>
              <a:buAutoNum type="arabicPeriod"/>
            </a:pPr>
            <a:r>
              <a:rPr lang="en-US" dirty="0" smtClean="0">
                <a:solidFill>
                  <a:schemeClr val="tx1"/>
                </a:solidFill>
              </a:rPr>
              <a:t>The quantitative results</a:t>
            </a:r>
          </a:p>
          <a:p>
            <a:pPr marL="514350" indent="-514350">
              <a:buFont typeface="+mj-lt"/>
              <a:buAutoNum type="arabicPeriod"/>
            </a:pPr>
            <a:r>
              <a:rPr lang="en-US" dirty="0" smtClean="0">
                <a:solidFill>
                  <a:schemeClr val="tx1"/>
                </a:solidFill>
              </a:rPr>
              <a:t>The discussion results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Case Study Example</a:t>
            </a:r>
            <a:endParaRPr lang="en-US" dirty="0"/>
          </a:p>
        </p:txBody>
      </p:sp>
      <p:sp>
        <p:nvSpPr>
          <p:cNvPr id="3" name="Subtitle 2"/>
          <p:cNvSpPr>
            <a:spLocks noGrp="1"/>
          </p:cNvSpPr>
          <p:nvPr>
            <p:ph type="subTitle" idx="1"/>
          </p:nvPr>
        </p:nvSpPr>
        <p:spPr>
          <a:xfrm>
            <a:off x="685800" y="2209800"/>
            <a:ext cx="7696200" cy="4038600"/>
          </a:xfrm>
        </p:spPr>
        <p:txBody>
          <a:bodyPr>
            <a:normAutofit fontScale="92500"/>
          </a:bodyPr>
          <a:lstStyle/>
          <a:p>
            <a:pPr marL="514350" indent="-514350"/>
            <a:r>
              <a:rPr lang="en-US" dirty="0" smtClean="0">
                <a:solidFill>
                  <a:schemeClr val="tx1"/>
                </a:solidFill>
              </a:rPr>
              <a:t> Erika is a 12-year-old, Latina female in sixth grade, living with her father. Erika has not been completing her homework and does not always have school supplies. She is failing all of her core classes except math. She is generally very shy and quiet. Teachers report that she is usually inattentive in the morning and more attentive in the afternoon.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Introduction</a:t>
            </a:r>
            <a:endParaRPr lang="en-US" dirty="0"/>
          </a:p>
        </p:txBody>
      </p:sp>
      <p:sp>
        <p:nvSpPr>
          <p:cNvPr id="3" name="Subtitle 2"/>
          <p:cNvSpPr>
            <a:spLocks noGrp="1"/>
          </p:cNvSpPr>
          <p:nvPr>
            <p:ph type="subTitle" idx="1"/>
          </p:nvPr>
        </p:nvSpPr>
        <p:spPr>
          <a:xfrm>
            <a:off x="1371600" y="2590800"/>
            <a:ext cx="6400800" cy="3276600"/>
          </a:xfrm>
        </p:spPr>
        <p:txBody>
          <a:bodyPr>
            <a:normAutofit/>
          </a:bodyPr>
          <a:lstStyle/>
          <a:p>
            <a:pPr marL="514350" indent="-514350">
              <a:buFont typeface="+mj-lt"/>
              <a:buAutoNum type="arabicPeriod"/>
            </a:pPr>
            <a:r>
              <a:rPr lang="en-US" dirty="0" smtClean="0">
                <a:solidFill>
                  <a:schemeClr val="tx1"/>
                </a:solidFill>
              </a:rPr>
              <a:t>The problem</a:t>
            </a:r>
          </a:p>
          <a:p>
            <a:pPr marL="514350" indent="-514350">
              <a:buFont typeface="+mj-lt"/>
              <a:buAutoNum type="arabicPeriod"/>
            </a:pPr>
            <a:r>
              <a:rPr lang="en-US" dirty="0" smtClean="0">
                <a:solidFill>
                  <a:schemeClr val="tx1"/>
                </a:solidFill>
              </a:rPr>
              <a:t>The proposed solution</a:t>
            </a:r>
            <a:endParaRPr lang="en-US" dirty="0">
              <a:solidFill>
                <a:schemeClr val="tx1"/>
              </a:solidFill>
            </a:endParaRPr>
          </a:p>
          <a:p>
            <a:pPr marL="514350" indent="-514350">
              <a:buFont typeface="+mj-lt"/>
              <a:buAutoNum type="arabicPeriod"/>
            </a:pPr>
            <a:r>
              <a:rPr lang="en-US" dirty="0" smtClean="0">
                <a:solidFill>
                  <a:schemeClr val="tx1"/>
                </a:solidFill>
              </a:rPr>
              <a:t>The study</a:t>
            </a:r>
          </a:p>
          <a:p>
            <a:pPr marL="514350" indent="-514350">
              <a:buFont typeface="+mj-lt"/>
              <a:buAutoNum type="arabicPeriod"/>
            </a:pPr>
            <a:r>
              <a:rPr lang="en-US" dirty="0" smtClean="0">
                <a:solidFill>
                  <a:schemeClr val="tx1"/>
                </a:solidFill>
              </a:rPr>
              <a:t>The quantitative results</a:t>
            </a:r>
          </a:p>
          <a:p>
            <a:pPr marL="514350" indent="-514350">
              <a:buFont typeface="+mj-lt"/>
              <a:buAutoNum type="arabicPeriod"/>
            </a:pPr>
            <a:r>
              <a:rPr lang="en-US" dirty="0" smtClean="0">
                <a:solidFill>
                  <a:schemeClr val="tx1"/>
                </a:solidFill>
              </a:rPr>
              <a:t>The discussion results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Case Study Example</a:t>
            </a:r>
            <a:endParaRPr lang="en-US" dirty="0"/>
          </a:p>
        </p:txBody>
      </p:sp>
      <p:sp>
        <p:nvSpPr>
          <p:cNvPr id="3" name="Subtitle 2"/>
          <p:cNvSpPr>
            <a:spLocks noGrp="1"/>
          </p:cNvSpPr>
          <p:nvPr>
            <p:ph type="subTitle" idx="1"/>
          </p:nvPr>
        </p:nvSpPr>
        <p:spPr>
          <a:xfrm>
            <a:off x="685800" y="2209800"/>
            <a:ext cx="7696200" cy="4038600"/>
          </a:xfrm>
        </p:spPr>
        <p:txBody>
          <a:bodyPr>
            <a:normAutofit/>
          </a:bodyPr>
          <a:lstStyle/>
          <a:p>
            <a:pPr marL="514350" indent="-514350"/>
            <a:endParaRPr lang="en-US" dirty="0" smtClean="0">
              <a:solidFill>
                <a:schemeClr val="tx1"/>
              </a:solidFill>
            </a:endParaRPr>
          </a:p>
        </p:txBody>
      </p:sp>
      <p:pic>
        <p:nvPicPr>
          <p:cNvPr id="5124" name="Picture 4"/>
          <p:cNvPicPr>
            <a:picLocks noChangeAspect="1" noChangeArrowheads="1"/>
          </p:cNvPicPr>
          <p:nvPr/>
        </p:nvPicPr>
        <p:blipFill>
          <a:blip r:embed="rId2"/>
          <a:srcRect/>
          <a:stretch>
            <a:fillRect/>
          </a:stretch>
        </p:blipFill>
        <p:spPr bwMode="auto">
          <a:xfrm>
            <a:off x="1109663" y="1"/>
            <a:ext cx="6924675" cy="6858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The Problem</a:t>
            </a:r>
            <a:endParaRPr lang="en-US" dirty="0"/>
          </a:p>
        </p:txBody>
      </p:sp>
      <p:sp>
        <p:nvSpPr>
          <p:cNvPr id="3" name="Subtitle 2"/>
          <p:cNvSpPr>
            <a:spLocks noGrp="1"/>
          </p:cNvSpPr>
          <p:nvPr>
            <p:ph type="subTitle" idx="1"/>
          </p:nvPr>
        </p:nvSpPr>
        <p:spPr>
          <a:xfrm>
            <a:off x="1371600" y="3276600"/>
            <a:ext cx="6400800" cy="3276600"/>
          </a:xfrm>
        </p:spPr>
        <p:txBody>
          <a:bodyPr>
            <a:normAutofit fontScale="92500" lnSpcReduction="10000"/>
          </a:bodyPr>
          <a:lstStyle/>
          <a:p>
            <a:r>
              <a:rPr lang="en-US" dirty="0" smtClean="0">
                <a:solidFill>
                  <a:schemeClr val="tx1"/>
                </a:solidFill>
              </a:rPr>
              <a:t>13.2% of learners enrolled in school and aged 3 to 21 received services under the Individual with Disabilities Education Act</a:t>
            </a:r>
          </a:p>
          <a:p>
            <a:endParaRPr lang="en-US" dirty="0">
              <a:solidFill>
                <a:schemeClr val="tx1"/>
              </a:solidFill>
            </a:endParaRPr>
          </a:p>
          <a:p>
            <a:r>
              <a:rPr lang="en-US" dirty="0" smtClean="0">
                <a:solidFill>
                  <a:schemeClr val="tx1"/>
                </a:solidFill>
              </a:rPr>
              <a:t>That means a lot of students need extra help.</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Why (Good Reasons)?</a:t>
            </a:r>
            <a:endParaRPr lang="en-US" dirty="0"/>
          </a:p>
        </p:txBody>
      </p:sp>
      <p:sp>
        <p:nvSpPr>
          <p:cNvPr id="3" name="Subtitle 2"/>
          <p:cNvSpPr>
            <a:spLocks noGrp="1"/>
          </p:cNvSpPr>
          <p:nvPr>
            <p:ph type="subTitle" idx="1"/>
          </p:nvPr>
        </p:nvSpPr>
        <p:spPr>
          <a:xfrm>
            <a:off x="1371600" y="3276600"/>
            <a:ext cx="6400800" cy="3276600"/>
          </a:xfrm>
        </p:spPr>
        <p:txBody>
          <a:bodyPr>
            <a:normAutofit/>
          </a:bodyPr>
          <a:lstStyle/>
          <a:p>
            <a:pPr marL="514350" indent="-514350"/>
            <a:r>
              <a:rPr lang="en-US" dirty="0" smtClean="0">
                <a:solidFill>
                  <a:schemeClr val="tx1"/>
                </a:solidFill>
              </a:rPr>
              <a:t>1. They are physically handicapped. (Trouble hearing, seeing, speaking, development problems)</a:t>
            </a:r>
          </a:p>
          <a:p>
            <a:pPr marL="514350" indent="-514350"/>
            <a:r>
              <a:rPr lang="en-US" dirty="0" smtClean="0">
                <a:solidFill>
                  <a:schemeClr val="tx1"/>
                </a:solidFill>
              </a:rPr>
              <a:t> 2. They are mentally handicapped (retardation (specialness), etc)</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Why (Bad Reasons)?</a:t>
            </a:r>
            <a:endParaRPr lang="en-US" dirty="0"/>
          </a:p>
        </p:txBody>
      </p:sp>
      <p:sp>
        <p:nvSpPr>
          <p:cNvPr id="3" name="Subtitle 2"/>
          <p:cNvSpPr>
            <a:spLocks noGrp="1"/>
          </p:cNvSpPr>
          <p:nvPr>
            <p:ph type="subTitle" idx="1"/>
          </p:nvPr>
        </p:nvSpPr>
        <p:spPr>
          <a:xfrm>
            <a:off x="1371600" y="3276600"/>
            <a:ext cx="6400800" cy="3276600"/>
          </a:xfrm>
        </p:spPr>
        <p:txBody>
          <a:bodyPr>
            <a:normAutofit/>
          </a:bodyPr>
          <a:lstStyle/>
          <a:p>
            <a:pPr marL="514350" indent="-514350">
              <a:buAutoNum type="arabicPeriod"/>
            </a:pPr>
            <a:r>
              <a:rPr lang="en-US" dirty="0" smtClean="0">
                <a:solidFill>
                  <a:schemeClr val="tx1"/>
                </a:solidFill>
              </a:rPr>
              <a:t>They are lazy</a:t>
            </a:r>
          </a:p>
          <a:p>
            <a:pPr marL="514350" indent="-514350">
              <a:buAutoNum type="arabicPeriod"/>
            </a:pPr>
            <a:r>
              <a:rPr lang="en-US" dirty="0" smtClean="0">
                <a:solidFill>
                  <a:schemeClr val="tx1"/>
                </a:solidFill>
              </a:rPr>
              <a:t>Their home life is just….bad.</a:t>
            </a:r>
          </a:p>
          <a:p>
            <a:pPr marL="514350" indent="-514350"/>
            <a:r>
              <a:rPr lang="en-US" dirty="0" smtClean="0">
                <a:solidFill>
                  <a:schemeClr val="tx1"/>
                </a:solidFill>
              </a:rPr>
              <a:t>(Ever asked someone with dyslexia to explain dyslexia?)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Why do we care?</a:t>
            </a:r>
            <a:endParaRPr lang="en-US" dirty="0"/>
          </a:p>
        </p:txBody>
      </p:sp>
      <p:sp>
        <p:nvSpPr>
          <p:cNvPr id="3" name="Subtitle 2"/>
          <p:cNvSpPr>
            <a:spLocks noGrp="1"/>
          </p:cNvSpPr>
          <p:nvPr>
            <p:ph type="subTitle" idx="1"/>
          </p:nvPr>
        </p:nvSpPr>
        <p:spPr>
          <a:xfrm>
            <a:off x="1371600" y="3276600"/>
            <a:ext cx="6400800" cy="3276600"/>
          </a:xfrm>
        </p:spPr>
        <p:txBody>
          <a:bodyPr>
            <a:normAutofit fontScale="92500" lnSpcReduction="20000"/>
          </a:bodyPr>
          <a:lstStyle/>
          <a:p>
            <a:pPr marL="514350" indent="-514350"/>
            <a:r>
              <a:rPr lang="en-US" dirty="0" smtClean="0">
                <a:solidFill>
                  <a:schemeClr val="tx1"/>
                </a:solidFill>
              </a:rPr>
              <a:t>Often, being considered disabled results in taking specialized classes, which are essentially, slow moving classes which do not cover much material.</a:t>
            </a:r>
          </a:p>
          <a:p>
            <a:pPr marL="514350" indent="-514350"/>
            <a:endParaRPr lang="en-US" dirty="0">
              <a:solidFill>
                <a:schemeClr val="tx1"/>
              </a:solidFill>
            </a:endParaRPr>
          </a:p>
          <a:p>
            <a:pPr marL="514350" indent="-514350"/>
            <a:r>
              <a:rPr lang="en-US" dirty="0" smtClean="0">
                <a:solidFill>
                  <a:schemeClr val="tx1"/>
                </a:solidFill>
              </a:rPr>
              <a:t>The student “graduates” but does not have a very good education and has very little hope of going to college.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How do you fix it?</a:t>
            </a:r>
            <a:endParaRPr lang="en-US" dirty="0"/>
          </a:p>
        </p:txBody>
      </p:sp>
      <p:sp>
        <p:nvSpPr>
          <p:cNvPr id="3" name="Subtitle 2"/>
          <p:cNvSpPr>
            <a:spLocks noGrp="1"/>
          </p:cNvSpPr>
          <p:nvPr>
            <p:ph type="subTitle" idx="1"/>
          </p:nvPr>
        </p:nvSpPr>
        <p:spPr>
          <a:xfrm>
            <a:off x="1371600" y="3276600"/>
            <a:ext cx="6400800" cy="3276600"/>
          </a:xfrm>
        </p:spPr>
        <p:txBody>
          <a:bodyPr>
            <a:normAutofit fontScale="92500" lnSpcReduction="20000"/>
          </a:bodyPr>
          <a:lstStyle/>
          <a:p>
            <a:pPr marL="514350" indent="-514350"/>
            <a:r>
              <a:rPr lang="en-US" dirty="0" smtClean="0">
                <a:solidFill>
                  <a:schemeClr val="tx1"/>
                </a:solidFill>
              </a:rPr>
              <a:t>Tough Question. </a:t>
            </a:r>
          </a:p>
          <a:p>
            <a:pPr marL="514350" indent="-514350">
              <a:buAutoNum type="arabicPeriod"/>
            </a:pPr>
            <a:r>
              <a:rPr lang="en-US" dirty="0" err="1" smtClean="0">
                <a:solidFill>
                  <a:schemeClr val="tx1"/>
                </a:solidFill>
              </a:rPr>
              <a:t>Proaction</a:t>
            </a:r>
            <a:endParaRPr lang="en-US" dirty="0" smtClean="0">
              <a:solidFill>
                <a:schemeClr val="tx1"/>
              </a:solidFill>
            </a:endParaRPr>
          </a:p>
          <a:p>
            <a:pPr marL="514350" indent="-514350"/>
            <a:r>
              <a:rPr lang="en-US" dirty="0" smtClean="0">
                <a:solidFill>
                  <a:schemeClr val="tx1"/>
                </a:solidFill>
              </a:rPr>
              <a:t>2. Collaboration</a:t>
            </a:r>
          </a:p>
          <a:p>
            <a:pPr marL="514350" indent="-514350"/>
            <a:r>
              <a:rPr lang="en-US" dirty="0" smtClean="0">
                <a:solidFill>
                  <a:schemeClr val="tx1"/>
                </a:solidFill>
              </a:rPr>
              <a:t>3. Qualitative Data Collection</a:t>
            </a:r>
          </a:p>
          <a:p>
            <a:pPr marL="514350" indent="-514350"/>
            <a:r>
              <a:rPr lang="en-US" dirty="0" smtClean="0">
                <a:solidFill>
                  <a:schemeClr val="tx1"/>
                </a:solidFill>
              </a:rPr>
              <a:t>4. Reflective Analysis</a:t>
            </a:r>
          </a:p>
          <a:p>
            <a:pPr marL="514350" indent="-514350"/>
            <a:endParaRPr lang="en-US" dirty="0">
              <a:solidFill>
                <a:schemeClr val="tx1"/>
              </a:solidFill>
            </a:endParaRPr>
          </a:p>
          <a:p>
            <a:pPr marL="514350" indent="-514350"/>
            <a:r>
              <a:rPr lang="en-US" dirty="0" smtClean="0">
                <a:solidFill>
                  <a:schemeClr val="tx1"/>
                </a:solidFill>
              </a:rPr>
              <a:t>Or so they say</a:t>
            </a:r>
          </a:p>
          <a:p>
            <a:pPr marL="514350" indent="-514350"/>
            <a:endParaRPr lang="en-US" dirty="0" smtClean="0">
              <a:solidFill>
                <a:schemeClr val="tx1"/>
              </a:solidFill>
            </a:endParaRPr>
          </a:p>
          <a:p>
            <a:pPr marL="514350" indent="-514350">
              <a:buAutoNum type="arabicPeriod"/>
            </a:pP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Study Population</a:t>
            </a:r>
            <a:endParaRPr lang="en-US" dirty="0"/>
          </a:p>
        </p:txBody>
      </p:sp>
      <p:sp>
        <p:nvSpPr>
          <p:cNvPr id="3" name="Subtitle 2"/>
          <p:cNvSpPr>
            <a:spLocks noGrp="1"/>
          </p:cNvSpPr>
          <p:nvPr>
            <p:ph type="subTitle" idx="1"/>
          </p:nvPr>
        </p:nvSpPr>
        <p:spPr>
          <a:xfrm>
            <a:off x="1371600" y="3276600"/>
            <a:ext cx="6400800" cy="3276600"/>
          </a:xfrm>
        </p:spPr>
        <p:txBody>
          <a:bodyPr>
            <a:normAutofit fontScale="92500" lnSpcReduction="10000"/>
          </a:bodyPr>
          <a:lstStyle/>
          <a:p>
            <a:pPr marL="514350" indent="-514350">
              <a:buFont typeface="Arial" pitchFamily="34" charset="0"/>
              <a:buChar char="•"/>
            </a:pPr>
            <a:r>
              <a:rPr lang="en-US" dirty="0">
                <a:solidFill>
                  <a:schemeClr val="tx1"/>
                </a:solidFill>
              </a:rPr>
              <a:t>N</a:t>
            </a:r>
            <a:r>
              <a:rPr lang="en-US" dirty="0" smtClean="0">
                <a:solidFill>
                  <a:schemeClr val="tx1"/>
                </a:solidFill>
              </a:rPr>
              <a:t>ine educational staff and K-12 teachers. </a:t>
            </a:r>
          </a:p>
          <a:p>
            <a:pPr marL="514350" indent="-514350">
              <a:buFont typeface="Arial" pitchFamily="34" charset="0"/>
              <a:buChar char="•"/>
            </a:pPr>
            <a:r>
              <a:rPr lang="en-US" dirty="0" smtClean="0">
                <a:solidFill>
                  <a:schemeClr val="tx1"/>
                </a:solidFill>
              </a:rPr>
              <a:t>The teachers had an average of 8 years teaching experience.</a:t>
            </a:r>
          </a:p>
          <a:p>
            <a:pPr marL="514350" indent="-514350">
              <a:buFont typeface="Arial" pitchFamily="34" charset="0"/>
              <a:buChar char="•"/>
            </a:pPr>
            <a:r>
              <a:rPr lang="en-US" dirty="0" smtClean="0">
                <a:solidFill>
                  <a:schemeClr val="tx1"/>
                </a:solidFill>
              </a:rPr>
              <a:t> All participants in the study were employees of urban and suburban schools.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t>Data collection</a:t>
            </a:r>
            <a:endParaRPr lang="en-US" dirty="0"/>
          </a:p>
        </p:txBody>
      </p:sp>
      <p:sp>
        <p:nvSpPr>
          <p:cNvPr id="3" name="Subtitle 2"/>
          <p:cNvSpPr>
            <a:spLocks noGrp="1"/>
          </p:cNvSpPr>
          <p:nvPr>
            <p:ph type="subTitle" idx="1"/>
          </p:nvPr>
        </p:nvSpPr>
        <p:spPr>
          <a:xfrm>
            <a:off x="1371600" y="3276600"/>
            <a:ext cx="6400800" cy="3276600"/>
          </a:xfrm>
        </p:spPr>
        <p:txBody>
          <a:bodyPr>
            <a:normAutofit/>
          </a:bodyPr>
          <a:lstStyle/>
          <a:p>
            <a:pPr marL="514350" indent="-514350"/>
            <a:r>
              <a:rPr lang="en-US" dirty="0" smtClean="0">
                <a:solidFill>
                  <a:schemeClr val="tx1"/>
                </a:solidFill>
              </a:rPr>
              <a:t>Semi structured focus group which filled out a collaboration template based on a case study.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566</Words>
  <Application>Microsoft Office PowerPoint</Application>
  <PresentationFormat>On-screen Show (4:3)</PresentationFormat>
  <Paragraphs>71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Identifying Proactive Collaboration Strategies for Teacher Readiness For Marginalized Students</vt:lpstr>
      <vt:lpstr>Introduction</vt:lpstr>
      <vt:lpstr>The Problem</vt:lpstr>
      <vt:lpstr>Why (Good Reasons)?</vt:lpstr>
      <vt:lpstr>Why (Bad Reasons)?</vt:lpstr>
      <vt:lpstr>Why do we care?</vt:lpstr>
      <vt:lpstr>How do you fix it?</vt:lpstr>
      <vt:lpstr>Study Population</vt:lpstr>
      <vt:lpstr>Data collection</vt:lpstr>
      <vt:lpstr>Research Questions</vt:lpstr>
      <vt:lpstr>Data analysis</vt:lpstr>
      <vt:lpstr>Hypothesis support</vt:lpstr>
      <vt:lpstr>Table 1. I will plan to…</vt:lpstr>
      <vt:lpstr>Table 2. I will collaborate with…</vt:lpstr>
      <vt:lpstr>Table 3. I will begin to use</vt:lpstr>
      <vt:lpstr>Table 4. I will use the data assessment/analysis to drive my…</vt:lpstr>
      <vt:lpstr>Discussion Results</vt:lpstr>
      <vt:lpstr>Conclusion</vt:lpstr>
      <vt:lpstr>Case Study Example</vt:lpstr>
      <vt:lpstr>Case Study 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Proactive Collaboration Strategies for Teacher Readiness For Marginalized Students</dc:title>
  <dc:creator>Tyler</dc:creator>
  <cp:lastModifiedBy>Tyler</cp:lastModifiedBy>
  <cp:revision>53</cp:revision>
  <dcterms:created xsi:type="dcterms:W3CDTF">2014-10-07T17:17:02Z</dcterms:created>
  <dcterms:modified xsi:type="dcterms:W3CDTF">2014-10-07T20:12:46Z</dcterms:modified>
</cp:coreProperties>
</file>