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9" r:id="rId9"/>
    <p:sldId id="265" r:id="rId10"/>
    <p:sldId id="266" r:id="rId11"/>
    <p:sldId id="263" r:id="rId12"/>
    <p:sldId id="26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1BFA-06FC-4528-B3F9-E7B7BF53E2C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8FF-2602-457F-AEAC-D6850A85C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6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1BFA-06FC-4528-B3F9-E7B7BF53E2C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8FF-2602-457F-AEAC-D6850A85C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7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1BFA-06FC-4528-B3F9-E7B7BF53E2C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8FF-2602-457F-AEAC-D6850A85C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6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1BFA-06FC-4528-B3F9-E7B7BF53E2C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8FF-2602-457F-AEAC-D6850A85C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1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1BFA-06FC-4528-B3F9-E7B7BF53E2C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8FF-2602-457F-AEAC-D6850A85C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1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1BFA-06FC-4528-B3F9-E7B7BF53E2C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8FF-2602-457F-AEAC-D6850A85C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1BFA-06FC-4528-B3F9-E7B7BF53E2C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8FF-2602-457F-AEAC-D6850A85C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8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1BFA-06FC-4528-B3F9-E7B7BF53E2C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8FF-2602-457F-AEAC-D6850A85C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5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1BFA-06FC-4528-B3F9-E7B7BF53E2C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8FF-2602-457F-AEAC-D6850A85C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3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1BFA-06FC-4528-B3F9-E7B7BF53E2C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8FF-2602-457F-AEAC-D6850A85C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1BFA-06FC-4528-B3F9-E7B7BF53E2C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8FF-2602-457F-AEAC-D6850A85C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61BFA-06FC-4528-B3F9-E7B7BF53E2C8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8C8FF-2602-457F-AEAC-D6850A85C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4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Costs of Texting in the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Dakota Lawson &amp; Bruce B. Henderson</a:t>
            </a:r>
          </a:p>
          <a:p>
            <a:r>
              <a:rPr lang="en-US" dirty="0"/>
              <a:t>Presented by Amy Stonger</a:t>
            </a:r>
          </a:p>
          <a:p>
            <a:r>
              <a:rPr lang="en-US" dirty="0"/>
              <a:t>October 20, 2016</a:t>
            </a:r>
          </a:p>
        </p:txBody>
      </p:sp>
    </p:spTree>
    <p:extLst>
      <p:ext uri="{BB962C8B-B14F-4D97-AF65-F5344CB8AC3E}">
        <p14:creationId xmlns:p14="http://schemas.microsoft.com/office/powerpoint/2010/main" val="3256420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113" y="285612"/>
            <a:ext cx="10515600" cy="1325563"/>
          </a:xfrm>
        </p:spPr>
        <p:txBody>
          <a:bodyPr/>
          <a:lstStyle/>
          <a:p>
            <a:r>
              <a:rPr lang="en-US" dirty="0"/>
              <a:t>Studies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113" y="1611175"/>
            <a:ext cx="11565835" cy="5001660"/>
          </a:xfrm>
        </p:spPr>
        <p:txBody>
          <a:bodyPr/>
          <a:lstStyle/>
          <a:p>
            <a:r>
              <a:rPr lang="en-US" dirty="0" err="1"/>
              <a:t>Gingerich</a:t>
            </a:r>
            <a:r>
              <a:rPr lang="en-US" dirty="0"/>
              <a:t> and </a:t>
            </a:r>
            <a:r>
              <a:rPr lang="en-US" dirty="0" err="1"/>
              <a:t>Lineweaver</a:t>
            </a:r>
            <a:r>
              <a:rPr lang="en-US" dirty="0"/>
              <a:t> 2014</a:t>
            </a:r>
          </a:p>
          <a:p>
            <a:pPr lvl="1"/>
            <a:r>
              <a:rPr lang="en-US" dirty="0"/>
              <a:t>Two studies</a:t>
            </a:r>
          </a:p>
          <a:p>
            <a:pPr lvl="2"/>
            <a:r>
              <a:rPr lang="en-US" dirty="0"/>
              <a:t>60% vs 80%</a:t>
            </a:r>
          </a:p>
          <a:p>
            <a:pPr lvl="2"/>
            <a:r>
              <a:rPr lang="en-US" dirty="0"/>
              <a:t>73% vs 83%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From all of this evidence </a:t>
            </a:r>
          </a:p>
          <a:p>
            <a:pPr lvl="1"/>
            <a:r>
              <a:rPr lang="en-US" dirty="0"/>
              <a:t>Texting and the use of technology has a negative impact on performance</a:t>
            </a:r>
          </a:p>
          <a:p>
            <a:pPr lvl="1"/>
            <a:r>
              <a:rPr lang="en-US" dirty="0"/>
              <a:t>Associated with a 10% to 20% reduction in learning </a:t>
            </a:r>
          </a:p>
        </p:txBody>
      </p:sp>
    </p:spTree>
    <p:extLst>
      <p:ext uri="{BB962C8B-B14F-4D97-AF65-F5344CB8AC3E}">
        <p14:creationId xmlns:p14="http://schemas.microsoft.com/office/powerpoint/2010/main" val="2755343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74" y="192847"/>
            <a:ext cx="10515600" cy="1325563"/>
          </a:xfrm>
        </p:spPr>
        <p:txBody>
          <a:bodyPr/>
          <a:lstStyle/>
          <a:p>
            <a:r>
              <a:rPr lang="en-US" dirty="0"/>
              <a:t>What should teachers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087" y="1518410"/>
            <a:ext cx="11357113" cy="51076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Ignore and Compete </a:t>
            </a:r>
          </a:p>
          <a:p>
            <a:pPr lvl="1"/>
            <a:r>
              <a:rPr lang="en-US" dirty="0"/>
              <a:t>Students responsible for own learning </a:t>
            </a:r>
          </a:p>
          <a:p>
            <a:pPr lvl="1"/>
            <a:r>
              <a:rPr lang="en-US" dirty="0"/>
              <a:t>Makes students happy </a:t>
            </a:r>
          </a:p>
          <a:p>
            <a:pPr lvl="1"/>
            <a:r>
              <a:rPr lang="en-US" dirty="0"/>
              <a:t>Not educationally appropriate</a:t>
            </a:r>
          </a:p>
          <a:p>
            <a:pPr lvl="1"/>
            <a:r>
              <a:rPr lang="en-US" dirty="0"/>
              <a:t>Must provide consistently engaging instruction</a:t>
            </a:r>
          </a:p>
          <a:p>
            <a:pPr lvl="1"/>
            <a:r>
              <a:rPr lang="en-US" dirty="0"/>
              <a:t>Teacher must not get distracted by phone use</a:t>
            </a:r>
          </a:p>
          <a:p>
            <a:pPr marL="514350" indent="-514350">
              <a:buAutoNum type="arabicPeriod" startAt="2"/>
            </a:pPr>
            <a:r>
              <a:rPr lang="en-US" dirty="0"/>
              <a:t>Prohibit </a:t>
            </a:r>
          </a:p>
          <a:p>
            <a:pPr lvl="1"/>
            <a:r>
              <a:rPr lang="en-US" dirty="0"/>
              <a:t>Upsets students</a:t>
            </a:r>
          </a:p>
          <a:p>
            <a:pPr lvl="1"/>
            <a:r>
              <a:rPr lang="en-US" dirty="0"/>
              <a:t>Consistent enforcement is difficult</a:t>
            </a:r>
          </a:p>
          <a:p>
            <a:pPr lvl="1"/>
            <a:r>
              <a:rPr lang="en-US" dirty="0"/>
              <a:t>Energy spent on banning cell phones is often greater than the benefits</a:t>
            </a:r>
          </a:p>
        </p:txBody>
      </p:sp>
    </p:spTree>
    <p:extLst>
      <p:ext uri="{BB962C8B-B14F-4D97-AF65-F5344CB8AC3E}">
        <p14:creationId xmlns:p14="http://schemas.microsoft.com/office/powerpoint/2010/main" val="1867519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1061" y="344556"/>
            <a:ext cx="11370365" cy="6188765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dirty="0"/>
              <a:t>Educate</a:t>
            </a:r>
          </a:p>
          <a:p>
            <a:pPr lvl="1"/>
            <a:r>
              <a:rPr lang="en-US" dirty="0"/>
              <a:t>At beginning of semester provide evidence of how texting affects performance and educate students on how distractions interfere with learning</a:t>
            </a:r>
          </a:p>
          <a:p>
            <a:pPr marL="0" indent="0">
              <a:buNone/>
            </a:pPr>
            <a:r>
              <a:rPr lang="en-US" dirty="0"/>
              <a:t>4. Incorporate</a:t>
            </a:r>
          </a:p>
          <a:p>
            <a:pPr lvl="1"/>
            <a:r>
              <a:rPr lang="en-US" dirty="0"/>
              <a:t>Adapt to new technology and incorporate it into the classroom </a:t>
            </a:r>
          </a:p>
          <a:p>
            <a:pPr marL="0" indent="0">
              <a:buNone/>
            </a:pPr>
            <a:r>
              <a:rPr lang="en-US" dirty="0"/>
              <a:t>5. Take breaks</a:t>
            </a:r>
          </a:p>
          <a:p>
            <a:pPr lvl="1"/>
            <a:r>
              <a:rPr lang="en-US" dirty="0"/>
              <a:t>“technology breaks”: </a:t>
            </a:r>
            <a:r>
              <a:rPr lang="en-US" dirty="0"/>
              <a:t>2 to 3 minute break</a:t>
            </a:r>
            <a:endParaRPr lang="en-US" dirty="0"/>
          </a:p>
          <a:p>
            <a:pPr lvl="1"/>
            <a:r>
              <a:rPr lang="en-US" dirty="0"/>
              <a:t>Establish a contract with students to allow a break for phone use as long as they are kept out of sight during class time</a:t>
            </a:r>
          </a:p>
          <a:p>
            <a:pPr lvl="1"/>
            <a:r>
              <a:rPr lang="en-US" dirty="0"/>
              <a:t>Reduces the habit to check phone</a:t>
            </a:r>
          </a:p>
        </p:txBody>
      </p:sp>
    </p:spTree>
    <p:extLst>
      <p:ext uri="{BB962C8B-B14F-4D97-AF65-F5344CB8AC3E}">
        <p14:creationId xmlns:p14="http://schemas.microsoft.com/office/powerpoint/2010/main" val="1504894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1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435" y="232603"/>
            <a:ext cx="10515600" cy="1325563"/>
          </a:xfrm>
        </p:spPr>
        <p:txBody>
          <a:bodyPr/>
          <a:lstStyle/>
          <a:p>
            <a:r>
              <a:rPr lang="en-US" dirty="0"/>
              <a:t>In the past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5" y="1558166"/>
            <a:ext cx="11304105" cy="4802877"/>
          </a:xfrm>
        </p:spPr>
        <p:txBody>
          <a:bodyPr/>
          <a:lstStyle/>
          <a:p>
            <a:r>
              <a:rPr lang="en-US" dirty="0"/>
              <a:t>Distractions included:</a:t>
            </a:r>
          </a:p>
          <a:p>
            <a:pPr lvl="1"/>
            <a:r>
              <a:rPr lang="en-US" dirty="0"/>
              <a:t>Reading</a:t>
            </a:r>
          </a:p>
          <a:p>
            <a:pPr lvl="1"/>
            <a:r>
              <a:rPr lang="en-US" dirty="0"/>
              <a:t>Completing assignments from other classes</a:t>
            </a:r>
          </a:p>
          <a:p>
            <a:pPr lvl="1"/>
            <a:r>
              <a:rPr lang="en-US" dirty="0"/>
              <a:t>Talking amongst themselves</a:t>
            </a:r>
          </a:p>
          <a:p>
            <a:pPr lvl="1"/>
            <a:r>
              <a:rPr lang="en-US" dirty="0"/>
              <a:t>Occasional ringing of phones </a:t>
            </a:r>
          </a:p>
          <a:p>
            <a:r>
              <a:rPr lang="en-US" dirty="0"/>
              <a:t>Technological advancements make these distractions more common and accessible to students</a:t>
            </a:r>
          </a:p>
          <a:p>
            <a:pPr lvl="1"/>
            <a:r>
              <a:rPr lang="en-US" dirty="0"/>
              <a:t>Laptops, tablets, smartphones</a:t>
            </a:r>
          </a:p>
          <a:p>
            <a:pPr lvl="1"/>
            <a:r>
              <a:rPr lang="en-US" dirty="0"/>
              <a:t>Internet access for social media, web surfing and email</a:t>
            </a:r>
          </a:p>
          <a:p>
            <a:pPr lvl="1"/>
            <a:r>
              <a:rPr lang="en-US" dirty="0"/>
              <a:t>Much more powerful source of distractions</a:t>
            </a:r>
          </a:p>
        </p:txBody>
      </p:sp>
    </p:spTree>
    <p:extLst>
      <p:ext uri="{BB962C8B-B14F-4D97-AF65-F5344CB8AC3E}">
        <p14:creationId xmlns:p14="http://schemas.microsoft.com/office/powerpoint/2010/main" val="393691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904" y="325369"/>
            <a:ext cx="10515600" cy="1325563"/>
          </a:xfrm>
        </p:spPr>
        <p:txBody>
          <a:bodyPr/>
          <a:lstStyle/>
          <a:p>
            <a:r>
              <a:rPr lang="en-US" dirty="0"/>
              <a:t>Teacher’s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904" y="1650932"/>
            <a:ext cx="10793896" cy="4526031"/>
          </a:xfrm>
        </p:spPr>
        <p:txBody>
          <a:bodyPr/>
          <a:lstStyle/>
          <a:p>
            <a:r>
              <a:rPr lang="en-US" dirty="0"/>
              <a:t>Informal poll of university faculty by the Chronicle of Higher Education </a:t>
            </a:r>
          </a:p>
          <a:p>
            <a:pPr lvl="1"/>
            <a:r>
              <a:rPr lang="en-US" dirty="0"/>
              <a:t>Cell phones are the most hated distraction</a:t>
            </a:r>
          </a:p>
          <a:p>
            <a:pPr lvl="1"/>
            <a:r>
              <a:rPr lang="en-US" dirty="0"/>
              <a:t>Followed by tardiness and laptop use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Most teachers give up trying to control phone usage</a:t>
            </a:r>
          </a:p>
        </p:txBody>
      </p:sp>
    </p:spTree>
    <p:extLst>
      <p:ext uri="{BB962C8B-B14F-4D97-AF65-F5344CB8AC3E}">
        <p14:creationId xmlns:p14="http://schemas.microsoft.com/office/powerpoint/2010/main" val="46689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130" y="285612"/>
            <a:ext cx="10515600" cy="1325563"/>
          </a:xfrm>
        </p:spPr>
        <p:txBody>
          <a:bodyPr/>
          <a:lstStyle/>
          <a:p>
            <a:r>
              <a:rPr lang="en-US" dirty="0"/>
              <a:t>Student’s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5" y="1510748"/>
            <a:ext cx="11410121" cy="51683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Students text in class whether it’s allowed or not</a:t>
            </a:r>
          </a:p>
          <a:p>
            <a:r>
              <a:rPr lang="en-US" dirty="0"/>
              <a:t>Students value their texting privileges</a:t>
            </a:r>
          </a:p>
          <a:p>
            <a:pPr lvl="1"/>
            <a:r>
              <a:rPr lang="en-US" dirty="0"/>
              <a:t>95% admit to bringing smartphones to class</a:t>
            </a:r>
          </a:p>
          <a:p>
            <a:pPr lvl="1"/>
            <a:r>
              <a:rPr lang="en-US" dirty="0"/>
              <a:t>92% admit to using phones during class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Students believe that they are capable and even good at multitasking</a:t>
            </a:r>
          </a:p>
          <a:p>
            <a:pPr lvl="1"/>
            <a:r>
              <a:rPr lang="en-US" dirty="0"/>
              <a:t>Consider themselves more productive </a:t>
            </a:r>
          </a:p>
          <a:p>
            <a:pPr lvl="1"/>
            <a:r>
              <a:rPr lang="en-US" dirty="0"/>
              <a:t>Supported by popular culture</a:t>
            </a:r>
          </a:p>
          <a:p>
            <a:endParaRPr lang="en-US" dirty="0"/>
          </a:p>
          <a:p>
            <a:r>
              <a:rPr lang="en-US" dirty="0"/>
              <a:t>“Checking habit”</a:t>
            </a:r>
          </a:p>
          <a:p>
            <a:pPr lvl="1"/>
            <a:r>
              <a:rPr lang="en-US" dirty="0"/>
              <a:t>The urge to check phone constantly</a:t>
            </a:r>
          </a:p>
          <a:p>
            <a:pPr lvl="1"/>
            <a:r>
              <a:rPr lang="en-US" dirty="0"/>
              <a:t>Hard to resist even if phone use is prohibited</a:t>
            </a:r>
          </a:p>
        </p:txBody>
      </p:sp>
    </p:spTree>
    <p:extLst>
      <p:ext uri="{BB962C8B-B14F-4D97-AF65-F5344CB8AC3E}">
        <p14:creationId xmlns:p14="http://schemas.microsoft.com/office/powerpoint/2010/main" val="245353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52" y="259108"/>
            <a:ext cx="10515600" cy="1325563"/>
          </a:xfrm>
        </p:spPr>
        <p:txBody>
          <a:bodyPr/>
          <a:lstStyle/>
          <a:p>
            <a:r>
              <a:rPr lang="en-US" dirty="0"/>
              <a:t>Does texting actually interfere with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1584671"/>
            <a:ext cx="11502885" cy="4895642"/>
          </a:xfrm>
        </p:spPr>
        <p:txBody>
          <a:bodyPr>
            <a:normAutofit/>
          </a:bodyPr>
          <a:lstStyle/>
          <a:p>
            <a:r>
              <a:rPr lang="en-US" dirty="0"/>
              <a:t>Evidence shows that we can only process so much information at one time</a:t>
            </a:r>
          </a:p>
          <a:p>
            <a:pPr lvl="1"/>
            <a:r>
              <a:rPr lang="en-US" dirty="0"/>
              <a:t>difficulty focusing on more than one thread of information at one time </a:t>
            </a:r>
          </a:p>
          <a:p>
            <a:r>
              <a:rPr lang="en-US" dirty="0"/>
              <a:t>Can switch attention from one stimuli to another but adds to overall cognitive load</a:t>
            </a:r>
          </a:p>
          <a:p>
            <a:r>
              <a:rPr lang="en-US" dirty="0"/>
              <a:t>Immediate memory has a capacity of 4 or 5 or 8 or 9 units of information</a:t>
            </a:r>
          </a:p>
          <a:p>
            <a:pPr lvl="1"/>
            <a:r>
              <a:rPr lang="en-US" dirty="0"/>
              <a:t>depends on task complexity and individual differences </a:t>
            </a:r>
          </a:p>
          <a:p>
            <a:r>
              <a:rPr lang="en-US" dirty="0"/>
              <a:t>Research on texting/talking while driving shows reduced reaction times, attentiveness to surroundings, and overall decision 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1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78" y="245855"/>
            <a:ext cx="10515600" cy="1325563"/>
          </a:xfrm>
        </p:spPr>
        <p:txBody>
          <a:bodyPr/>
          <a:lstStyle/>
          <a:p>
            <a:r>
              <a:rPr lang="en-US" dirty="0"/>
              <a:t>Threaded Cognition Theory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78" y="1571418"/>
            <a:ext cx="9153939" cy="5067921"/>
          </a:xfrm>
        </p:spPr>
        <p:txBody>
          <a:bodyPr/>
          <a:lstStyle/>
          <a:p>
            <a:r>
              <a:rPr lang="en-US" dirty="0" err="1"/>
              <a:t>Salvucci</a:t>
            </a:r>
            <a:r>
              <a:rPr lang="en-US" dirty="0"/>
              <a:t> and </a:t>
            </a:r>
            <a:r>
              <a:rPr lang="en-US" dirty="0" err="1"/>
              <a:t>Taatgen</a:t>
            </a:r>
            <a:r>
              <a:rPr lang="en-US" dirty="0"/>
              <a:t> 2008</a:t>
            </a:r>
          </a:p>
          <a:p>
            <a:pPr lvl="1"/>
            <a:r>
              <a:rPr lang="en-US" dirty="0"/>
              <a:t>Tasks = cognitive threads </a:t>
            </a:r>
          </a:p>
          <a:p>
            <a:pPr lvl="1"/>
            <a:r>
              <a:rPr lang="en-US" dirty="0"/>
              <a:t>Must learn to perform task individually before combining </a:t>
            </a:r>
          </a:p>
          <a:p>
            <a:r>
              <a:rPr lang="en-US" dirty="0"/>
              <a:t>Interruptions do arise</a:t>
            </a:r>
          </a:p>
          <a:p>
            <a:pPr lvl="1"/>
            <a:r>
              <a:rPr lang="en-US" dirty="0"/>
              <a:t> 2 stages : interruption lag and resumption lag </a:t>
            </a:r>
          </a:p>
          <a:p>
            <a:pPr lvl="1"/>
            <a:r>
              <a:rPr lang="en-US" dirty="0"/>
              <a:t>Research into memory capacity and attention shows that </a:t>
            </a:r>
            <a:r>
              <a:rPr lang="en-US" dirty="0" err="1"/>
              <a:t>mult</a:t>
            </a:r>
            <a:r>
              <a:rPr lang="en-US" dirty="0"/>
              <a:t>-tasking isn’t possible </a:t>
            </a:r>
          </a:p>
        </p:txBody>
      </p:sp>
    </p:spTree>
    <p:extLst>
      <p:ext uri="{BB962C8B-B14F-4D97-AF65-F5344CB8AC3E}">
        <p14:creationId xmlns:p14="http://schemas.microsoft.com/office/powerpoint/2010/main" val="152954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809" y="265043"/>
            <a:ext cx="10995991" cy="1425645"/>
          </a:xfrm>
        </p:spPr>
        <p:txBody>
          <a:bodyPr/>
          <a:lstStyle/>
          <a:p>
            <a:r>
              <a:rPr lang="en-US" dirty="0"/>
              <a:t>Studies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1537252"/>
            <a:ext cx="11330607" cy="4956313"/>
          </a:xfrm>
        </p:spPr>
        <p:txBody>
          <a:bodyPr>
            <a:normAutofit/>
          </a:bodyPr>
          <a:lstStyle/>
          <a:p>
            <a:r>
              <a:rPr lang="en-US" dirty="0" err="1"/>
              <a:t>Kraushaar</a:t>
            </a:r>
            <a:r>
              <a:rPr lang="en-US" dirty="0"/>
              <a:t> and Novak 2010</a:t>
            </a:r>
            <a:endParaRPr lang="en-US" dirty="0"/>
          </a:p>
          <a:p>
            <a:pPr lvl="1"/>
            <a:r>
              <a:rPr lang="en-US" dirty="0"/>
              <a:t>Marketing classes in which computers are mandatory</a:t>
            </a:r>
          </a:p>
          <a:p>
            <a:pPr lvl="1"/>
            <a:r>
              <a:rPr lang="en-US" dirty="0"/>
              <a:t>Data collected from spyware installed on students’ computers</a:t>
            </a:r>
          </a:p>
          <a:p>
            <a:pPr lvl="1"/>
            <a:r>
              <a:rPr lang="en-US" dirty="0"/>
              <a:t>42% of class time is spent off task</a:t>
            </a:r>
          </a:p>
          <a:p>
            <a:r>
              <a:rPr lang="en-US" dirty="0"/>
              <a:t> Fried 2008</a:t>
            </a:r>
          </a:p>
          <a:p>
            <a:pPr lvl="1"/>
            <a:r>
              <a:rPr lang="en-US" dirty="0"/>
              <a:t>Self reported data</a:t>
            </a:r>
            <a:endParaRPr lang="en-US" dirty="0"/>
          </a:p>
          <a:p>
            <a:pPr lvl="1"/>
            <a:r>
              <a:rPr lang="en-US" dirty="0"/>
              <a:t>81% checked email </a:t>
            </a:r>
          </a:p>
          <a:p>
            <a:pPr lvl="1"/>
            <a:r>
              <a:rPr lang="en-US" dirty="0"/>
              <a:t>68% instant messaging</a:t>
            </a:r>
          </a:p>
          <a:p>
            <a:pPr lvl="1"/>
            <a:r>
              <a:rPr lang="en-US" dirty="0"/>
              <a:t>43% surfing web </a:t>
            </a:r>
          </a:p>
          <a:p>
            <a:pPr lvl="1"/>
            <a:r>
              <a:rPr lang="en-US" dirty="0"/>
              <a:t>25% playing games </a:t>
            </a:r>
          </a:p>
        </p:txBody>
      </p:sp>
    </p:spTree>
    <p:extLst>
      <p:ext uri="{BB962C8B-B14F-4D97-AF65-F5344CB8AC3E}">
        <p14:creationId xmlns:p14="http://schemas.microsoft.com/office/powerpoint/2010/main" val="13722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5369"/>
            <a:ext cx="10515600" cy="1325563"/>
          </a:xfrm>
        </p:spPr>
        <p:txBody>
          <a:bodyPr/>
          <a:lstStyle/>
          <a:p>
            <a:r>
              <a:rPr lang="en-US" dirty="0"/>
              <a:t>Studies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087" y="1650932"/>
            <a:ext cx="11092070" cy="47366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Hembrooke</a:t>
            </a:r>
            <a:r>
              <a:rPr lang="en-US" dirty="0"/>
              <a:t> and Gay 2003 &amp; Sana, Weston, and </a:t>
            </a:r>
            <a:r>
              <a:rPr lang="en-US" dirty="0" err="1"/>
              <a:t>Cepeda</a:t>
            </a:r>
            <a:r>
              <a:rPr lang="en-US" dirty="0"/>
              <a:t> 2013</a:t>
            </a:r>
          </a:p>
          <a:p>
            <a:pPr lvl="1"/>
            <a:r>
              <a:rPr lang="en-US" dirty="0"/>
              <a:t>Found a 10 to 20% reduction in learning for both laptop users and nearby distracted peers</a:t>
            </a:r>
          </a:p>
          <a:p>
            <a:r>
              <a:rPr lang="en-US" dirty="0"/>
              <a:t>Simulation of class </a:t>
            </a:r>
          </a:p>
          <a:p>
            <a:pPr lvl="1"/>
            <a:r>
              <a:rPr lang="en-US" dirty="0"/>
              <a:t>relatively simple material under controlled conditions</a:t>
            </a:r>
          </a:p>
          <a:p>
            <a:pPr lvl="1"/>
            <a:r>
              <a:rPr lang="en-US" dirty="0"/>
              <a:t>120 participants, first year students</a:t>
            </a:r>
          </a:p>
          <a:p>
            <a:pPr lvl="1"/>
            <a:r>
              <a:rPr lang="en-US" dirty="0"/>
              <a:t>Shown a 10 minute video on memory</a:t>
            </a:r>
          </a:p>
          <a:p>
            <a:pPr lvl="1"/>
            <a:r>
              <a:rPr lang="en-US" dirty="0"/>
              <a:t>3 groups: control, receiving only, receive and respond </a:t>
            </a:r>
          </a:p>
          <a:p>
            <a:pPr lvl="1"/>
            <a:r>
              <a:rPr lang="en-US" dirty="0"/>
              <a:t>Administered a 12 question quiz following video</a:t>
            </a:r>
          </a:p>
          <a:p>
            <a:pPr lvl="1"/>
            <a:r>
              <a:rPr lang="en-US" dirty="0"/>
              <a:t>Scores</a:t>
            </a:r>
          </a:p>
          <a:p>
            <a:pPr lvl="2"/>
            <a:r>
              <a:rPr lang="en-US" dirty="0"/>
              <a:t>9.93 for control group</a:t>
            </a:r>
          </a:p>
          <a:p>
            <a:pPr lvl="2"/>
            <a:r>
              <a:rPr lang="en-US" dirty="0"/>
              <a:t>9.03 for receive only group</a:t>
            </a:r>
          </a:p>
          <a:p>
            <a:pPr lvl="2"/>
            <a:r>
              <a:rPr lang="en-US" dirty="0"/>
              <a:t>9.25 for receive and respond group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8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061" y="318053"/>
            <a:ext cx="10982739" cy="1372636"/>
          </a:xfrm>
        </p:spPr>
        <p:txBody>
          <a:bodyPr/>
          <a:lstStyle/>
          <a:p>
            <a:r>
              <a:rPr lang="en-US" dirty="0"/>
              <a:t>Studies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61" y="1524000"/>
            <a:ext cx="11423373" cy="4929809"/>
          </a:xfrm>
        </p:spPr>
        <p:txBody>
          <a:bodyPr/>
          <a:lstStyle/>
          <a:p>
            <a:r>
              <a:rPr lang="en-US" dirty="0"/>
              <a:t>Wood and colleagues 2012</a:t>
            </a:r>
          </a:p>
          <a:p>
            <a:pPr lvl="1"/>
            <a:r>
              <a:rPr lang="en-US" dirty="0"/>
              <a:t>Based on self reporting of technology use by students</a:t>
            </a:r>
          </a:p>
          <a:p>
            <a:pPr lvl="1"/>
            <a:r>
              <a:rPr lang="en-US" dirty="0"/>
              <a:t>15 item multiple choice test</a:t>
            </a:r>
          </a:p>
          <a:p>
            <a:pPr lvl="2"/>
            <a:r>
              <a:rPr lang="en-US" dirty="0"/>
              <a:t>57% vs 67%</a:t>
            </a:r>
          </a:p>
          <a:p>
            <a:r>
              <a:rPr lang="en-US" dirty="0"/>
              <a:t>Dietz and </a:t>
            </a:r>
            <a:r>
              <a:rPr lang="en-US" dirty="0" err="1"/>
              <a:t>Henrich</a:t>
            </a:r>
            <a:r>
              <a:rPr lang="en-US" dirty="0"/>
              <a:t> 2014</a:t>
            </a:r>
          </a:p>
          <a:p>
            <a:pPr lvl="1"/>
            <a:r>
              <a:rPr lang="en-US" dirty="0"/>
              <a:t>100 students-half without phone access and half sending and receiving texts until asked to stop</a:t>
            </a:r>
          </a:p>
          <a:p>
            <a:pPr lvl="1"/>
            <a:r>
              <a:rPr lang="en-US" dirty="0"/>
              <a:t>17 item multiple choice test</a:t>
            </a:r>
          </a:p>
          <a:p>
            <a:pPr lvl="2"/>
            <a:r>
              <a:rPr lang="en-US" dirty="0"/>
              <a:t>58% vs 71%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9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679</Words>
  <Application>Microsoft Office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Costs of Texting in the Classroom</vt:lpstr>
      <vt:lpstr>In the past</vt:lpstr>
      <vt:lpstr>Teacher’s perspective</vt:lpstr>
      <vt:lpstr>Student’s perspective</vt:lpstr>
      <vt:lpstr>Does texting actually interfere with learning?</vt:lpstr>
      <vt:lpstr>Threaded Cognition Theory </vt:lpstr>
      <vt:lpstr>Studies of interest</vt:lpstr>
      <vt:lpstr>Studies continued</vt:lpstr>
      <vt:lpstr>Studies continued</vt:lpstr>
      <vt:lpstr>Studies continued</vt:lpstr>
      <vt:lpstr>What should teachers do?</vt:lpstr>
      <vt:lpstr>PowerPoint Presentation</vt:lpstr>
      <vt:lpstr>Questions???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Costs of Texting in the Classroom</dc:title>
  <dc:creator>astonger</dc:creator>
  <cp:lastModifiedBy>astonger</cp:lastModifiedBy>
  <cp:revision>11</cp:revision>
  <dcterms:created xsi:type="dcterms:W3CDTF">2016-10-20T14:25:52Z</dcterms:created>
  <dcterms:modified xsi:type="dcterms:W3CDTF">2016-10-20T18:01:04Z</dcterms:modified>
</cp:coreProperties>
</file>