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F3C4EE4C-5938-458A-ACC6-3E5CDDD5284A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A757ECA6-81F5-4909-8460-467A2108C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23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EE4C-5938-458A-ACC6-3E5CDDD5284A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ECA6-81F5-4909-8460-467A2108C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2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EE4C-5938-458A-ACC6-3E5CDDD5284A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ECA6-81F5-4909-8460-467A2108C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3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EE4C-5938-458A-ACC6-3E5CDDD5284A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ECA6-81F5-4909-8460-467A2108C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57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EE4C-5938-458A-ACC6-3E5CDDD5284A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ECA6-81F5-4909-8460-467A2108C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19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EE4C-5938-458A-ACC6-3E5CDDD5284A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ECA6-81F5-4909-8460-467A2108C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89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EE4C-5938-458A-ACC6-3E5CDDD5284A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ECA6-81F5-4909-8460-467A2108C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38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EE4C-5938-458A-ACC6-3E5CDDD5284A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ECA6-81F5-4909-8460-467A2108C8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80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EE4C-5938-458A-ACC6-3E5CDDD5284A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ECA6-81F5-4909-8460-467A2108C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6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EE4C-5938-458A-ACC6-3E5CDDD5284A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ECA6-81F5-4909-8460-467A2108C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3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EE4C-5938-458A-ACC6-3E5CDDD5284A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ECA6-81F5-4909-8460-467A2108C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3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EE4C-5938-458A-ACC6-3E5CDDD5284A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ECA6-81F5-4909-8460-467A2108C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0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EE4C-5938-458A-ACC6-3E5CDDD5284A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ECA6-81F5-4909-8460-467A2108C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1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EE4C-5938-458A-ACC6-3E5CDDD5284A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ECA6-81F5-4909-8460-467A2108C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76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EE4C-5938-458A-ACC6-3E5CDDD5284A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ECA6-81F5-4909-8460-467A2108C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EE4C-5938-458A-ACC6-3E5CDDD5284A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ECA6-81F5-4909-8460-467A2108C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7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EE4C-5938-458A-ACC6-3E5CDDD5284A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ECA6-81F5-4909-8460-467A2108C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16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3C4EE4C-5938-458A-ACC6-3E5CDDD5284A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757ECA6-81F5-4909-8460-467A2108C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468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657" y="435429"/>
            <a:ext cx="9476468" cy="3950302"/>
          </a:xfrm>
        </p:spPr>
        <p:txBody>
          <a:bodyPr>
            <a:noAutofit/>
          </a:bodyPr>
          <a:lstStyle/>
          <a:p>
            <a:r>
              <a:rPr lang="en-US" sz="6000" dirty="0"/>
              <a:t>Strategies for Building Positive Student-Instructor Interactions in Large Classes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Oscar J. Solis and </a:t>
            </a:r>
            <a:r>
              <a:rPr lang="en-US" sz="2400" dirty="0" err="1"/>
              <a:t>Windi</a:t>
            </a:r>
            <a:r>
              <a:rPr lang="en-US" sz="2400" dirty="0"/>
              <a:t> D. Turner</a:t>
            </a:r>
          </a:p>
          <a:p>
            <a:r>
              <a:rPr lang="en-US" sz="2400" dirty="0"/>
              <a:t>Presented by Amy </a:t>
            </a:r>
            <a:r>
              <a:rPr lang="en-US" sz="2400" dirty="0" err="1"/>
              <a:t>Stonger</a:t>
            </a:r>
            <a:endParaRPr lang="en-US" sz="2400" dirty="0"/>
          </a:p>
          <a:p>
            <a:r>
              <a:rPr lang="en-US" sz="2400" dirty="0"/>
              <a:t>April 21, 2016</a:t>
            </a:r>
          </a:p>
        </p:txBody>
      </p:sp>
    </p:spTree>
    <p:extLst>
      <p:ext uri="{BB962C8B-B14F-4D97-AF65-F5344CB8AC3E}">
        <p14:creationId xmlns:p14="http://schemas.microsoft.com/office/powerpoint/2010/main" val="3484103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2230" y="0"/>
            <a:ext cx="5094514" cy="6858000"/>
          </a:xfrm>
        </p:spPr>
        <p:txBody>
          <a:bodyPr>
            <a:noAutofit/>
          </a:bodyPr>
          <a:lstStyle/>
          <a:p>
            <a:r>
              <a:rPr lang="en-US" sz="5400" dirty="0"/>
              <a:t>Question 2: </a:t>
            </a:r>
            <a:br>
              <a:rPr lang="en-US" sz="5400" dirty="0"/>
            </a:br>
            <a:r>
              <a:rPr lang="en-US" sz="5400" dirty="0"/>
              <a:t>Did your instructor </a:t>
            </a:r>
            <a:br>
              <a:rPr lang="en-US" sz="5400" dirty="0"/>
            </a:br>
            <a:r>
              <a:rPr lang="en-US" sz="5400" dirty="0"/>
              <a:t>do the following activity in your class?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12342" y="992826"/>
            <a:ext cx="7590971" cy="524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760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2670629"/>
          </a:xfrm>
        </p:spPr>
        <p:txBody>
          <a:bodyPr>
            <a:noAutofit/>
          </a:bodyPr>
          <a:lstStyle/>
          <a:p>
            <a:r>
              <a:rPr lang="en-US" sz="4000" dirty="0"/>
              <a:t>Question 3: </a:t>
            </a:r>
            <a:br>
              <a:rPr lang="en-US" sz="4000" dirty="0"/>
            </a:br>
            <a:r>
              <a:rPr lang="en-US" sz="4000" dirty="0"/>
              <a:t>How effective was the following activity in creating positive student-instructor interactions in this large class?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7600" y="2092969"/>
            <a:ext cx="6988629" cy="440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527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686" y="0"/>
            <a:ext cx="11814627" cy="3033486"/>
          </a:xfrm>
        </p:spPr>
        <p:txBody>
          <a:bodyPr>
            <a:noAutofit/>
          </a:bodyPr>
          <a:lstStyle/>
          <a:p>
            <a:r>
              <a:rPr lang="en-US" dirty="0"/>
              <a:t>Question 4: What additional comments do you have pertaining to strategies and/or activities that the instructor used in order to create positive student-instructor interactions in this large class?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686" y="2801257"/>
            <a:ext cx="11165114" cy="4056743"/>
          </a:xfrm>
        </p:spPr>
        <p:txBody>
          <a:bodyPr>
            <a:noAutofit/>
          </a:bodyPr>
          <a:lstStyle/>
          <a:p>
            <a:r>
              <a:rPr lang="en-US" sz="2800" dirty="0"/>
              <a:t>Sharing personal stories and encouraging students to do the same</a:t>
            </a:r>
          </a:p>
          <a:p>
            <a:r>
              <a:rPr lang="en-US" sz="2800" dirty="0"/>
              <a:t>Learning students’ names</a:t>
            </a:r>
          </a:p>
          <a:p>
            <a:r>
              <a:rPr lang="en-US" sz="2800" dirty="0"/>
              <a:t>Connecting course material to real life </a:t>
            </a:r>
          </a:p>
          <a:p>
            <a:r>
              <a:rPr lang="en-US" sz="2800" dirty="0"/>
              <a:t>Responsive and approachable</a:t>
            </a:r>
          </a:p>
          <a:p>
            <a:r>
              <a:rPr lang="en-US" sz="2800" dirty="0"/>
              <a:t>Passionate</a:t>
            </a:r>
          </a:p>
          <a:p>
            <a:r>
              <a:rPr lang="en-US" sz="2800" dirty="0"/>
              <a:t>Concern for students’ performance</a:t>
            </a:r>
          </a:p>
        </p:txBody>
      </p:sp>
    </p:spTree>
    <p:extLst>
      <p:ext uri="{BB962C8B-B14F-4D97-AF65-F5344CB8AC3E}">
        <p14:creationId xmlns:p14="http://schemas.microsoft.com/office/powerpoint/2010/main" val="1611078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" y="0"/>
            <a:ext cx="12032343" cy="3193143"/>
          </a:xfrm>
        </p:spPr>
        <p:txBody>
          <a:bodyPr>
            <a:noAutofit/>
          </a:bodyPr>
          <a:lstStyle/>
          <a:p>
            <a:r>
              <a:rPr lang="en-US" sz="4000" dirty="0"/>
              <a:t>Question 5: What additional strategies and/or activities do you feel instructors could use in order to create positive student-instructor interactions in large classes?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56" y="2818926"/>
            <a:ext cx="12032343" cy="3924093"/>
          </a:xfrm>
        </p:spPr>
        <p:txBody>
          <a:bodyPr>
            <a:normAutofit/>
          </a:bodyPr>
          <a:lstStyle/>
          <a:p>
            <a:r>
              <a:rPr lang="en-US" sz="3600" dirty="0"/>
              <a:t>Offer options to the class</a:t>
            </a:r>
          </a:p>
          <a:p>
            <a:r>
              <a:rPr lang="en-US" sz="3600" dirty="0"/>
              <a:t>One-on-one interaction</a:t>
            </a:r>
          </a:p>
          <a:p>
            <a:r>
              <a:rPr lang="en-US" sz="3600" dirty="0"/>
              <a:t>Encourage students to use office hours and email communication for issues or questions</a:t>
            </a:r>
          </a:p>
        </p:txBody>
      </p:sp>
    </p:spTree>
    <p:extLst>
      <p:ext uri="{BB962C8B-B14F-4D97-AF65-F5344CB8AC3E}">
        <p14:creationId xmlns:p14="http://schemas.microsoft.com/office/powerpoint/2010/main" val="2080645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1" y="116115"/>
            <a:ext cx="10131425" cy="1204686"/>
          </a:xfrm>
        </p:spPr>
        <p:txBody>
          <a:bodyPr>
            <a:normAutofit/>
          </a:bodyPr>
          <a:lstStyle/>
          <a:p>
            <a:r>
              <a:rPr lang="en-US" sz="6000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1" y="1132114"/>
            <a:ext cx="12014199" cy="5725885"/>
          </a:xfrm>
        </p:spPr>
        <p:txBody>
          <a:bodyPr>
            <a:noAutofit/>
          </a:bodyPr>
          <a:lstStyle/>
          <a:p>
            <a:r>
              <a:rPr lang="en-US" sz="2800" dirty="0"/>
              <a:t>Self-Disclosure</a:t>
            </a:r>
          </a:p>
          <a:p>
            <a:pPr lvl="1"/>
            <a:r>
              <a:rPr lang="en-US" sz="2800" dirty="0"/>
              <a:t>increased attendance and motivation to learn</a:t>
            </a:r>
          </a:p>
          <a:p>
            <a:pPr lvl="1"/>
            <a:r>
              <a:rPr lang="en-US" sz="2800" dirty="0"/>
              <a:t>greater understanding of course content</a:t>
            </a:r>
          </a:p>
          <a:p>
            <a:r>
              <a:rPr lang="en-US" sz="2800" dirty="0"/>
              <a:t>Caring Leadership</a:t>
            </a:r>
          </a:p>
          <a:p>
            <a:pPr lvl="1"/>
            <a:r>
              <a:rPr lang="en-US" sz="2800" dirty="0"/>
              <a:t>Passion resonates with students</a:t>
            </a:r>
          </a:p>
          <a:p>
            <a:pPr lvl="1"/>
            <a:r>
              <a:rPr lang="en-US" sz="2800" dirty="0"/>
              <a:t>Increased engagement and learning</a:t>
            </a:r>
          </a:p>
          <a:p>
            <a:r>
              <a:rPr lang="en-US" sz="2800" dirty="0"/>
              <a:t>Making class feel smaller</a:t>
            </a:r>
          </a:p>
          <a:p>
            <a:pPr lvl="1"/>
            <a:r>
              <a:rPr lang="en-US" sz="2800" dirty="0"/>
              <a:t>Setting clear expectations and outcomes for course increases participation and provide a positive outlook</a:t>
            </a:r>
          </a:p>
          <a:p>
            <a:pPr lvl="1"/>
            <a:r>
              <a:rPr lang="en-US" sz="2800" dirty="0"/>
              <a:t>Asking and encouraging questions</a:t>
            </a:r>
          </a:p>
        </p:txBody>
      </p:sp>
    </p:spTree>
    <p:extLst>
      <p:ext uri="{BB962C8B-B14F-4D97-AF65-F5344CB8AC3E}">
        <p14:creationId xmlns:p14="http://schemas.microsoft.com/office/powerpoint/2010/main" val="2191460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830" y="217715"/>
            <a:ext cx="10131425" cy="1456267"/>
          </a:xfrm>
        </p:spPr>
        <p:txBody>
          <a:bodyPr>
            <a:normAutofit/>
          </a:bodyPr>
          <a:lstStyle/>
          <a:p>
            <a:r>
              <a:rPr lang="en-US" sz="6000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830" y="1494971"/>
            <a:ext cx="11985169" cy="5363029"/>
          </a:xfrm>
        </p:spPr>
        <p:txBody>
          <a:bodyPr>
            <a:normAutofit/>
          </a:bodyPr>
          <a:lstStyle/>
          <a:p>
            <a:r>
              <a:rPr lang="en-US" sz="3200" dirty="0"/>
              <a:t>Identifying relevant and relatable personal stories </a:t>
            </a:r>
          </a:p>
          <a:p>
            <a:r>
              <a:rPr lang="en-US" sz="3200" dirty="0"/>
              <a:t>Avoid veering off topic or losing students’ interest </a:t>
            </a:r>
          </a:p>
          <a:p>
            <a:r>
              <a:rPr lang="en-US" sz="3200" dirty="0"/>
              <a:t>Not all students comfortable asking questions or sharing stories</a:t>
            </a:r>
          </a:p>
          <a:p>
            <a:r>
              <a:rPr lang="en-US" sz="3200" dirty="0"/>
              <a:t>Finding time to memorize names or personal details about students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Any other challenges that you can think of?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9090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316" y="203200"/>
            <a:ext cx="10131425" cy="1456267"/>
          </a:xfrm>
        </p:spPr>
        <p:txBody>
          <a:bodyPr>
            <a:normAutofit/>
          </a:bodyPr>
          <a:lstStyle/>
          <a:p>
            <a:r>
              <a:rPr lang="en-US" sz="6000" dirty="0"/>
              <a:t>Faculty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316" y="1659467"/>
            <a:ext cx="11999683" cy="5198533"/>
          </a:xfrm>
        </p:spPr>
        <p:txBody>
          <a:bodyPr>
            <a:normAutofit/>
          </a:bodyPr>
          <a:lstStyle/>
          <a:p>
            <a:r>
              <a:rPr lang="en-US" sz="3600" dirty="0"/>
              <a:t>More attentive and engaged students</a:t>
            </a:r>
          </a:p>
          <a:p>
            <a:r>
              <a:rPr lang="en-US" sz="3600" dirty="0"/>
              <a:t>Students are more inclined to communicate freely with instructor</a:t>
            </a:r>
          </a:p>
          <a:p>
            <a:r>
              <a:rPr lang="en-US" sz="3600" dirty="0"/>
              <a:t>More interactive course</a:t>
            </a:r>
          </a:p>
          <a:p>
            <a:r>
              <a:rPr lang="en-US" sz="3600" dirty="0"/>
              <a:t>Student feedback provides opportunity for further improvements and refinement</a:t>
            </a:r>
          </a:p>
        </p:txBody>
      </p:sp>
    </p:spTree>
    <p:extLst>
      <p:ext uri="{BB962C8B-B14F-4D97-AF65-F5344CB8AC3E}">
        <p14:creationId xmlns:p14="http://schemas.microsoft.com/office/powerpoint/2010/main" val="1051367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1" y="174171"/>
            <a:ext cx="10131425" cy="1456267"/>
          </a:xfrm>
        </p:spPr>
        <p:txBody>
          <a:bodyPr>
            <a:normAutofit/>
          </a:bodyPr>
          <a:lstStyle/>
          <a:p>
            <a:r>
              <a:rPr lang="en-US" sz="6000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1" y="1349829"/>
            <a:ext cx="12014199" cy="5508171"/>
          </a:xfrm>
        </p:spPr>
        <p:txBody>
          <a:bodyPr>
            <a:normAutofit/>
          </a:bodyPr>
          <a:lstStyle/>
          <a:p>
            <a:r>
              <a:rPr lang="en-US" sz="3600" dirty="0"/>
              <a:t>Incorporate three strategies to build positive student-teacher interactions to increase student participation, engagement, and satisfaction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Discussion</a:t>
            </a:r>
          </a:p>
          <a:p>
            <a:pPr marL="0" indent="0">
              <a:buNone/>
            </a:pPr>
            <a:r>
              <a:rPr lang="en-US" sz="3600" dirty="0"/>
              <a:t>Do you have any additional ways to encourage meaningful student-teacher interactions?</a:t>
            </a:r>
          </a:p>
        </p:txBody>
      </p:sp>
    </p:spTree>
    <p:extLst>
      <p:ext uri="{BB962C8B-B14F-4D97-AF65-F5344CB8AC3E}">
        <p14:creationId xmlns:p14="http://schemas.microsoft.com/office/powerpoint/2010/main" val="2162741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344" y="159657"/>
            <a:ext cx="11796485" cy="1456267"/>
          </a:xfrm>
        </p:spPr>
        <p:txBody>
          <a:bodyPr>
            <a:normAutofit/>
          </a:bodyPr>
          <a:lstStyle/>
          <a:p>
            <a:r>
              <a:rPr lang="en-US" sz="6000" dirty="0"/>
              <a:t>Large classrooms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344" y="1615924"/>
            <a:ext cx="11273969" cy="5242076"/>
          </a:xfrm>
        </p:spPr>
        <p:txBody>
          <a:bodyPr>
            <a:normAutofit/>
          </a:bodyPr>
          <a:lstStyle/>
          <a:p>
            <a:r>
              <a:rPr lang="en-US" sz="2800" dirty="0"/>
              <a:t>Most practical </a:t>
            </a:r>
          </a:p>
          <a:p>
            <a:r>
              <a:rPr lang="en-US" sz="2800" dirty="0"/>
              <a:t>Fosters disengagement in students</a:t>
            </a:r>
          </a:p>
          <a:p>
            <a:r>
              <a:rPr lang="en-US" sz="2800" dirty="0"/>
              <a:t>Attendance issues</a:t>
            </a:r>
          </a:p>
          <a:p>
            <a:r>
              <a:rPr lang="en-US" sz="2800" dirty="0"/>
              <a:t>Lack of student-instructor interactions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Purpose: “To investigate strategies available to instructors which can lead to positive student-instructor interactions in large classes”</a:t>
            </a:r>
          </a:p>
        </p:txBody>
      </p:sp>
    </p:spTree>
    <p:extLst>
      <p:ext uri="{BB962C8B-B14F-4D97-AF65-F5344CB8AC3E}">
        <p14:creationId xmlns:p14="http://schemas.microsoft.com/office/powerpoint/2010/main" val="28412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87" y="0"/>
            <a:ext cx="10131425" cy="1456267"/>
          </a:xfrm>
        </p:spPr>
        <p:txBody>
          <a:bodyPr>
            <a:normAutofit/>
          </a:bodyPr>
          <a:lstStyle/>
          <a:p>
            <a:r>
              <a:rPr lang="en-US" sz="6000" dirty="0"/>
              <a:t>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7" y="1383694"/>
            <a:ext cx="11912599" cy="5474305"/>
          </a:xfrm>
        </p:spPr>
        <p:txBody>
          <a:bodyPr>
            <a:noAutofit/>
          </a:bodyPr>
          <a:lstStyle/>
          <a:p>
            <a:r>
              <a:rPr lang="en-US" sz="2400" dirty="0"/>
              <a:t>Self-Disclosure: via personal and relevant stories </a:t>
            </a:r>
          </a:p>
          <a:p>
            <a:pPr lvl="1"/>
            <a:r>
              <a:rPr lang="en-US" sz="2400" dirty="0"/>
              <a:t>Increased participation </a:t>
            </a:r>
          </a:p>
          <a:p>
            <a:pPr lvl="1"/>
            <a:r>
              <a:rPr lang="en-US" sz="2400" dirty="0"/>
              <a:t>Improved retention</a:t>
            </a:r>
          </a:p>
          <a:p>
            <a:pPr lvl="1"/>
            <a:r>
              <a:rPr lang="en-US" sz="2400" dirty="0"/>
              <a:t>Build connections to prior knowledge</a:t>
            </a:r>
          </a:p>
          <a:p>
            <a:r>
              <a:rPr lang="en-US" sz="2400" dirty="0"/>
              <a:t>Caring Leadership: respectful and passionate</a:t>
            </a:r>
          </a:p>
          <a:p>
            <a:pPr lvl="1"/>
            <a:r>
              <a:rPr lang="en-US" sz="2400" dirty="0"/>
              <a:t>Positive learning environment</a:t>
            </a:r>
          </a:p>
          <a:p>
            <a:pPr lvl="1"/>
            <a:r>
              <a:rPr lang="en-US" sz="2400" dirty="0"/>
              <a:t>Reduced disruptions</a:t>
            </a:r>
          </a:p>
          <a:p>
            <a:pPr lvl="1"/>
            <a:r>
              <a:rPr lang="en-US" sz="2400" dirty="0"/>
              <a:t>Promotes a higher level of commitment</a:t>
            </a:r>
          </a:p>
          <a:p>
            <a:r>
              <a:rPr lang="en-US" sz="2400" dirty="0"/>
              <a:t>Making the class feel smaller</a:t>
            </a:r>
          </a:p>
          <a:p>
            <a:pPr lvl="1"/>
            <a:r>
              <a:rPr lang="en-US" sz="2400" dirty="0"/>
              <a:t>Develop supportive environment</a:t>
            </a:r>
          </a:p>
          <a:p>
            <a:pPr lvl="1"/>
            <a:r>
              <a:rPr lang="en-US" sz="2400" dirty="0"/>
              <a:t>Increased motivation and discipline</a:t>
            </a:r>
          </a:p>
        </p:txBody>
      </p:sp>
    </p:spTree>
    <p:extLst>
      <p:ext uri="{BB962C8B-B14F-4D97-AF65-F5344CB8AC3E}">
        <p14:creationId xmlns:p14="http://schemas.microsoft.com/office/powerpoint/2010/main" val="3107586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1" y="203200"/>
            <a:ext cx="10131425" cy="1456267"/>
          </a:xfrm>
        </p:spPr>
        <p:txBody>
          <a:bodyPr>
            <a:normAutofit/>
          </a:bodyPr>
          <a:lstStyle/>
          <a:p>
            <a:r>
              <a:rPr lang="en-US" sz="6000" dirty="0"/>
              <a:t>Effective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1" y="1509486"/>
            <a:ext cx="11898085" cy="5348513"/>
          </a:xfrm>
        </p:spPr>
        <p:txBody>
          <a:bodyPr>
            <a:noAutofit/>
          </a:bodyPr>
          <a:lstStyle/>
          <a:p>
            <a:r>
              <a:rPr lang="en-US" sz="3600" dirty="0"/>
              <a:t>Engage students with faculty, the content, and their peers</a:t>
            </a:r>
          </a:p>
          <a:p>
            <a:r>
              <a:rPr lang="en-US" sz="3600" dirty="0"/>
              <a:t>Utilize discussions and interactive learning</a:t>
            </a:r>
          </a:p>
          <a:p>
            <a:r>
              <a:rPr lang="en-US" sz="3600" dirty="0"/>
              <a:t>Concern for students’ growth</a:t>
            </a:r>
          </a:p>
          <a:p>
            <a:r>
              <a:rPr lang="en-US" sz="3600" dirty="0"/>
              <a:t>Connect material to real life scenarios</a:t>
            </a:r>
          </a:p>
          <a:p>
            <a:r>
              <a:rPr lang="en-US" sz="3600" dirty="0"/>
              <a:t>Approachable and responsive</a:t>
            </a:r>
          </a:p>
        </p:txBody>
      </p:sp>
    </p:spTree>
    <p:extLst>
      <p:ext uri="{BB962C8B-B14F-4D97-AF65-F5344CB8AC3E}">
        <p14:creationId xmlns:p14="http://schemas.microsoft.com/office/powerpoint/2010/main" val="3917803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1" y="188686"/>
            <a:ext cx="10131425" cy="1456267"/>
          </a:xfrm>
        </p:spPr>
        <p:txBody>
          <a:bodyPr>
            <a:normAutofit/>
          </a:bodyPr>
          <a:lstStyle/>
          <a:p>
            <a:r>
              <a:rPr lang="en-US" sz="6000" dirty="0"/>
              <a:t>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1" y="1480457"/>
            <a:ext cx="11840028" cy="5377543"/>
          </a:xfrm>
        </p:spPr>
        <p:txBody>
          <a:bodyPr>
            <a:noAutofit/>
          </a:bodyPr>
          <a:lstStyle/>
          <a:p>
            <a:r>
              <a:rPr lang="en-US" sz="3600" dirty="0"/>
              <a:t>Two online surveys (SPOT and BPSIILC) </a:t>
            </a:r>
          </a:p>
          <a:p>
            <a:r>
              <a:rPr lang="en-US" sz="3600" dirty="0"/>
              <a:t>Two consumer studies courses (138 and 84 students)</a:t>
            </a:r>
          </a:p>
          <a:p>
            <a:r>
              <a:rPr lang="en-US" sz="3600" dirty="0"/>
              <a:t>Spring 2015</a:t>
            </a:r>
          </a:p>
          <a:p>
            <a:r>
              <a:rPr lang="en-US" sz="3600" dirty="0"/>
              <a:t>Two instructor-researchers</a:t>
            </a:r>
          </a:p>
          <a:p>
            <a:r>
              <a:rPr lang="en-US" sz="3600" dirty="0"/>
              <a:t>Combination of qualitative and quantitative data</a:t>
            </a:r>
          </a:p>
        </p:txBody>
      </p:sp>
    </p:spTree>
    <p:extLst>
      <p:ext uri="{BB962C8B-B14F-4D97-AF65-F5344CB8AC3E}">
        <p14:creationId xmlns:p14="http://schemas.microsoft.com/office/powerpoint/2010/main" val="1257298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315" y="159657"/>
            <a:ext cx="10131425" cy="1456267"/>
          </a:xfrm>
        </p:spPr>
        <p:txBody>
          <a:bodyPr>
            <a:normAutofit/>
          </a:bodyPr>
          <a:lstStyle/>
          <a:p>
            <a:r>
              <a:rPr lang="en-US" sz="6000" dirty="0"/>
              <a:t>SPOT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315" y="1393371"/>
            <a:ext cx="11898085" cy="5464629"/>
          </a:xfrm>
        </p:spPr>
        <p:txBody>
          <a:bodyPr>
            <a:noAutofit/>
          </a:bodyPr>
          <a:lstStyle/>
          <a:p>
            <a:r>
              <a:rPr lang="en-US" sz="3600" dirty="0"/>
              <a:t>Student perceptions of teaching </a:t>
            </a:r>
          </a:p>
          <a:p>
            <a:r>
              <a:rPr lang="en-US" sz="3600" dirty="0"/>
              <a:t>Administered by university</a:t>
            </a:r>
          </a:p>
          <a:p>
            <a:r>
              <a:rPr lang="en-US" sz="3600" dirty="0"/>
              <a:t>Eight </a:t>
            </a:r>
            <a:r>
              <a:rPr lang="en-US" sz="3600" dirty="0" err="1"/>
              <a:t>likert</a:t>
            </a:r>
            <a:r>
              <a:rPr lang="en-US" sz="3600" dirty="0"/>
              <a:t>-type questions</a:t>
            </a:r>
          </a:p>
          <a:p>
            <a:r>
              <a:rPr lang="en-US" sz="3600" dirty="0"/>
              <a:t>Four open-ended questions</a:t>
            </a:r>
          </a:p>
          <a:p>
            <a:r>
              <a:rPr lang="en-US" sz="3600" dirty="0"/>
              <a:t>No demographic information </a:t>
            </a:r>
          </a:p>
          <a:p>
            <a:r>
              <a:rPr lang="en-US" sz="3600" dirty="0"/>
              <a:t>98 (48.1%) of students completed survey</a:t>
            </a:r>
          </a:p>
        </p:txBody>
      </p:sp>
    </p:spTree>
    <p:extLst>
      <p:ext uri="{BB962C8B-B14F-4D97-AF65-F5344CB8AC3E}">
        <p14:creationId xmlns:p14="http://schemas.microsoft.com/office/powerpoint/2010/main" val="3332161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830" y="159657"/>
            <a:ext cx="10131425" cy="1456267"/>
          </a:xfrm>
        </p:spPr>
        <p:txBody>
          <a:bodyPr>
            <a:normAutofit/>
          </a:bodyPr>
          <a:lstStyle/>
          <a:p>
            <a:r>
              <a:rPr lang="en-US" sz="6000" dirty="0"/>
              <a:t>BPSIILC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830" y="1378857"/>
            <a:ext cx="11985169" cy="5326743"/>
          </a:xfrm>
        </p:spPr>
        <p:txBody>
          <a:bodyPr>
            <a:normAutofit/>
          </a:bodyPr>
          <a:lstStyle/>
          <a:p>
            <a:r>
              <a:rPr lang="en-US" sz="2800" dirty="0"/>
              <a:t>Building Positive Student-Instructor Interactions in Large Classes</a:t>
            </a:r>
          </a:p>
          <a:p>
            <a:r>
              <a:rPr lang="en-US" sz="2800" dirty="0"/>
              <a:t>Based on SPOT survey to provide more detail about each specific strategy and their effectiveness in promoting positive student-instructor interactions</a:t>
            </a:r>
          </a:p>
          <a:p>
            <a:r>
              <a:rPr lang="en-US" sz="2800" dirty="0"/>
              <a:t>Two goals:</a:t>
            </a:r>
          </a:p>
          <a:p>
            <a:pPr lvl="1"/>
            <a:r>
              <a:rPr lang="en-US" sz="2800" dirty="0"/>
              <a:t>Detect positive student-instructor interactions</a:t>
            </a:r>
          </a:p>
          <a:p>
            <a:pPr lvl="1"/>
            <a:r>
              <a:rPr lang="en-US" sz="2800" dirty="0"/>
              <a:t>Identify additional strategies for building positive relationships</a:t>
            </a:r>
          </a:p>
          <a:p>
            <a:r>
              <a:rPr lang="en-US" sz="2800" dirty="0"/>
              <a:t>Five </a:t>
            </a:r>
            <a:r>
              <a:rPr lang="en-US" sz="2800" dirty="0" err="1"/>
              <a:t>likert</a:t>
            </a:r>
            <a:r>
              <a:rPr lang="en-US" sz="2800" dirty="0"/>
              <a:t>-type questions</a:t>
            </a:r>
          </a:p>
          <a:p>
            <a:r>
              <a:rPr lang="en-US" sz="2800" dirty="0"/>
              <a:t>Two open ended questions</a:t>
            </a:r>
          </a:p>
          <a:p>
            <a:r>
              <a:rPr lang="en-US" sz="2800" dirty="0"/>
              <a:t>60 (27%) students participated</a:t>
            </a:r>
          </a:p>
        </p:txBody>
      </p:sp>
    </p:spTree>
    <p:extLst>
      <p:ext uri="{BB962C8B-B14F-4D97-AF65-F5344CB8AC3E}">
        <p14:creationId xmlns:p14="http://schemas.microsoft.com/office/powerpoint/2010/main" val="548429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315" y="145143"/>
            <a:ext cx="10131425" cy="1456267"/>
          </a:xfrm>
        </p:spPr>
        <p:txBody>
          <a:bodyPr>
            <a:normAutofit/>
          </a:bodyPr>
          <a:lstStyle/>
          <a:p>
            <a:r>
              <a:rPr lang="en-US" sz="6000" dirty="0"/>
              <a:t>SPOT Survey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315" y="1465942"/>
            <a:ext cx="11869056" cy="5392057"/>
          </a:xfrm>
        </p:spPr>
        <p:txBody>
          <a:bodyPr>
            <a:noAutofit/>
          </a:bodyPr>
          <a:lstStyle/>
          <a:p>
            <a:r>
              <a:rPr lang="en-US" sz="2800" dirty="0"/>
              <a:t>Via an open coding strategy</a:t>
            </a:r>
          </a:p>
          <a:p>
            <a:r>
              <a:rPr lang="en-US" sz="2800" dirty="0"/>
              <a:t>Identify three strategies: self-disclosure, caring leadership, and making the class feel smaller</a:t>
            </a:r>
          </a:p>
          <a:p>
            <a:pPr lvl="1"/>
            <a:r>
              <a:rPr lang="en-US" sz="2800" dirty="0"/>
              <a:t>Self-disclosure: storytelling to relate to course material, both personal and peer stories</a:t>
            </a:r>
          </a:p>
          <a:p>
            <a:pPr lvl="1"/>
            <a:r>
              <a:rPr lang="en-US" sz="2800" dirty="0"/>
              <a:t>Caring leadership: promoting mutual respect, valuing students’ opinions, connecting content to students on a personal level</a:t>
            </a:r>
          </a:p>
          <a:p>
            <a:pPr lvl="1"/>
            <a:r>
              <a:rPr lang="en-US" sz="2800" dirty="0"/>
              <a:t>Making the class feel smaller: learning students’ names, encouraging student participation </a:t>
            </a:r>
          </a:p>
        </p:txBody>
      </p:sp>
    </p:spTree>
    <p:extLst>
      <p:ext uri="{BB962C8B-B14F-4D97-AF65-F5344CB8AC3E}">
        <p14:creationId xmlns:p14="http://schemas.microsoft.com/office/powerpoint/2010/main" val="346731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830" y="174172"/>
            <a:ext cx="10131425" cy="1456267"/>
          </a:xfrm>
        </p:spPr>
        <p:txBody>
          <a:bodyPr>
            <a:normAutofit/>
          </a:bodyPr>
          <a:lstStyle/>
          <a:p>
            <a:r>
              <a:rPr lang="en-US" sz="6000" dirty="0"/>
              <a:t>BPSIILC survey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830" y="1494971"/>
            <a:ext cx="11477169" cy="5080000"/>
          </a:xfrm>
        </p:spPr>
        <p:txBody>
          <a:bodyPr>
            <a:noAutofit/>
          </a:bodyPr>
          <a:lstStyle/>
          <a:p>
            <a:r>
              <a:rPr lang="en-US" sz="3200" dirty="0"/>
              <a:t>Via the same open coding strategy</a:t>
            </a:r>
          </a:p>
          <a:p>
            <a:r>
              <a:rPr lang="en-US" sz="3200" dirty="0"/>
              <a:t>18.9% male, 81.03% female</a:t>
            </a:r>
          </a:p>
          <a:p>
            <a:pPr marL="0" indent="0">
              <a:buNone/>
            </a:pPr>
            <a:endParaRPr lang="en-US" sz="3200" dirty="0"/>
          </a:p>
          <a:p>
            <a:pPr marL="3200400" lvl="7" indent="0">
              <a:buNone/>
            </a:pPr>
            <a:r>
              <a:rPr lang="en-US" sz="3200" dirty="0"/>
              <a:t>			Question 1: How many classes with 					over 50 students have you been  						enrolled in, including this class?</a:t>
            </a:r>
          </a:p>
          <a:p>
            <a:pPr marL="3200400" lvl="7" indent="0">
              <a:buNone/>
            </a:pPr>
            <a:r>
              <a:rPr lang="en-US" sz="3200" dirty="0"/>
              <a:t>			-more than 50% attended 8 or more 				large classes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53" y="3056564"/>
            <a:ext cx="4439504" cy="355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063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1392</TotalTime>
  <Words>596</Words>
  <Application>Microsoft Office PowerPoint</Application>
  <PresentationFormat>Widescreen</PresentationFormat>
  <Paragraphs>103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Celestial</vt:lpstr>
      <vt:lpstr>Strategies for Building Positive Student-Instructor Interactions in Large Classes </vt:lpstr>
      <vt:lpstr>Large classrooms</vt:lpstr>
      <vt:lpstr>Literature Review</vt:lpstr>
      <vt:lpstr>Effective Teaching</vt:lpstr>
      <vt:lpstr>Data Collection</vt:lpstr>
      <vt:lpstr>SPOT survey</vt:lpstr>
      <vt:lpstr>BPSIILC survey</vt:lpstr>
      <vt:lpstr>SPOT Survey Analysis</vt:lpstr>
      <vt:lpstr>BPSIILC survey analysis</vt:lpstr>
      <vt:lpstr>Question 2:  Did your instructor  do the following activity in your class?</vt:lpstr>
      <vt:lpstr>Question 3:  How effective was the following activity in creating positive student-instructor interactions in this large class?</vt:lpstr>
      <vt:lpstr>Question 4: What additional comments do you have pertaining to strategies and/or activities that the instructor used in order to create positive student-instructor interactions in this large class?</vt:lpstr>
      <vt:lpstr>Question 5: What additional strategies and/or activities do you feel instructors could use in order to create positive student-instructor interactions in large classes?</vt:lpstr>
      <vt:lpstr>Discussion</vt:lpstr>
      <vt:lpstr>Challenges</vt:lpstr>
      <vt:lpstr>Faculty Benefits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for Building Positive Student-Instructor Interactions in Large Classes </dc:title>
  <dc:creator>astonger</dc:creator>
  <cp:lastModifiedBy>astonger</cp:lastModifiedBy>
  <cp:revision>24</cp:revision>
  <dcterms:created xsi:type="dcterms:W3CDTF">2016-04-20T16:57:56Z</dcterms:created>
  <dcterms:modified xsi:type="dcterms:W3CDTF">2016-04-21T16:10:47Z</dcterms:modified>
</cp:coreProperties>
</file>