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914E-525F-E947-A416-1BCEC9A21E72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61C3A-7FBF-C34D-ACA4-8645C44E10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0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longer teacher driven but process driven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lectures are non interactive, which fail to capture students attention or encourage active participation …. Both of which are required for successful learning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Preference for use of multimedia and collaborative learning with millennials…necessitating changes in classroom settings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exposes students to different viewpoints and ways of interpreting and applying course material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participation </a:t>
            </a:r>
            <a:r>
              <a:rPr lang="en-US" baseline="0" dirty="0" smtClean="0"/>
              <a:t>allows teachers to gauge students understanding of the material and identify areas that may need additional time or focus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Insight into topics of interest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48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 realize the importance of </a:t>
            </a:r>
            <a:r>
              <a:rPr lang="en-US" dirty="0" smtClean="0"/>
              <a:t>participation </a:t>
            </a:r>
            <a:r>
              <a:rPr lang="en-US" dirty="0" smtClean="0"/>
              <a:t>but struggle</a:t>
            </a:r>
            <a:r>
              <a:rPr lang="en-US" baseline="0" dirty="0" smtClean="0"/>
              <a:t> with getting consistent responses and engagement from students …</a:t>
            </a:r>
          </a:p>
          <a:p>
            <a:r>
              <a:rPr lang="en-US" baseline="0" dirty="0" smtClean="0"/>
              <a:t>A variety of factors influence a students willingness to participate including but not limited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4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hierarchical, competitive, and individualistic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dirty="0" smtClean="0"/>
              <a:t>A woman’s style of learning and</a:t>
            </a:r>
            <a:r>
              <a:rPr lang="en-US" baseline="0" dirty="0" smtClean="0"/>
              <a:t> teaching styles are in discord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traditional students have a higher tendency to participate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indirect effect on students’ reported participation by increasing prepared students’ confidence and decreasing their fear of disapproval </a:t>
            </a:r>
            <a:endParaRPr lang="en-US" dirty="0" smtClean="0"/>
          </a:p>
          <a:p>
            <a:r>
              <a:rPr lang="en-US" dirty="0" smtClean="0"/>
              <a:t>Approachable</a:t>
            </a:r>
            <a:r>
              <a:rPr lang="en-US" baseline="0" dirty="0" smtClean="0"/>
              <a:t> and available </a:t>
            </a:r>
            <a:r>
              <a:rPr lang="en-US" baseline="0" dirty="0" smtClean="0"/>
              <a:t>vs. </a:t>
            </a:r>
            <a:r>
              <a:rPr lang="en-US" baseline="0" dirty="0" smtClean="0"/>
              <a:t>aggressive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3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evaluate, instruct, and motivate” students and to encourage higher-order thinking with questions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Factual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questions to gauge understanding less useful-lower level of thinking involved </a:t>
            </a:r>
            <a:endParaRPr lang="en-US" dirty="0" smtClean="0"/>
          </a:p>
          <a:p>
            <a:r>
              <a:rPr lang="en-US" dirty="0" smtClean="0"/>
              <a:t>Higher</a:t>
            </a:r>
            <a:r>
              <a:rPr lang="en-US" baseline="0" dirty="0" smtClean="0"/>
              <a:t> order questions involve interpretation reasoning and evaluation of course content-insight into what students are thinking and their views about the material </a:t>
            </a:r>
          </a:p>
          <a:p>
            <a:r>
              <a:rPr lang="en-US" baseline="0" dirty="0" smtClean="0"/>
              <a:t>Course link-integration of </a:t>
            </a:r>
            <a:r>
              <a:rPr lang="en-US" dirty="0" smtClean="0"/>
              <a:t>specific course information into the topic of discussion</a:t>
            </a:r>
          </a:p>
          <a:p>
            <a:r>
              <a:rPr lang="en-US" dirty="0" smtClean="0"/>
              <a:t>Brainstorm-any</a:t>
            </a:r>
            <a:r>
              <a:rPr lang="en-US" baseline="0" dirty="0" smtClean="0"/>
              <a:t> and all solutions open to discussion</a:t>
            </a:r>
          </a:p>
          <a:p>
            <a:r>
              <a:rPr lang="en-US" baseline="0" dirty="0" smtClean="0"/>
              <a:t>Direct link-interpretation of a specific aspect of a topic </a:t>
            </a:r>
          </a:p>
          <a:p>
            <a:r>
              <a:rPr lang="en-US" baseline="0" dirty="0" smtClean="0"/>
              <a:t>Allowing wait/think time to formulate response is critical</a:t>
            </a:r>
          </a:p>
          <a:p>
            <a:r>
              <a:rPr lang="en-US" baseline="0" dirty="0" smtClean="0"/>
              <a:t>Starting with lower level questions that lead into higher level questions </a:t>
            </a:r>
          </a:p>
          <a:p>
            <a:r>
              <a:rPr lang="en-US" baseline="0" dirty="0" smtClean="0"/>
              <a:t>Interteaching-by providing a list of questions or discussion topics ahead of time so that students can come prepared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pair share-students are asked a question, given time to formulate an answer, pair with a partner to discuss their responses, and share with the group … increase confidence by validating response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a small group or partner and familiarize themselves with classmates </a:t>
            </a:r>
            <a:endParaRPr lang="en-US" dirty="0" smtClean="0"/>
          </a:p>
          <a:p>
            <a:r>
              <a:rPr lang="en-US" dirty="0" smtClean="0"/>
              <a:t>Use names…more</a:t>
            </a:r>
            <a:r>
              <a:rPr lang="en-US" baseline="0" dirty="0" smtClean="0"/>
              <a:t> personal and build connection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53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teaching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9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participation increases learning, understanding, and retention of information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88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Pique</a:t>
            </a:r>
            <a:r>
              <a:rPr lang="en-US" baseline="0" dirty="0" smtClean="0"/>
              <a:t> interest and motivate participation with higher level questions </a:t>
            </a:r>
          </a:p>
          <a:p>
            <a:r>
              <a:rPr lang="en-US" baseline="0" dirty="0" smtClean="0"/>
              <a:t>Mutual interest from students and instructor lead to greater participation and discovery/development of topics and ideas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1C3A-7FBF-C34D-ACA4-8645C44E109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7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1807B8C-AEC7-BE4C-80BE-3F54E7655D6E}" type="datetimeFigureOut">
              <a:rPr lang="en-US" smtClean="0"/>
              <a:t>3/11/15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3C4383B-D328-624D-B0DB-A8F8F8301E48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05"/>
            <a:ext cx="7772400" cy="38927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“Would Someone Say Something, Please?” Increasing Student Participation</a:t>
            </a:r>
            <a:br>
              <a:rPr lang="en-US" dirty="0" smtClean="0"/>
            </a:br>
            <a:r>
              <a:rPr lang="en-US" dirty="0" smtClean="0"/>
              <a:t>in College Classrooms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05877"/>
            <a:ext cx="7772400" cy="1223400"/>
          </a:xfrm>
        </p:spPr>
        <p:txBody>
          <a:bodyPr>
            <a:normAutofit/>
          </a:bodyPr>
          <a:lstStyle/>
          <a:p>
            <a:r>
              <a:rPr lang="en-US" dirty="0" smtClean="0"/>
              <a:t>Jane L. Kenney &amp; Padmini Banerjee </a:t>
            </a:r>
            <a:endParaRPr lang="en-US" dirty="0"/>
          </a:p>
          <a:p>
            <a:r>
              <a:rPr lang="en-US" dirty="0" smtClean="0"/>
              <a:t>Presented by Amy Stonger</a:t>
            </a:r>
          </a:p>
          <a:p>
            <a:r>
              <a:rPr lang="en-US" dirty="0" smtClean="0"/>
              <a:t>March 11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381957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Demographics from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08" y="1869141"/>
            <a:ext cx="8174406" cy="4360136"/>
          </a:xfrm>
        </p:spPr>
        <p:txBody>
          <a:bodyPr/>
          <a:lstStyle/>
          <a:p>
            <a:r>
              <a:rPr lang="en-US" dirty="0" smtClean="0"/>
              <a:t>144 students in all </a:t>
            </a:r>
          </a:p>
          <a:p>
            <a:pPr lvl="1"/>
            <a:r>
              <a:rPr lang="en-US" dirty="0" smtClean="0"/>
              <a:t>38 males </a:t>
            </a:r>
          </a:p>
          <a:p>
            <a:pPr lvl="1"/>
            <a:r>
              <a:rPr lang="en-US" dirty="0" smtClean="0"/>
              <a:t>106 females</a:t>
            </a:r>
          </a:p>
          <a:p>
            <a:r>
              <a:rPr lang="en-US" dirty="0" smtClean="0"/>
              <a:t>95% between ages 18 to 24</a:t>
            </a:r>
          </a:p>
          <a:p>
            <a:r>
              <a:rPr lang="en-US" dirty="0" smtClean="0"/>
              <a:t>Most were freshman or sophomore</a:t>
            </a:r>
          </a:p>
          <a:p>
            <a:r>
              <a:rPr lang="en-US" dirty="0" smtClean="0"/>
              <a:t>96% caucasian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5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239741"/>
          </a:xfrm>
        </p:spPr>
        <p:txBody>
          <a:bodyPr/>
          <a:lstStyle/>
          <a:p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80" y="1602678"/>
            <a:ext cx="8516594" cy="48281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14% talk on regular basis, always or usually</a:t>
            </a:r>
          </a:p>
          <a:p>
            <a:pPr lvl="1"/>
            <a:r>
              <a:rPr lang="en-US" dirty="0" smtClean="0"/>
              <a:t>11% females, 21% males</a:t>
            </a:r>
          </a:p>
          <a:p>
            <a:r>
              <a:rPr lang="en-US" dirty="0" smtClean="0"/>
              <a:t>50% seldom or never talk</a:t>
            </a:r>
          </a:p>
          <a:p>
            <a:pPr lvl="1"/>
            <a:r>
              <a:rPr lang="en-US" dirty="0" smtClean="0"/>
              <a:t>54% females, 40% males</a:t>
            </a:r>
          </a:p>
          <a:p>
            <a:pPr lvl="1"/>
            <a:r>
              <a:rPr lang="en-US" dirty="0" smtClean="0"/>
              <a:t>52% younger students</a:t>
            </a:r>
          </a:p>
          <a:p>
            <a:r>
              <a:rPr lang="en-US" dirty="0" smtClean="0"/>
              <a:t>82% speak more frequently in smaller classes</a:t>
            </a:r>
          </a:p>
          <a:p>
            <a:pPr lvl="1"/>
            <a:r>
              <a:rPr lang="en-US" dirty="0" smtClean="0"/>
              <a:t>86% females, 71% males</a:t>
            </a:r>
          </a:p>
          <a:p>
            <a:r>
              <a:rPr lang="en-US" dirty="0" smtClean="0"/>
              <a:t>29% males and 14% females speak frequently regardless of class size</a:t>
            </a:r>
          </a:p>
          <a:p>
            <a:r>
              <a:rPr lang="en-US" dirty="0" smtClean="0"/>
              <a:t>Majority of students recognize importance of participation</a:t>
            </a:r>
          </a:p>
          <a:p>
            <a:pPr lvl="1"/>
            <a:r>
              <a:rPr lang="en-US" dirty="0" smtClean="0"/>
              <a:t>44% females, 24% males consider participation very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6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Influencing Participation</a:t>
            </a:r>
            <a:endParaRPr lang="en-US" dirty="0"/>
          </a:p>
        </p:txBody>
      </p:sp>
      <p:pic>
        <p:nvPicPr>
          <p:cNvPr id="4" name="Content Placeholder 3" descr="Screen Shot 2015-03-11 at 8.48.16 AM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" b="444"/>
          <a:stretch/>
        </p:blipFill>
        <p:spPr>
          <a:xfrm>
            <a:off x="322962" y="1631532"/>
            <a:ext cx="4192345" cy="506722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44732" y="1760538"/>
            <a:ext cx="3873437" cy="4539297"/>
          </a:xfrm>
        </p:spPr>
        <p:txBody>
          <a:bodyPr>
            <a:normAutofit/>
          </a:bodyPr>
          <a:lstStyle/>
          <a:p>
            <a:r>
              <a:rPr lang="en-US" dirty="0" smtClean="0"/>
              <a:t>26% females </a:t>
            </a:r>
            <a:r>
              <a:rPr lang="en-US" dirty="0" smtClean="0"/>
              <a:t>vs. </a:t>
            </a:r>
            <a:r>
              <a:rPr lang="en-US" dirty="0" smtClean="0"/>
              <a:t>13% males indicate seat position as a factor</a:t>
            </a:r>
          </a:p>
          <a:p>
            <a:r>
              <a:rPr lang="en-US" dirty="0" smtClean="0"/>
              <a:t>Not wanting to take up class time</a:t>
            </a:r>
          </a:p>
          <a:p>
            <a:r>
              <a:rPr lang="en-US" dirty="0" smtClean="0"/>
              <a:t>Not wanting attention</a:t>
            </a:r>
          </a:p>
          <a:p>
            <a:r>
              <a:rPr lang="en-US" dirty="0" smtClean="0"/>
              <a:t>Questions too easy </a:t>
            </a:r>
          </a:p>
          <a:p>
            <a:r>
              <a:rPr lang="en-US" dirty="0" smtClean="0"/>
              <a:t>Social environment of class</a:t>
            </a:r>
          </a:p>
          <a:p>
            <a:r>
              <a:rPr lang="en-US" dirty="0" smtClean="0"/>
              <a:t>General social anxiety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6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236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Classroom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73357" y="1557558"/>
            <a:ext cx="3940374" cy="4853154"/>
          </a:xfrm>
        </p:spPr>
        <p:txBody>
          <a:bodyPr/>
          <a:lstStyle/>
          <a:p>
            <a:r>
              <a:rPr lang="en-US" dirty="0" smtClean="0"/>
              <a:t>Clickers most </a:t>
            </a:r>
            <a:r>
              <a:rPr lang="en-US" dirty="0" smtClean="0"/>
              <a:t>favored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Immediate feedback</a:t>
            </a:r>
          </a:p>
          <a:p>
            <a:pPr lvl="1"/>
            <a:r>
              <a:rPr lang="en-US" dirty="0" smtClean="0"/>
              <a:t>Break up lectures</a:t>
            </a:r>
          </a:p>
          <a:p>
            <a:pPr lvl="1"/>
            <a:r>
              <a:rPr lang="en-US" dirty="0" smtClean="0"/>
              <a:t>Comparison with other students</a:t>
            </a:r>
          </a:p>
          <a:p>
            <a:pPr lvl="1"/>
            <a:r>
              <a:rPr lang="en-US" dirty="0" smtClean="0"/>
              <a:t>Allow anonymous expression of opinions</a:t>
            </a:r>
          </a:p>
          <a:p>
            <a:pPr lvl="1"/>
            <a:r>
              <a:rPr lang="en-US" dirty="0" smtClean="0"/>
              <a:t>No fear of embarrassment</a:t>
            </a:r>
          </a:p>
        </p:txBody>
      </p:sp>
      <p:pic>
        <p:nvPicPr>
          <p:cNvPr id="7" name="Content Placeholder 6" descr="Screen Shot 2015-03-11 at 8.52.28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8" r="4118"/>
          <a:stretch>
            <a:fillRect/>
          </a:stretch>
        </p:blipFill>
        <p:spPr>
          <a:xfrm>
            <a:off x="4394362" y="1357348"/>
            <a:ext cx="4485562" cy="5421632"/>
          </a:xfrm>
        </p:spPr>
      </p:pic>
    </p:spTree>
    <p:extLst>
      <p:ext uri="{BB962C8B-B14F-4D97-AF65-F5344CB8AC3E}">
        <p14:creationId xmlns:p14="http://schemas.microsoft.com/office/powerpoint/2010/main" val="133869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522" y="1869140"/>
            <a:ext cx="8134091" cy="4440773"/>
          </a:xfrm>
        </p:spPr>
        <p:txBody>
          <a:bodyPr/>
          <a:lstStyle/>
          <a:p>
            <a:r>
              <a:rPr lang="en-US" dirty="0" smtClean="0"/>
              <a:t>Opinion questions most favored by males and females</a:t>
            </a:r>
          </a:p>
          <a:p>
            <a:r>
              <a:rPr lang="en-US" dirty="0" smtClean="0"/>
              <a:t>Application and evaluation questions preferred by 63% of males and 48% of females</a:t>
            </a:r>
          </a:p>
          <a:p>
            <a:r>
              <a:rPr lang="en-US" dirty="0" smtClean="0"/>
              <a:t>Recall and recognition questions preferred by 83% females and 71% males</a:t>
            </a:r>
          </a:p>
          <a:p>
            <a:r>
              <a:rPr lang="en-US" dirty="0" smtClean="0"/>
              <a:t>Spending more time on or leading up to question increases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99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Focused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 students</a:t>
            </a:r>
          </a:p>
          <a:p>
            <a:pPr lvl="1"/>
            <a:r>
              <a:rPr lang="en-US" dirty="0" smtClean="0"/>
              <a:t>3 males, 11 females</a:t>
            </a:r>
          </a:p>
          <a:p>
            <a:pPr lvl="1"/>
            <a:r>
              <a:rPr lang="en-US" dirty="0" smtClean="0"/>
              <a:t>Traditional aged</a:t>
            </a:r>
          </a:p>
          <a:p>
            <a:pPr lvl="1"/>
            <a:r>
              <a:rPr lang="en-US" dirty="0" smtClean="0"/>
              <a:t>Predominantly </a:t>
            </a:r>
            <a:r>
              <a:rPr lang="en-US" dirty="0" smtClean="0"/>
              <a:t>African American </a:t>
            </a:r>
            <a:endParaRPr lang="en-US" dirty="0" smtClean="0"/>
          </a:p>
          <a:p>
            <a:pPr lvl="1"/>
            <a:r>
              <a:rPr lang="en-US" dirty="0" smtClean="0"/>
              <a:t>Upper-classmen</a:t>
            </a:r>
          </a:p>
          <a:p>
            <a:r>
              <a:rPr lang="en-US" dirty="0" smtClean="0"/>
              <a:t>5 dominant themes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96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of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2" y="1653077"/>
            <a:ext cx="8385570" cy="4707236"/>
          </a:xfrm>
        </p:spPr>
        <p:txBody>
          <a:bodyPr/>
          <a:lstStyle/>
          <a:p>
            <a:r>
              <a:rPr lang="en-US" dirty="0" smtClean="0"/>
              <a:t>Won’t participate if have nothing significant to contribute</a:t>
            </a:r>
            <a:r>
              <a:rPr lang="en-US" dirty="0"/>
              <a:t> </a:t>
            </a:r>
            <a:r>
              <a:rPr lang="en-US" dirty="0" smtClean="0"/>
              <a:t>or unsure of topic</a:t>
            </a:r>
          </a:p>
          <a:p>
            <a:r>
              <a:rPr lang="en-US" dirty="0" smtClean="0"/>
              <a:t>Avoid questions that are too </a:t>
            </a:r>
            <a:r>
              <a:rPr lang="en-US" dirty="0" smtClean="0"/>
              <a:t>simple</a:t>
            </a:r>
          </a:p>
          <a:p>
            <a:r>
              <a:rPr lang="en-US" dirty="0" smtClean="0"/>
              <a:t>Genuine interest in topic from professor</a:t>
            </a:r>
          </a:p>
          <a:p>
            <a:r>
              <a:rPr lang="en-US" dirty="0" smtClean="0"/>
              <a:t>Smaller groups are preferred</a:t>
            </a:r>
          </a:p>
          <a:p>
            <a:r>
              <a:rPr lang="en-US" dirty="0" smtClean="0"/>
              <a:t>Debates and watching videos</a:t>
            </a:r>
          </a:p>
          <a:p>
            <a:r>
              <a:rPr lang="en-US" dirty="0" smtClean="0"/>
              <a:t>Short informal presentations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598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28" y="1869141"/>
            <a:ext cx="8184486" cy="4511332"/>
          </a:xfrm>
        </p:spPr>
        <p:txBody>
          <a:bodyPr>
            <a:normAutofit/>
          </a:bodyPr>
          <a:lstStyle/>
          <a:p>
            <a:r>
              <a:rPr lang="en-US" dirty="0" smtClean="0"/>
              <a:t>Results from different settings were very similar</a:t>
            </a:r>
          </a:p>
          <a:p>
            <a:r>
              <a:rPr lang="en-US" dirty="0" smtClean="0"/>
              <a:t>Providing a safe environment, free of criticism is important</a:t>
            </a:r>
          </a:p>
          <a:p>
            <a:r>
              <a:rPr lang="en-US" dirty="0" smtClean="0"/>
              <a:t>Begin semester with activities designed to get to know classmates and professor</a:t>
            </a:r>
          </a:p>
          <a:p>
            <a:r>
              <a:rPr lang="en-US" dirty="0" smtClean="0"/>
              <a:t>Promoting office hours to make students more comfortable and teacher more approachable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7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40" y="715661"/>
            <a:ext cx="7952673" cy="5410502"/>
          </a:xfrm>
        </p:spPr>
        <p:txBody>
          <a:bodyPr>
            <a:normAutofit/>
          </a:bodyPr>
          <a:lstStyle/>
          <a:p>
            <a:r>
              <a:rPr lang="en-US" dirty="0" smtClean="0"/>
              <a:t>Learn and use students names</a:t>
            </a:r>
          </a:p>
          <a:p>
            <a:r>
              <a:rPr lang="en-US" dirty="0" smtClean="0"/>
              <a:t>Utilize online tools-blogs, discussio</a:t>
            </a:r>
            <a:r>
              <a:rPr lang="en-US" dirty="0" smtClean="0"/>
              <a:t>n boards, chat rooms </a:t>
            </a:r>
          </a:p>
          <a:p>
            <a:r>
              <a:rPr lang="en-US" dirty="0" smtClean="0"/>
              <a:t>Stress importance of participation </a:t>
            </a:r>
            <a:r>
              <a:rPr lang="en-US" dirty="0" smtClean="0"/>
              <a:t>to effective learning and comprehension of material </a:t>
            </a:r>
          </a:p>
          <a:p>
            <a:r>
              <a:rPr lang="en-US" dirty="0" smtClean="0"/>
              <a:t>Ask for opinions and personal experiences associated with topic</a:t>
            </a:r>
          </a:p>
          <a:p>
            <a:r>
              <a:rPr lang="en-US" dirty="0" smtClean="0"/>
              <a:t>Active participation is beneficial to students and instructors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5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students perceptions of participation</a:t>
            </a:r>
          </a:p>
          <a:p>
            <a:r>
              <a:rPr lang="en-US" dirty="0" smtClean="0"/>
              <a:t>Future work to define and measure participation levels</a:t>
            </a:r>
          </a:p>
          <a:p>
            <a:r>
              <a:rPr lang="en-US" dirty="0" smtClean="0"/>
              <a:t>Best approach to combine surveys with </a:t>
            </a:r>
            <a:r>
              <a:rPr lang="en-US" dirty="0" smtClean="0"/>
              <a:t>discussions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3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1229662"/>
          </a:xfrm>
        </p:spPr>
        <p:txBody>
          <a:bodyPr/>
          <a:lstStyle/>
          <a:p>
            <a:r>
              <a:rPr lang="en-US" dirty="0" smtClean="0"/>
              <a:t>College </a:t>
            </a:r>
            <a:r>
              <a:rPr lang="en-US" dirty="0" smtClean="0"/>
              <a:t>Undergraduates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64" y="1350685"/>
            <a:ext cx="8597225" cy="5100346"/>
          </a:xfrm>
        </p:spPr>
        <p:txBody>
          <a:bodyPr>
            <a:normAutofit/>
          </a:bodyPr>
          <a:lstStyle/>
          <a:p>
            <a:r>
              <a:rPr lang="en-US" dirty="0" smtClean="0"/>
              <a:t>Considered ‘millennials’</a:t>
            </a:r>
          </a:p>
          <a:p>
            <a:pPr lvl="1"/>
            <a:r>
              <a:rPr lang="en-US" dirty="0" smtClean="0"/>
              <a:t>Raised in digital age</a:t>
            </a:r>
          </a:p>
          <a:p>
            <a:pPr lvl="1"/>
            <a:r>
              <a:rPr lang="en-US" dirty="0" smtClean="0"/>
              <a:t>Accustomed to 24/7 access to information</a:t>
            </a:r>
            <a:endParaRPr lang="en-US" dirty="0"/>
          </a:p>
          <a:p>
            <a:pPr lvl="1"/>
            <a:r>
              <a:rPr lang="en-US" dirty="0" smtClean="0"/>
              <a:t>Focus on education as preparation for workforce</a:t>
            </a:r>
            <a:endParaRPr lang="en-US" dirty="0"/>
          </a:p>
          <a:p>
            <a:pPr lvl="1"/>
            <a:r>
              <a:rPr lang="en-US" dirty="0" smtClean="0"/>
              <a:t>Have several roles that they must fulfill</a:t>
            </a:r>
          </a:p>
          <a:p>
            <a:pPr lvl="2"/>
            <a:r>
              <a:rPr lang="en-US" dirty="0" smtClean="0"/>
              <a:t>Employee, child, parent, athlete, student</a:t>
            </a:r>
            <a:endParaRPr lang="en-US" dirty="0"/>
          </a:p>
          <a:p>
            <a:r>
              <a:rPr lang="en-US" dirty="0" smtClean="0"/>
              <a:t>Effective teaching requires consideration of these factors</a:t>
            </a:r>
          </a:p>
          <a:p>
            <a:pPr lvl="1"/>
            <a:r>
              <a:rPr lang="en-US" dirty="0" smtClean="0"/>
              <a:t>Switch to learner-centered classrooms from traditional content-centered classrooms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02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weigh in on your decision to participate in a classroom?</a:t>
            </a:r>
          </a:p>
          <a:p>
            <a:r>
              <a:rPr lang="en-US" dirty="0" smtClean="0"/>
              <a:t>What strategies have you seen teachers use to </a:t>
            </a:r>
            <a:r>
              <a:rPr lang="en-US" dirty="0" smtClean="0"/>
              <a:t>increase participation? What did you find most effective?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5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1229662"/>
          </a:xfrm>
        </p:spPr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2" y="1869140"/>
            <a:ext cx="8375490" cy="4531491"/>
          </a:xfrm>
        </p:spPr>
        <p:txBody>
          <a:bodyPr>
            <a:normAutofit/>
          </a:bodyPr>
          <a:lstStyle/>
          <a:p>
            <a:r>
              <a:rPr lang="en-US" dirty="0" smtClean="0"/>
              <a:t>Teachers share responsibility of instruction and learning with students</a:t>
            </a:r>
          </a:p>
          <a:p>
            <a:r>
              <a:rPr lang="en-US" dirty="0" smtClean="0"/>
              <a:t>Engage students with reading and writing activities, class or group discussions, and collaborative problem solving sessions</a:t>
            </a:r>
          </a:p>
          <a:p>
            <a:r>
              <a:rPr lang="en-US" dirty="0" smtClean="0"/>
              <a:t>Facilitates deeper learning </a:t>
            </a:r>
          </a:p>
          <a:p>
            <a:r>
              <a:rPr lang="en-US" dirty="0" smtClean="0"/>
              <a:t>Associated with higher retention and comprehension of material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4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22" y="121023"/>
            <a:ext cx="8698013" cy="1429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influences classroom participation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522" y="1869141"/>
            <a:ext cx="8134091" cy="4257022"/>
          </a:xfrm>
        </p:spPr>
        <p:txBody>
          <a:bodyPr/>
          <a:lstStyle/>
          <a:p>
            <a:r>
              <a:rPr lang="en-US" dirty="0" smtClean="0"/>
              <a:t>Class size </a:t>
            </a:r>
          </a:p>
          <a:p>
            <a:r>
              <a:rPr lang="en-US" dirty="0"/>
              <a:t>F</a:t>
            </a:r>
            <a:r>
              <a:rPr lang="en-US" dirty="0" smtClean="0"/>
              <a:t>aculty authority</a:t>
            </a:r>
            <a:endParaRPr lang="en-US" dirty="0"/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Level of preparation</a:t>
            </a:r>
          </a:p>
          <a:p>
            <a:r>
              <a:rPr lang="en-US" dirty="0"/>
              <a:t>S</a:t>
            </a:r>
            <a:r>
              <a:rPr lang="en-US" dirty="0" smtClean="0"/>
              <a:t>tudent emotions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259901"/>
          </a:xfrm>
        </p:spPr>
        <p:txBody>
          <a:bodyPr/>
          <a:lstStyle/>
          <a:p>
            <a:r>
              <a:rPr lang="en-US" dirty="0" smtClean="0"/>
              <a:t>Class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08" y="1869141"/>
            <a:ext cx="8174406" cy="4257022"/>
          </a:xfrm>
        </p:spPr>
        <p:txBody>
          <a:bodyPr/>
          <a:lstStyle/>
          <a:p>
            <a:r>
              <a:rPr lang="en-US" dirty="0" smtClean="0"/>
              <a:t>Less engagement in larger classes</a:t>
            </a:r>
          </a:p>
          <a:p>
            <a:r>
              <a:rPr lang="en-US" dirty="0" smtClean="0"/>
              <a:t>Teachers more inclined to adopt traditional lecture styles </a:t>
            </a:r>
          </a:p>
          <a:p>
            <a:r>
              <a:rPr lang="en-US" dirty="0" smtClean="0"/>
              <a:t>Increased fear of criticism from peers and professor=less inclined to participate</a:t>
            </a:r>
          </a:p>
          <a:p>
            <a:r>
              <a:rPr lang="en-US" dirty="0" smtClean="0"/>
              <a:t>A small portion of students will always participate regardless of class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3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249821"/>
          </a:xfrm>
        </p:spPr>
        <p:txBody>
          <a:bodyPr/>
          <a:lstStyle/>
          <a:p>
            <a:r>
              <a:rPr lang="en-US" dirty="0" smtClean="0"/>
              <a:t>Instructor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758" y="1550894"/>
            <a:ext cx="8103855" cy="4575269"/>
          </a:xfrm>
        </p:spPr>
        <p:txBody>
          <a:bodyPr/>
          <a:lstStyle/>
          <a:p>
            <a:r>
              <a:rPr lang="en-US" dirty="0" smtClean="0"/>
              <a:t>Teacher: expert, determines course content and performance assessments</a:t>
            </a:r>
          </a:p>
          <a:p>
            <a:r>
              <a:rPr lang="en-US" dirty="0" smtClean="0"/>
              <a:t> Tendency to call on males more frequently</a:t>
            </a:r>
          </a:p>
          <a:p>
            <a:r>
              <a:rPr lang="en-US" dirty="0" smtClean="0"/>
              <a:t> ‘masculine’ style of learning</a:t>
            </a:r>
          </a:p>
          <a:p>
            <a:r>
              <a:rPr lang="en-US" dirty="0" smtClean="0"/>
              <a:t>‘chilly’ classroom atmosphere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80" y="1869141"/>
            <a:ext cx="8113933" cy="4257022"/>
          </a:xfrm>
        </p:spPr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ender</a:t>
            </a:r>
            <a:r>
              <a:rPr lang="en-US" dirty="0"/>
              <a:t>, age, culture/ethnicity, parents’ education, socioeconomic status, and personality traits </a:t>
            </a:r>
            <a:endParaRPr lang="en-US" dirty="0" smtClean="0"/>
          </a:p>
          <a:p>
            <a:r>
              <a:rPr lang="en-US" dirty="0" smtClean="0"/>
              <a:t>Anxiety associated with preparation </a:t>
            </a:r>
          </a:p>
          <a:p>
            <a:r>
              <a:rPr lang="en-US" dirty="0" smtClean="0"/>
              <a:t>Confidence is the number one factor </a:t>
            </a:r>
          </a:p>
          <a:p>
            <a:pPr lvl="1"/>
            <a:r>
              <a:rPr lang="en-US" dirty="0" smtClean="0"/>
              <a:t>Males: more confident and more involved</a:t>
            </a:r>
          </a:p>
          <a:p>
            <a:pPr lvl="1"/>
            <a:r>
              <a:rPr lang="en-US" dirty="0" smtClean="0"/>
              <a:t>Females: more prepared, more interested </a:t>
            </a:r>
          </a:p>
          <a:p>
            <a:r>
              <a:rPr lang="en-US" dirty="0" smtClean="0"/>
              <a:t>Perception of teacher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4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1280060"/>
          </a:xfrm>
        </p:spPr>
        <p:txBody>
          <a:bodyPr/>
          <a:lstStyle/>
          <a:p>
            <a:r>
              <a:rPr lang="en-US" dirty="0" smtClean="0"/>
              <a:t>Instructional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80" y="1642998"/>
            <a:ext cx="8415806" cy="48382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class questions and discussions</a:t>
            </a:r>
          </a:p>
          <a:p>
            <a:pPr lvl="1"/>
            <a:r>
              <a:rPr lang="en-US" dirty="0"/>
              <a:t>course </a:t>
            </a:r>
            <a:r>
              <a:rPr lang="en-US" dirty="0" smtClean="0"/>
              <a:t>link questions</a:t>
            </a:r>
          </a:p>
          <a:p>
            <a:pPr lvl="1"/>
            <a:r>
              <a:rPr lang="en-US" dirty="0" smtClean="0"/>
              <a:t>brainstorm questions</a:t>
            </a:r>
          </a:p>
          <a:p>
            <a:pPr lvl="1"/>
            <a:r>
              <a:rPr lang="en-US" dirty="0" smtClean="0"/>
              <a:t>direct link</a:t>
            </a:r>
          </a:p>
          <a:p>
            <a:r>
              <a:rPr lang="en-US" dirty="0" smtClean="0"/>
              <a:t>Small groups learning exercises </a:t>
            </a:r>
          </a:p>
          <a:p>
            <a:r>
              <a:rPr lang="en-US" dirty="0" smtClean="0"/>
              <a:t>Use of personal response devices </a:t>
            </a:r>
          </a:p>
          <a:p>
            <a:r>
              <a:rPr lang="en-US" dirty="0" smtClean="0"/>
              <a:t>Hybrid courses </a:t>
            </a:r>
          </a:p>
          <a:p>
            <a:r>
              <a:rPr lang="en-US" dirty="0" smtClean="0"/>
              <a:t>Interteaching method</a:t>
            </a:r>
          </a:p>
          <a:p>
            <a:r>
              <a:rPr lang="en-US" dirty="0"/>
              <a:t>Think-Pair-Share </a:t>
            </a:r>
            <a:endParaRPr lang="en-US" dirty="0" smtClean="0"/>
          </a:p>
          <a:p>
            <a:r>
              <a:rPr lang="en-US" dirty="0" smtClean="0"/>
              <a:t>Comfort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01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239741"/>
          </a:xfrm>
        </p:spPr>
        <p:txBody>
          <a:bodyPr/>
          <a:lstStyle/>
          <a:p>
            <a:r>
              <a:rPr lang="en-US" dirty="0" smtClean="0"/>
              <a:t>Action Research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64" y="1461562"/>
            <a:ext cx="8536752" cy="5080186"/>
          </a:xfrm>
        </p:spPr>
        <p:txBody>
          <a:bodyPr>
            <a:normAutofit/>
          </a:bodyPr>
          <a:lstStyle/>
          <a:p>
            <a:r>
              <a:rPr lang="en-US" dirty="0" smtClean="0"/>
              <a:t>2 classes from medium sized state universities</a:t>
            </a:r>
          </a:p>
          <a:p>
            <a:pPr lvl="1"/>
            <a:r>
              <a:rPr lang="en-US" dirty="0" smtClean="0"/>
              <a:t>Introductory educational psychology course </a:t>
            </a:r>
          </a:p>
          <a:p>
            <a:pPr lvl="2"/>
            <a:r>
              <a:rPr lang="en-US" dirty="0" smtClean="0"/>
              <a:t>Predominantly caucasian</a:t>
            </a:r>
          </a:p>
          <a:p>
            <a:pPr lvl="2"/>
            <a:r>
              <a:rPr lang="en-US" dirty="0" smtClean="0"/>
              <a:t>Larger classroom size</a:t>
            </a:r>
          </a:p>
          <a:p>
            <a:pPr lvl="1"/>
            <a:r>
              <a:rPr lang="en-US" dirty="0" smtClean="0"/>
              <a:t>Upper-level psychology of education course </a:t>
            </a:r>
          </a:p>
          <a:p>
            <a:pPr lvl="2"/>
            <a:r>
              <a:rPr lang="en-US" dirty="0" smtClean="0"/>
              <a:t>Predominantly </a:t>
            </a:r>
            <a:r>
              <a:rPr lang="en-US" dirty="0" smtClean="0"/>
              <a:t>African American</a:t>
            </a:r>
            <a:endParaRPr lang="en-US" dirty="0" smtClean="0"/>
          </a:p>
          <a:p>
            <a:pPr lvl="2"/>
            <a:r>
              <a:rPr lang="en-US" dirty="0" smtClean="0"/>
              <a:t>Smaller classroom size</a:t>
            </a:r>
          </a:p>
          <a:p>
            <a:r>
              <a:rPr lang="en-US" dirty="0" smtClean="0"/>
              <a:t>Written survey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erceived frequency </a:t>
            </a:r>
            <a:r>
              <a:rPr lang="en-US" dirty="0"/>
              <a:t>of </a:t>
            </a:r>
            <a:r>
              <a:rPr lang="en-US" dirty="0" smtClean="0"/>
              <a:t>participation</a:t>
            </a:r>
          </a:p>
          <a:p>
            <a:pPr lvl="1"/>
            <a:r>
              <a:rPr lang="en-US" dirty="0" smtClean="0"/>
              <a:t>perception </a:t>
            </a:r>
            <a:r>
              <a:rPr lang="en-US" dirty="0"/>
              <a:t>of factors that influence </a:t>
            </a:r>
            <a:r>
              <a:rPr lang="en-US" dirty="0" smtClean="0"/>
              <a:t>participation</a:t>
            </a:r>
            <a:endParaRPr lang="en-US" dirty="0"/>
          </a:p>
          <a:p>
            <a:pPr lvl="1"/>
            <a:r>
              <a:rPr lang="en-US" dirty="0" smtClean="0"/>
              <a:t>classroom </a:t>
            </a:r>
            <a:r>
              <a:rPr lang="en-US" dirty="0"/>
              <a:t>activities that might help encourage participation </a:t>
            </a:r>
            <a:endParaRPr lang="en-US" dirty="0" smtClean="0"/>
          </a:p>
          <a:p>
            <a:r>
              <a:rPr lang="en-US" dirty="0" smtClean="0"/>
              <a:t>In-class group discussion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55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658</TotalTime>
  <Words>1179</Words>
  <Application>Microsoft Macintosh PowerPoint</Application>
  <PresentationFormat>On-screen Show (4:3)</PresentationFormat>
  <Paragraphs>171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Story</vt:lpstr>
      <vt:lpstr>“Would Someone Say Something, Please?” Increasing Student Participation in College Classrooms </vt:lpstr>
      <vt:lpstr>College Undergraduates</vt:lpstr>
      <vt:lpstr>Active Learning</vt:lpstr>
      <vt:lpstr>What influences classroom participation?</vt:lpstr>
      <vt:lpstr>Class Size</vt:lpstr>
      <vt:lpstr>Instructor characteristics</vt:lpstr>
      <vt:lpstr>Student Characteristics</vt:lpstr>
      <vt:lpstr>Instructional Style</vt:lpstr>
      <vt:lpstr>Action Research Study</vt:lpstr>
      <vt:lpstr>Student Demographics from Survey</vt:lpstr>
      <vt:lpstr>Survey Results</vt:lpstr>
      <vt:lpstr>Factors Influencing Participation</vt:lpstr>
      <vt:lpstr>Types of Classroom Activities</vt:lpstr>
      <vt:lpstr>Types of questions</vt:lpstr>
      <vt:lpstr>Focused group discussion</vt:lpstr>
      <vt:lpstr>Findings of Group Discussion</vt:lpstr>
      <vt:lpstr>Discussion</vt:lpstr>
      <vt:lpstr>PowerPoint Presentation</vt:lpstr>
      <vt:lpstr>Limitations</vt:lpstr>
      <vt:lpstr>Questions??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“Would Someone Say Something, Please?” Increasing Student Participation in College Classrooms </dc:title>
  <dc:creator>Shannon</dc:creator>
  <cp:lastModifiedBy>Shannon</cp:lastModifiedBy>
  <cp:revision>20</cp:revision>
  <dcterms:created xsi:type="dcterms:W3CDTF">2015-03-10T17:52:48Z</dcterms:created>
  <dcterms:modified xsi:type="dcterms:W3CDTF">2015-03-11T14:47:55Z</dcterms:modified>
</cp:coreProperties>
</file>