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9" r:id="rId1"/>
  </p:sldMasterIdLst>
  <p:notesMasterIdLst>
    <p:notesMasterId r:id="rId28"/>
  </p:notesMasterIdLst>
  <p:sldIdLst>
    <p:sldId id="256" r:id="rId2"/>
    <p:sldId id="269" r:id="rId3"/>
    <p:sldId id="257" r:id="rId4"/>
    <p:sldId id="271" r:id="rId5"/>
    <p:sldId id="264" r:id="rId6"/>
    <p:sldId id="272" r:id="rId7"/>
    <p:sldId id="263" r:id="rId8"/>
    <p:sldId id="268" r:id="rId9"/>
    <p:sldId id="261" r:id="rId10"/>
    <p:sldId id="270" r:id="rId11"/>
    <p:sldId id="265" r:id="rId12"/>
    <p:sldId id="279" r:id="rId13"/>
    <p:sldId id="280" r:id="rId14"/>
    <p:sldId id="281" r:id="rId15"/>
    <p:sldId id="267" r:id="rId16"/>
    <p:sldId id="273" r:id="rId17"/>
    <p:sldId id="274" r:id="rId18"/>
    <p:sldId id="275" r:id="rId19"/>
    <p:sldId id="276" r:id="rId20"/>
    <p:sldId id="277" r:id="rId21"/>
    <p:sldId id="278" r:id="rId22"/>
    <p:sldId id="258" r:id="rId23"/>
    <p:sldId id="259" r:id="rId24"/>
    <p:sldId id="260" r:id="rId25"/>
    <p:sldId id="266" r:id="rId26"/>
    <p:sldId id="26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687" autoAdjust="0"/>
  </p:normalViewPr>
  <p:slideViewPr>
    <p:cSldViewPr snapToGrid="0">
      <p:cViewPr varScale="1">
        <p:scale>
          <a:sx n="78" d="100"/>
          <a:sy n="78" d="100"/>
        </p:scale>
        <p:origin x="6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E157B-C9F5-4717-A092-9D7379BED9D1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3C719-925B-4C2A-99B2-2041A186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7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 skills are required in</a:t>
            </a:r>
            <a:r>
              <a:rPr lang="en-US" baseline="0" dirty="0" smtClean="0"/>
              <a:t> most of a practicing software engineer’s daily activities, far more than coding, but are typically not much taught in standard computer science curricula.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66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60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Improve code quality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Discuss coding practices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Develop soft skills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Develop positive self-efficacy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Develop positive sense of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17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not only surface-level issues such as variable naming and documentation, but also deeper issues such as modular design and defensive programming.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3. Students should develop “soft” skills in critical review, communication, and teamwork by providing constructive critiques of others’ code.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 Develop positive self-efficacy [Bandura et al. 2001] by having opportunities to assess their work relative to that of their peers.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5. Students should develop a positive sense of community [</a:t>
            </a:r>
            <a:r>
              <a:rPr lang="en-US" dirty="0" err="1" smtClean="0"/>
              <a:t>Rovai</a:t>
            </a:r>
            <a:r>
              <a:rPr lang="en-US" dirty="0" smtClean="0"/>
              <a:t> 2002] and a positive attitude toward peer learning [</a:t>
            </a:r>
            <a:r>
              <a:rPr lang="en-US" dirty="0" err="1" smtClean="0"/>
              <a:t>Pintrich</a:t>
            </a:r>
            <a:r>
              <a:rPr lang="en-US" dirty="0" smtClean="0"/>
              <a:t> et al. 1991] by working on review teams with a shared purpose.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83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significant differences in pre- to post-test improvement between the courses with and without PCRs (Studies II, III, and IV).</a:t>
            </a:r>
          </a:p>
          <a:p>
            <a:r>
              <a:rPr lang="en-US" dirty="0" smtClean="0"/>
              <a:t>No pre- to post-PCR improvement in solution grades (Study IV)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17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PCRs prompted students to consider a broad range of programming issues (Studies I, III, and IV).</a:t>
            </a:r>
          </a:p>
          <a:p>
            <a:r>
              <a:rPr lang="en-US" dirty="0" smtClean="0"/>
              <a:t>• Types of issues logged in PCRs shifted over the course of the semester from lower-level formatting issues to higher-level design and implementation issues (Studies I and III).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83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Analyses of video footage and exit surveys indicate that FTF PCRs promoted skills in critical review, communication, and teamwork (Studies I and III).</a:t>
            </a:r>
          </a:p>
          <a:p>
            <a:r>
              <a:rPr lang="en-US" dirty="0" smtClean="0"/>
              <a:t>• Qualitative analysis </a:t>
            </a:r>
            <a:r>
              <a:rPr lang="en-US" dirty="0" err="1" smtClean="0"/>
              <a:t>ofPCR</a:t>
            </a:r>
            <a:r>
              <a:rPr lang="en-US" dirty="0" smtClean="0"/>
              <a:t> exit surveys suggests that online PCRs largely failed to promote such skills (Study IV).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30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In course with FTF PCRs (Study III), students’ self efficacy did not significantly change from pre- to post-survey.</a:t>
            </a:r>
          </a:p>
          <a:p>
            <a:r>
              <a:rPr lang="en-US" dirty="0" smtClean="0"/>
              <a:t>• In course with no PCRs (Study II) and course with Online PCRs (Study IV), students’ self efficacy decreased significantly.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24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In Studies II, III, and IV, students’ sense of community did not change significantly from pre- to post-survey.</a:t>
            </a:r>
          </a:p>
          <a:p>
            <a:r>
              <a:rPr lang="en-US" dirty="0" smtClean="0"/>
              <a:t>• In course with FTF PCRs (Study III), students’ attitudes toward peer learning increased at a level that approached significance, as compared to the control course (Study II) and the course with Online PCRs (Study III).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1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 skills are required in</a:t>
            </a:r>
            <a:r>
              <a:rPr lang="en-US" baseline="0" dirty="0" smtClean="0"/>
              <a:t> most of a practicing software engineer’s daily activities, far more than coding, but are typically not much taught in standard computer science curricula.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29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 the inspection of a specific piece of code.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Hold a kick-off meeting with an inspection team to distribute the code to be inspected, train the team on the process, and set inspection goals.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members of the inspection team inspect the code for defects on their own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Hold a moderated inspection meeting to log issues found by individual members’ inspections, and to find additional issues.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Edit the code to address the issues uncovered in the inspection, and verify that the issues have been resolved.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1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—The author of the code solution under review, who may be called upon to clarify the code as needed.</a:t>
            </a:r>
          </a:p>
          <a:p>
            <a:r>
              <a:rPr lang="en-US" dirty="0" smtClean="0"/>
              <a:t>—The reader reads the Author’s code solution aloud.</a:t>
            </a:r>
          </a:p>
          <a:p>
            <a:r>
              <a:rPr lang="en-US" dirty="0" smtClean="0"/>
              <a:t>—The inspector takes a leading role in inspecting code against the code review checklist. </a:t>
            </a:r>
          </a:p>
          <a:p>
            <a:r>
              <a:rPr lang="en-US" dirty="0" smtClean="0"/>
              <a:t>—The recorder logs the issues that arise in the review.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8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 skills are required in</a:t>
            </a:r>
            <a:r>
              <a:rPr lang="en-US" baseline="0" dirty="0" smtClean="0"/>
              <a:t> most of a practicing software engineer’s daily activities, far more than coding, but are typically not much taught in standard computer science curricula.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91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not only surface-level issues such as variable naming and documentation, but also deeper issues such as modular design and defensive programming.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3. Students should develop “soft” skills in critical review, communication, and teamwork by providing constructive critiques of others’ code.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 Develop positive self-efficacy [Bandura et al. 2001] by having opportunities to assess their work relative to that of their peers.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5. Students should develop a positive sense of community [</a:t>
            </a:r>
            <a:r>
              <a:rPr lang="en-US" dirty="0" err="1" smtClean="0"/>
              <a:t>Rovai</a:t>
            </a:r>
            <a:r>
              <a:rPr lang="en-US" dirty="0" smtClean="0"/>
              <a:t> 2002] and a positive attitude toward peer learning [</a:t>
            </a:r>
            <a:r>
              <a:rPr lang="en-US" dirty="0" err="1" smtClean="0"/>
              <a:t>Pintrich</a:t>
            </a:r>
            <a:r>
              <a:rPr lang="en-US" dirty="0" smtClean="0"/>
              <a:t> et al. 1991] by working on review teams with a shared purpose.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80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6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01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C719-925B-4C2A-99B2-2041A1863C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BD29-A1D1-4DF6-AD94-F41DBE21DCCE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4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0968-4759-4F11-961A-EDE539931552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1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2F1-47E9-408E-8CEB-C704BF3A50C2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0122-9817-4D43-93D0-0CB7D4DD9F0A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2739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0F5F-F2CF-45F6-84EC-5581D9950991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00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E589-C25A-4ACC-A9B1-F05045D4528E}" type="datetime1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77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B231-1BF9-4D66-A074-835A0EF1EFCE}" type="datetime1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6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1513-F39E-4577-B247-E6155D5117D1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6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B37C-0097-4D78-B40C-8986D1AFB3F4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3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DC8F-E4C1-45B5-96CE-D098B3E04A53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7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393B-596A-4FE8-8D3E-513544C91DF1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4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547-AE30-4EF7-96FF-F8DC65368F6F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62B1-CA84-4A93-8CCF-5E8CFF1DD9F1}" type="datetime1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2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E69E-7BE5-46DB-ACA1-EC4099ADE4E1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2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635B-7A81-4C3F-A587-78B4855F3843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C53D-5A1D-4E99-B09C-6B902009887B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0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C34F-0E6E-49A8-B8D8-7864CD06721A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3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15E7C5-58BA-4C82-9813-C9D09A3B412A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51AC5-670C-4739-A209-DB5F57D4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82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Talking about Code: Integrating Pedagogical Code Reviews into Early Computing Courses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err="1" smtClean="0"/>
              <a:t>Hundhausen</a:t>
            </a:r>
            <a:r>
              <a:rPr lang="en-US" sz="2800" dirty="0" smtClean="0"/>
              <a:t> et al. ACM Transactions on Computing Education 2013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Scott Spurlock</a:t>
            </a:r>
          </a:p>
          <a:p>
            <a:r>
              <a:rPr lang="en-US" dirty="0" smtClean="0"/>
              <a:t>3/18/14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 Implementations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45" y="2831949"/>
            <a:ext cx="9435110" cy="23197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Code Inspection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86" y="2264234"/>
            <a:ext cx="11801316" cy="38626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407" y="3371850"/>
            <a:ext cx="11576957" cy="808264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9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Code Inspection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86" y="2264234"/>
            <a:ext cx="11801316" cy="38626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407" y="4204606"/>
            <a:ext cx="11576957" cy="367393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Code Inspection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86" y="2264234"/>
            <a:ext cx="11801316" cy="38626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729" y="4555671"/>
            <a:ext cx="11576957" cy="808264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Code Inspection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86" y="2264234"/>
            <a:ext cx="11801316" cy="38626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729" y="5363935"/>
            <a:ext cx="11576957" cy="636813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99" y="2342982"/>
            <a:ext cx="11606369" cy="31040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Pedagogical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 code quality</a:t>
            </a:r>
          </a:p>
          <a:p>
            <a:r>
              <a:rPr lang="en-US" dirty="0" smtClean="0"/>
              <a:t>Discuss coding practices</a:t>
            </a:r>
          </a:p>
          <a:p>
            <a:r>
              <a:rPr lang="en-US" dirty="0" smtClean="0"/>
              <a:t>Develop soft skills</a:t>
            </a:r>
          </a:p>
          <a:p>
            <a:r>
              <a:rPr lang="en-US" dirty="0" smtClean="0"/>
              <a:t>Develop positive self-efficacy</a:t>
            </a:r>
          </a:p>
          <a:p>
            <a:r>
              <a:rPr lang="en-US" dirty="0" smtClean="0"/>
              <a:t>Develop positive sense of community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/>
              <a:t>Improve code </a:t>
            </a:r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significant differences in pre- to post-test </a:t>
            </a:r>
            <a:r>
              <a:rPr lang="en-US" dirty="0" smtClean="0"/>
              <a:t>improvement </a:t>
            </a:r>
            <a:r>
              <a:rPr lang="en-US" dirty="0"/>
              <a:t>(Studies II, III, and IV)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</a:t>
            </a:r>
            <a:r>
              <a:rPr lang="en-US" dirty="0"/>
              <a:t>pre- to post-PCR improvement in solution grades (Study IV)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Discuss Coding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PCRs prompted students to consider a broad range of programming issues (Studies I, III, and IV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Types </a:t>
            </a:r>
            <a:r>
              <a:rPr lang="en-US" dirty="0"/>
              <a:t>of issues logged in PCRs shifted over the course of the semester from lower-level formatting issues to higher-level design and implementation issues (Studies I and III).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Develop Soft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Face-to-face PCRs: promoted skills </a:t>
            </a:r>
            <a:r>
              <a:rPr lang="en-US" dirty="0"/>
              <a:t>in critical review, communication, and teamwork (Studies I and III).</a:t>
            </a:r>
          </a:p>
          <a:p>
            <a:r>
              <a:rPr lang="en-US" dirty="0" smtClean="0"/>
              <a:t>Online PCRs: </a:t>
            </a:r>
            <a:r>
              <a:rPr lang="en-US" dirty="0"/>
              <a:t>largely failed to promote such skills (Study IV).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52918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to help computer science students develop soft skills</a:t>
            </a:r>
          </a:p>
          <a:p>
            <a:pPr lvl="1"/>
            <a:r>
              <a:rPr lang="en-US" sz="2400" dirty="0" smtClean="0"/>
              <a:t>E.g., teamwork, collaboration,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Self-Efficacy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Face-to-face PCRs</a:t>
            </a:r>
          </a:p>
          <a:p>
            <a:pPr lvl="1"/>
            <a:r>
              <a:rPr lang="en-US" dirty="0" smtClean="0"/>
              <a:t>Self-efficacy unchanged</a:t>
            </a:r>
          </a:p>
          <a:p>
            <a:r>
              <a:rPr lang="en-US" dirty="0" smtClean="0"/>
              <a:t>No </a:t>
            </a:r>
            <a:r>
              <a:rPr lang="en-US" dirty="0"/>
              <a:t>PCRs (Study II) and </a:t>
            </a:r>
            <a:r>
              <a:rPr lang="en-US" dirty="0" smtClean="0"/>
              <a:t>Online </a:t>
            </a:r>
            <a:r>
              <a:rPr lang="en-US" dirty="0"/>
              <a:t>PCRs (Study </a:t>
            </a:r>
            <a:r>
              <a:rPr lang="en-US" dirty="0" smtClean="0"/>
              <a:t>IV)</a:t>
            </a:r>
          </a:p>
          <a:p>
            <a:pPr lvl="1"/>
            <a:r>
              <a:rPr lang="en-US" dirty="0" smtClean="0"/>
              <a:t>Self-efficacy </a:t>
            </a:r>
            <a:r>
              <a:rPr lang="en-US" dirty="0"/>
              <a:t>decreased </a:t>
            </a:r>
            <a:r>
              <a:rPr lang="en-US" dirty="0" smtClean="0"/>
              <a:t>significantly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Sense of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Across studies: no significant change</a:t>
            </a:r>
            <a:endParaRPr lang="en-US" dirty="0"/>
          </a:p>
          <a:p>
            <a:r>
              <a:rPr lang="en-US" dirty="0" smtClean="0"/>
              <a:t>Face-to-face PCR: Attitudes </a:t>
            </a:r>
            <a:r>
              <a:rPr lang="en-US" dirty="0"/>
              <a:t>toward peer learning </a:t>
            </a:r>
            <a:r>
              <a:rPr lang="en-US" dirty="0" smtClean="0"/>
              <a:t>“increased </a:t>
            </a:r>
            <a:r>
              <a:rPr lang="en-US" dirty="0"/>
              <a:t>at a level that approached </a:t>
            </a:r>
            <a:r>
              <a:rPr lang="en-US" dirty="0" smtClean="0"/>
              <a:t>significance”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Establish ground rules</a:t>
            </a:r>
          </a:p>
          <a:p>
            <a:r>
              <a:rPr lang="en-US" dirty="0" smtClean="0"/>
              <a:t>Model the activity</a:t>
            </a:r>
          </a:p>
          <a:p>
            <a:r>
              <a:rPr lang="en-US" dirty="0" smtClean="0"/>
              <a:t>Require both independent and team review</a:t>
            </a:r>
          </a:p>
          <a:p>
            <a:r>
              <a:rPr lang="en-US" dirty="0" smtClean="0"/>
              <a:t>Avoid redundancy in reviewing</a:t>
            </a:r>
          </a:p>
          <a:p>
            <a:r>
              <a:rPr lang="en-US" dirty="0" smtClean="0"/>
              <a:t>Use trained moderators</a:t>
            </a:r>
          </a:p>
          <a:p>
            <a:r>
              <a:rPr lang="en-US" dirty="0" smtClean="0"/>
              <a:t>Require resubmission</a:t>
            </a:r>
          </a:p>
          <a:p>
            <a:r>
              <a:rPr lang="en-US" dirty="0" smtClean="0"/>
              <a:t>Use online tools to support PCR process</a:t>
            </a:r>
          </a:p>
          <a:p>
            <a:r>
              <a:rPr lang="en-US" dirty="0" smtClean="0"/>
              <a:t>Fully online model is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11" y="2647000"/>
            <a:ext cx="11399881" cy="265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25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67" y="1426273"/>
            <a:ext cx="10427666" cy="51913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Pedagogical Code Review (PCR)</a:t>
            </a:r>
          </a:p>
          <a:p>
            <a:pPr lvl="1"/>
            <a:r>
              <a:rPr lang="en-US" sz="2400" dirty="0" smtClean="0"/>
              <a:t>Small teams evaluate and discuss each other’s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Inspection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code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Training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Individual review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Team review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Revise code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8883" y="6248399"/>
            <a:ext cx="6784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chemeClr val="tx1">
                    <a:lumMod val="85000"/>
                  </a:schemeClr>
                </a:solidFill>
              </a:rPr>
              <a:t>Gilb</a:t>
            </a:r>
            <a:r>
              <a:rPr lang="en-US" sz="1600" dirty="0">
                <a:solidFill>
                  <a:schemeClr val="tx1">
                    <a:lumMod val="85000"/>
                  </a:schemeClr>
                </a:solidFill>
              </a:rPr>
              <a:t> and Graham [1993] and </a:t>
            </a:r>
            <a:r>
              <a:rPr lang="en-US" sz="1600" dirty="0" err="1">
                <a:solidFill>
                  <a:schemeClr val="tx1">
                    <a:lumMod val="85000"/>
                  </a:schemeClr>
                </a:solidFill>
              </a:rPr>
              <a:t>Wiegers</a:t>
            </a:r>
            <a:r>
              <a:rPr lang="en-US" sz="1600" dirty="0">
                <a:solidFill>
                  <a:schemeClr val="tx1">
                    <a:lumMod val="85000"/>
                  </a:schemeClr>
                </a:solidFill>
              </a:rPr>
              <a:t> [1995]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Code Review (PCR)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team of students, plus moderator</a:t>
            </a:r>
          </a:p>
          <a:p>
            <a:r>
              <a:rPr lang="en-US" dirty="0" smtClean="0"/>
              <a:t>Walk through small code segment</a:t>
            </a:r>
          </a:p>
          <a:p>
            <a:r>
              <a:rPr lang="en-US" dirty="0" smtClean="0"/>
              <a:t>Evaluate against checklist</a:t>
            </a:r>
          </a:p>
          <a:p>
            <a:r>
              <a:rPr lang="en-US" dirty="0" smtClean="0"/>
              <a:t>Discuss and log issues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Review Team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</a:p>
          <a:p>
            <a:r>
              <a:rPr lang="en-US" dirty="0" smtClean="0"/>
              <a:t>Reader</a:t>
            </a:r>
          </a:p>
          <a:p>
            <a:r>
              <a:rPr lang="en-US" dirty="0" smtClean="0"/>
              <a:t>Inspector</a:t>
            </a:r>
          </a:p>
          <a:p>
            <a:r>
              <a:rPr lang="en-US" dirty="0" smtClean="0"/>
              <a:t>Recorder</a:t>
            </a:r>
          </a:p>
          <a:p>
            <a:r>
              <a:rPr lang="en-US" dirty="0" smtClean="0"/>
              <a:t>Moderator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Review Issue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78" y="2242002"/>
            <a:ext cx="11340384" cy="36299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Research questions:</a:t>
            </a:r>
          </a:p>
          <a:p>
            <a:pPr lvl="1"/>
            <a:r>
              <a:rPr lang="en-US" sz="2400" dirty="0" smtClean="0"/>
              <a:t>Do PCRs work?</a:t>
            </a:r>
          </a:p>
          <a:p>
            <a:pPr lvl="1"/>
            <a:r>
              <a:rPr lang="en-US" sz="2400" dirty="0" smtClean="0"/>
              <a:t>How should they be implemented?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 code quality</a:t>
            </a:r>
          </a:p>
          <a:p>
            <a:r>
              <a:rPr lang="en-US" dirty="0" smtClean="0"/>
              <a:t>Discuss coding practices</a:t>
            </a:r>
          </a:p>
          <a:p>
            <a:r>
              <a:rPr lang="en-US" dirty="0" smtClean="0"/>
              <a:t>Develop soft skills</a:t>
            </a:r>
          </a:p>
          <a:p>
            <a:r>
              <a:rPr lang="en-US" dirty="0" smtClean="0"/>
              <a:t>Develop positive self-efficacy</a:t>
            </a:r>
          </a:p>
          <a:p>
            <a:r>
              <a:rPr lang="en-US" dirty="0" smtClean="0"/>
              <a:t>Develop positive sense of community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1AC5-670C-4739-A209-DB5F57D46C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166</TotalTime>
  <Words>1191</Words>
  <Application>Microsoft Office PowerPoint</Application>
  <PresentationFormat>Widescreen</PresentationFormat>
  <Paragraphs>157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Ion</vt:lpstr>
      <vt:lpstr>Talking about Code: Integrating Pedagogical Code Reviews into Early Computing Courses  Hundhausen et al. ACM Transactions on Computing Education 2013</vt:lpstr>
      <vt:lpstr>Research Problem</vt:lpstr>
      <vt:lpstr>Proposed Solution</vt:lpstr>
      <vt:lpstr>Code Inspection Process</vt:lpstr>
      <vt:lpstr>Pedagogical Code Review (PCR)</vt:lpstr>
      <vt:lpstr>Code Review Team Roles</vt:lpstr>
      <vt:lpstr>Code Review Issue Categories</vt:lpstr>
      <vt:lpstr>Research Questions</vt:lpstr>
      <vt:lpstr>Pedagogical Goals</vt:lpstr>
      <vt:lpstr>PCR Implementations</vt:lpstr>
      <vt:lpstr>Applying Code Inspection Process</vt:lpstr>
      <vt:lpstr>Applying Code Inspection Process</vt:lpstr>
      <vt:lpstr>Applying Code Inspection Process</vt:lpstr>
      <vt:lpstr>Applying Code Inspection Process</vt:lpstr>
      <vt:lpstr>Evaluation</vt:lpstr>
      <vt:lpstr>Results: Pedagogical Goals</vt:lpstr>
      <vt:lpstr>Results: Improve code quality</vt:lpstr>
      <vt:lpstr>Results: Discuss Coding Practices</vt:lpstr>
      <vt:lpstr>Results: Develop Soft Skills</vt:lpstr>
      <vt:lpstr>Results: Self-Efficacy</vt:lpstr>
      <vt:lpstr>Results: Sense of Community</vt:lpstr>
      <vt:lpstr>Best Practices</vt:lpstr>
      <vt:lpstr>Questions and Discussion</vt:lpstr>
      <vt:lpstr>More</vt:lpstr>
      <vt:lpstr>Study Participants</vt:lpstr>
      <vt:lpstr>Timeline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about Code: Integrating Pedagogical Code Reviews into Early Computing Courses  Hundhausen et al. ACM Transactions on Computing Education 2013</dc:title>
  <dc:creator>Scott Spurlock</dc:creator>
  <cp:lastModifiedBy>Scott Spurlock</cp:lastModifiedBy>
  <cp:revision>15</cp:revision>
  <dcterms:created xsi:type="dcterms:W3CDTF">2015-03-16T18:25:37Z</dcterms:created>
  <dcterms:modified xsi:type="dcterms:W3CDTF">2015-03-18T16:23:04Z</dcterms:modified>
</cp:coreProperties>
</file>