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9" r:id="rId10"/>
    <p:sldId id="270" r:id="rId11"/>
    <p:sldId id="266" r:id="rId12"/>
    <p:sldId id="267" r:id="rId13"/>
    <p:sldId id="271" r:id="rId14"/>
    <p:sldId id="259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305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25583-5FD1-4012-941B-D92C071C099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ABE71-168D-4366-A895-51A242B6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7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things</a:t>
            </a:r>
            <a:r>
              <a:rPr lang="en-US" baseline="0" dirty="0" smtClean="0"/>
              <a:t> for the instructor to focus on during the path to these: self regulation, teacher involvement, peer assessment, engagement, dialogue, and student’s personalities and perception of the feedback.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ABE71-168D-4366-A895-51A242B607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7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45/273759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112" y="1788454"/>
            <a:ext cx="9633097" cy="2098226"/>
          </a:xfrm>
        </p:spPr>
        <p:txBody>
          <a:bodyPr/>
          <a:lstStyle/>
          <a:p>
            <a:r>
              <a:rPr lang="en-US" sz="4800" dirty="0" smtClean="0"/>
              <a:t>Translating Principles of Effective Feedback for Students into the CS1 Context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Claudia </a:t>
            </a:r>
            <a:r>
              <a:rPr lang="en-US" dirty="0" err="1" smtClean="0"/>
              <a:t>Ott</a:t>
            </a:r>
            <a:r>
              <a:rPr lang="en-US" dirty="0" smtClean="0"/>
              <a:t>, Anthony Robins and Kerry Shepard</a:t>
            </a:r>
          </a:p>
          <a:p>
            <a:r>
              <a:rPr lang="en-US" dirty="0" smtClean="0"/>
              <a:t>Presented by Laurel Powell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Level Feedback – Lecture and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Interactive Teaching Techniques </a:t>
            </a:r>
          </a:p>
          <a:p>
            <a:pPr lvl="1"/>
            <a:r>
              <a:rPr lang="en-US" dirty="0" smtClean="0"/>
              <a:t>Clickers</a:t>
            </a:r>
          </a:p>
          <a:p>
            <a:pPr lvl="1"/>
            <a:r>
              <a:rPr lang="en-US" dirty="0" err="1" smtClean="0"/>
              <a:t>WebAssessment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Traditional Exam Formats of MCQs or short answer questions (especially grades without feedback) can be problematic</a:t>
            </a:r>
          </a:p>
          <a:p>
            <a:pPr lvl="1"/>
            <a:r>
              <a:rPr lang="en-US" dirty="0" smtClean="0"/>
              <a:t>More open ended forms of assessment have other issues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Level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n-US" dirty="0" smtClean="0"/>
              <a:t>Task Strategies rather than task outcomes</a:t>
            </a:r>
            <a:endParaRPr lang="en-US" dirty="0"/>
          </a:p>
          <a:p>
            <a:pPr lvl="1"/>
            <a:r>
              <a:rPr lang="en-US" dirty="0" smtClean="0"/>
              <a:t>Programming Process</a:t>
            </a:r>
          </a:p>
          <a:p>
            <a:pPr lvl="2"/>
            <a:r>
              <a:rPr lang="en-US" dirty="0" smtClean="0"/>
              <a:t>Exemplars</a:t>
            </a:r>
          </a:p>
          <a:p>
            <a:pPr lvl="2"/>
            <a:r>
              <a:rPr lang="en-US" dirty="0" smtClean="0"/>
              <a:t>Programming Environments</a:t>
            </a:r>
          </a:p>
          <a:p>
            <a:pPr lvl="2"/>
            <a:r>
              <a:rPr lang="en-US" dirty="0" smtClean="0"/>
              <a:t>Reflection and “Feed Forward”</a:t>
            </a:r>
          </a:p>
          <a:p>
            <a:pPr lvl="1"/>
            <a:r>
              <a:rPr lang="en-US" dirty="0" smtClean="0"/>
              <a:t>Course Process</a:t>
            </a:r>
          </a:p>
          <a:p>
            <a:pPr lvl="2"/>
            <a:r>
              <a:rPr lang="en-US" dirty="0" smtClean="0"/>
              <a:t>Explicit Goals</a:t>
            </a:r>
          </a:p>
        </p:txBody>
      </p:sp>
    </p:spTree>
    <p:extLst>
      <p:ext uri="{BB962C8B-B14F-4D97-AF65-F5344CB8AC3E}">
        <p14:creationId xmlns:p14="http://schemas.microsoft.com/office/powerpoint/2010/main" val="5643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Self-Regulation Level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self-monitoring and regulation of their own learning</a:t>
            </a:r>
          </a:p>
          <a:p>
            <a:pPr lvl="1"/>
            <a:r>
              <a:rPr lang="en-US" dirty="0" smtClean="0"/>
              <a:t>Multistage Assignments</a:t>
            </a:r>
          </a:p>
          <a:p>
            <a:pPr lvl="1"/>
            <a:r>
              <a:rPr lang="en-US" dirty="0" smtClean="0"/>
              <a:t>Peer Assessment</a:t>
            </a:r>
          </a:p>
          <a:p>
            <a:pPr lvl="1"/>
            <a:r>
              <a:rPr lang="en-US" dirty="0" smtClean="0"/>
              <a:t>Self-Monitoring Course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opinions on feedback</a:t>
            </a:r>
          </a:p>
          <a:p>
            <a:r>
              <a:rPr lang="en-US" dirty="0" smtClean="0"/>
              <a:t>Effective feedback</a:t>
            </a:r>
          </a:p>
          <a:p>
            <a:pPr lvl="1"/>
            <a:r>
              <a:rPr lang="en-US" dirty="0" smtClean="0"/>
              <a:t>Clarifies Goals</a:t>
            </a:r>
          </a:p>
          <a:p>
            <a:pPr lvl="1"/>
            <a:r>
              <a:rPr lang="en-US" dirty="0" smtClean="0"/>
              <a:t>Informs about Performance</a:t>
            </a:r>
          </a:p>
          <a:p>
            <a:pPr lvl="1"/>
            <a:r>
              <a:rPr lang="en-US" dirty="0" smtClean="0"/>
              <a:t>Indicates Means for Improvement</a:t>
            </a:r>
          </a:p>
          <a:p>
            <a:pPr lvl="1"/>
            <a:r>
              <a:rPr lang="en-US" dirty="0" smtClean="0"/>
              <a:t>Supports Development of Self-Regulation</a:t>
            </a:r>
          </a:p>
          <a:p>
            <a:r>
              <a:rPr lang="en-US" dirty="0" smtClean="0"/>
              <a:t>Feedback should be given at the Task, Process and Self-Regulation Levels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have you used feedback in your classes?</a:t>
            </a:r>
          </a:p>
          <a:p>
            <a:r>
              <a:rPr lang="en-US" dirty="0" smtClean="0"/>
              <a:t>Do you believe that the principles for feedback discussed here change as the student matures?</a:t>
            </a:r>
          </a:p>
          <a:p>
            <a:r>
              <a:rPr lang="en-US" dirty="0" smtClean="0"/>
              <a:t>What methods have you used to counter some of the potential difficulties in providing good instructor feedback?</a:t>
            </a:r>
          </a:p>
        </p:txBody>
      </p:sp>
    </p:spTree>
    <p:extLst>
      <p:ext uri="{BB962C8B-B14F-4D97-AF65-F5344CB8AC3E}">
        <p14:creationId xmlns:p14="http://schemas.microsoft.com/office/powerpoint/2010/main" val="323666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71600" y="3615035"/>
            <a:ext cx="108008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Claudia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Anthony Robins, and Kerry Shephard. 2016.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Translating Principles of Effective Feedback for Students into the CS1 Context.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Trans. </a:t>
            </a:r>
            <a:r>
              <a:rPr kumimoji="0" lang="en-US" alt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Comput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Educ.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16, 1, Article 1 (January 2016), 27 pages. DOI=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http://dx.doi.org/10.1145/2737596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8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the 10 most important influences on student achievement</a:t>
            </a:r>
          </a:p>
          <a:p>
            <a:r>
              <a:rPr lang="en-US" dirty="0" smtClean="0"/>
              <a:t>Focus is shifting from a behavioral to constructivist approach</a:t>
            </a:r>
          </a:p>
          <a:p>
            <a:pPr lvl="1"/>
            <a:r>
              <a:rPr lang="en-US" dirty="0" smtClean="0"/>
              <a:t>Behavioral feedback is meant to influence students toward goals</a:t>
            </a:r>
          </a:p>
          <a:p>
            <a:pPr lvl="1"/>
            <a:r>
              <a:rPr lang="en-US" dirty="0" smtClean="0"/>
              <a:t>Constructivist approach demands greater activity from the learner and encourages them to construct their own understanding</a:t>
            </a:r>
          </a:p>
          <a:p>
            <a:r>
              <a:rPr lang="en-US" dirty="0" smtClean="0"/>
              <a:t>Students are often dissatisfied with feedback</a:t>
            </a:r>
            <a:endParaRPr lang="en-US" dirty="0"/>
          </a:p>
          <a:p>
            <a:r>
              <a:rPr lang="en-US" dirty="0" smtClean="0"/>
              <a:t>Class sizes are increasing and students backgrounds are growing more varied which makes giving good feedback increasingly challenging</a:t>
            </a:r>
          </a:p>
        </p:txBody>
      </p:sp>
    </p:spTree>
    <p:extLst>
      <p:ext uri="{BB962C8B-B14F-4D97-AF65-F5344CB8AC3E}">
        <p14:creationId xmlns:p14="http://schemas.microsoft.com/office/powerpoint/2010/main" val="348234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Good Feedback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clarify what good performance is (goals, criteria, expected standards)</a:t>
            </a:r>
          </a:p>
          <a:p>
            <a:r>
              <a:rPr lang="en-US" dirty="0" smtClean="0"/>
              <a:t>Facilitates the development of self-assessment (reflection) in learning</a:t>
            </a:r>
          </a:p>
          <a:p>
            <a:r>
              <a:rPr lang="en-US" dirty="0" smtClean="0"/>
              <a:t>Delivers high-quality information to students about their learning</a:t>
            </a:r>
          </a:p>
          <a:p>
            <a:r>
              <a:rPr lang="en-US" dirty="0" smtClean="0"/>
              <a:t>Encourages teacher and peer dialogue around learning</a:t>
            </a:r>
          </a:p>
          <a:p>
            <a:r>
              <a:rPr lang="en-US" dirty="0" smtClean="0"/>
              <a:t>Encourages positive motivational beliefs and self-esteem</a:t>
            </a:r>
          </a:p>
          <a:p>
            <a:r>
              <a:rPr lang="en-US" dirty="0" smtClean="0"/>
              <a:t>Provides opportunities to close the gap between current and desired performance</a:t>
            </a:r>
          </a:p>
          <a:p>
            <a:r>
              <a:rPr lang="en-US" dirty="0" smtClean="0"/>
              <a:t>Provides information to teachers that can be used to help shape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level : How well tasks are understood/performed</a:t>
            </a:r>
          </a:p>
          <a:p>
            <a:r>
              <a:rPr lang="en-US" dirty="0" smtClean="0"/>
              <a:t>Process level : The main process needed to understand/perform tasks.</a:t>
            </a:r>
          </a:p>
          <a:p>
            <a:r>
              <a:rPr lang="en-US" dirty="0" smtClean="0"/>
              <a:t>Self-regulation level : Self-monitoring, directing, and regulating of actions.</a:t>
            </a:r>
          </a:p>
          <a:p>
            <a:r>
              <a:rPr lang="en-US" dirty="0" smtClean="0"/>
              <a:t>Self level : Personal evaluations and affect (usually positive) about the learner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4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Questions for Each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am I going? </a:t>
            </a:r>
            <a:endParaRPr lang="en-US" dirty="0"/>
          </a:p>
          <a:p>
            <a:r>
              <a:rPr lang="en-US" dirty="0" smtClean="0"/>
              <a:t>How am I doing?</a:t>
            </a:r>
          </a:p>
          <a:p>
            <a:r>
              <a:rPr lang="en-US" dirty="0" smtClean="0"/>
              <a:t>Where to next?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3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Applying the Principles of Good Feedback in a CS1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COMP160</a:t>
            </a:r>
          </a:p>
          <a:p>
            <a:r>
              <a:rPr lang="en-US" dirty="0" smtClean="0"/>
              <a:t>First Year Java introduction with 200 students</a:t>
            </a:r>
          </a:p>
          <a:p>
            <a:r>
              <a:rPr lang="en-US" dirty="0" smtClean="0"/>
              <a:t>Lectures</a:t>
            </a:r>
          </a:p>
          <a:p>
            <a:r>
              <a:rPr lang="en-US" dirty="0" smtClean="0"/>
              <a:t>Tutor-assisted lab work</a:t>
            </a:r>
          </a:p>
          <a:p>
            <a:r>
              <a:rPr lang="en-US" dirty="0" smtClean="0"/>
              <a:t>Midterm and 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Level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learning tasks</a:t>
            </a:r>
          </a:p>
          <a:p>
            <a:pPr lvl="1"/>
            <a:r>
              <a:rPr lang="en-US" dirty="0" smtClean="0"/>
              <a:t>Writing a computer program for example</a:t>
            </a:r>
          </a:p>
          <a:p>
            <a:r>
              <a:rPr lang="en-US" dirty="0" smtClean="0"/>
              <a:t>Tasks completed during tutorial sessions</a:t>
            </a:r>
          </a:p>
          <a:p>
            <a:r>
              <a:rPr lang="en-US" dirty="0" smtClean="0"/>
              <a:t>Tasks and exercises during lecture</a:t>
            </a:r>
          </a:p>
          <a:p>
            <a:r>
              <a:rPr lang="en-US" dirty="0" smtClean="0"/>
              <a:t>Examinations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4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Level Feedback – Tutorial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Influencing Feedback</a:t>
            </a:r>
          </a:p>
          <a:p>
            <a:pPr lvl="1"/>
            <a:r>
              <a:rPr lang="en-US" dirty="0" smtClean="0"/>
              <a:t>Time Pressure</a:t>
            </a:r>
          </a:p>
          <a:p>
            <a:pPr lvl="1"/>
            <a:r>
              <a:rPr lang="en-US" dirty="0" smtClean="0"/>
              <a:t>Tutor Personality and Experience</a:t>
            </a:r>
          </a:p>
          <a:p>
            <a:pPr lvl="1"/>
            <a:r>
              <a:rPr lang="en-US" dirty="0" smtClean="0"/>
              <a:t>Student Attentiveness</a:t>
            </a:r>
          </a:p>
          <a:p>
            <a:r>
              <a:rPr lang="en-US" dirty="0" smtClean="0"/>
              <a:t>One-on-one conversation is ideal but challenging due to increasing student numbers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3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822</TotalTime>
  <Words>555</Words>
  <Application>Microsoft Office PowerPoint</Application>
  <PresentationFormat>Widescreen</PresentationFormat>
  <Paragraphs>83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Franklin Gothic Book</vt:lpstr>
      <vt:lpstr>Crop</vt:lpstr>
      <vt:lpstr>Translating Principles of Effective Feedback for Students into the CS1 Context</vt:lpstr>
      <vt:lpstr>PowerPoint Presentation</vt:lpstr>
      <vt:lpstr>Feedback and Students</vt:lpstr>
      <vt:lpstr>Principles of Good Feedback Practices</vt:lpstr>
      <vt:lpstr>Framework for Feedback</vt:lpstr>
      <vt:lpstr>Major Questions for Each Level</vt:lpstr>
      <vt:lpstr>Opportunities for Applying the Principles of Good Feedback in a CS1 Course</vt:lpstr>
      <vt:lpstr>Task Level Feedback</vt:lpstr>
      <vt:lpstr>Task Level Feedback – Tutorial Sessions</vt:lpstr>
      <vt:lpstr>Task Level Feedback – Lecture and Exams</vt:lpstr>
      <vt:lpstr>Process Level Feedback</vt:lpstr>
      <vt:lpstr>Self-Regulation Level Feedback</vt:lpstr>
      <vt:lpstr>Conclusion </vt:lpstr>
      <vt:lpstr>Questions?</vt:lpstr>
      <vt:lpstr>Citation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Principles of Effective Feedback for Students into the CS1 Context</dc:title>
  <dc:creator>Laurel Powell</dc:creator>
  <cp:lastModifiedBy>Laurel Powell</cp:lastModifiedBy>
  <cp:revision>15</cp:revision>
  <dcterms:created xsi:type="dcterms:W3CDTF">2016-02-11T13:53:10Z</dcterms:created>
  <dcterms:modified xsi:type="dcterms:W3CDTF">2016-02-12T03:35:41Z</dcterms:modified>
</cp:coreProperties>
</file>