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0"/>
  </p:notesMasterIdLst>
  <p:handoutMasterIdLst>
    <p:handoutMasterId r:id="rId51"/>
  </p:handoutMasterIdLst>
  <p:sldIdLst>
    <p:sldId id="265" r:id="rId3"/>
    <p:sldId id="268" r:id="rId4"/>
    <p:sldId id="266" r:id="rId5"/>
    <p:sldId id="269" r:id="rId6"/>
    <p:sldId id="270" r:id="rId7"/>
    <p:sldId id="271" r:id="rId8"/>
    <p:sldId id="272" r:id="rId9"/>
    <p:sldId id="273" r:id="rId10"/>
    <p:sldId id="274" r:id="rId11"/>
    <p:sldId id="267" r:id="rId12"/>
    <p:sldId id="276" r:id="rId13"/>
    <p:sldId id="275" r:id="rId14"/>
    <p:sldId id="277" r:id="rId15"/>
    <p:sldId id="311" r:id="rId16"/>
    <p:sldId id="278" r:id="rId17"/>
    <p:sldId id="280" r:id="rId18"/>
    <p:sldId id="279" r:id="rId19"/>
    <p:sldId id="281" r:id="rId20"/>
    <p:sldId id="282" r:id="rId21"/>
    <p:sldId id="283" r:id="rId22"/>
    <p:sldId id="284" r:id="rId23"/>
    <p:sldId id="286" r:id="rId24"/>
    <p:sldId id="287" r:id="rId25"/>
    <p:sldId id="289" r:id="rId26"/>
    <p:sldId id="297" r:id="rId27"/>
    <p:sldId id="290" r:id="rId28"/>
    <p:sldId id="298" r:id="rId29"/>
    <p:sldId id="291" r:id="rId30"/>
    <p:sldId id="299" r:id="rId31"/>
    <p:sldId id="292" r:id="rId32"/>
    <p:sldId id="300" r:id="rId33"/>
    <p:sldId id="293" r:id="rId34"/>
    <p:sldId id="301" r:id="rId35"/>
    <p:sldId id="294" r:id="rId36"/>
    <p:sldId id="302" r:id="rId37"/>
    <p:sldId id="295" r:id="rId38"/>
    <p:sldId id="312" r:id="rId39"/>
    <p:sldId id="296" r:id="rId40"/>
    <p:sldId id="303" r:id="rId41"/>
    <p:sldId id="288" r:id="rId42"/>
    <p:sldId id="306" r:id="rId43"/>
    <p:sldId id="307" r:id="rId44"/>
    <p:sldId id="308" r:id="rId45"/>
    <p:sldId id="309" r:id="rId46"/>
    <p:sldId id="310" r:id="rId47"/>
    <p:sldId id="304" r:id="rId48"/>
    <p:sldId id="305" r:id="rId49"/>
  </p:sldIdLst>
  <p:sldSz cx="12188825"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82047" autoAdjust="0"/>
  </p:normalViewPr>
  <p:slideViewPr>
    <p:cSldViewPr showGuides="1">
      <p:cViewPr>
        <p:scale>
          <a:sx n="60" d="100"/>
          <a:sy n="60" d="100"/>
        </p:scale>
        <p:origin x="-1642" y="-33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9/15/2015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9/15/2015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Dr. Russell Owens </a:t>
            </a:r>
            <a:r>
              <a:rPr lang="en-US" sz="1200" b="0" i="0" u="none" strike="noStrike" kern="1200" baseline="0" dirty="0" smtClean="0">
                <a:solidFill>
                  <a:schemeClr val="tx1"/>
                </a:solidFill>
                <a:latin typeface="+mn-lt"/>
                <a:ea typeface="+mn-ea"/>
                <a:cs typeface="+mn-cs"/>
              </a:rPr>
              <a:t>holds a </a:t>
            </a:r>
            <a:r>
              <a:rPr lang="en-US" sz="1200" b="1" i="0" u="none" strike="noStrike" kern="1200" baseline="0" dirty="0" smtClean="0">
                <a:solidFill>
                  <a:schemeClr val="tx1"/>
                </a:solidFill>
                <a:latin typeface="+mn-lt"/>
                <a:ea typeface="+mn-ea"/>
                <a:cs typeface="+mn-cs"/>
              </a:rPr>
              <a:t>Doctorate in Instructional Systems Technology </a:t>
            </a:r>
            <a:r>
              <a:rPr lang="en-US" sz="1200" b="0" i="0" u="none" strike="noStrike" kern="1200" baseline="0" dirty="0" smtClean="0">
                <a:solidFill>
                  <a:schemeClr val="tx1"/>
                </a:solidFill>
                <a:latin typeface="+mn-lt"/>
                <a:ea typeface="+mn-ea"/>
                <a:cs typeface="+mn-cs"/>
              </a:rPr>
              <a:t>from Penn State University and a Supervisory Certificate in Education and a Masters Degree in Education from Millersville University. He is a full time faculty member at </a:t>
            </a:r>
            <a:r>
              <a:rPr lang="en-US" sz="1200" b="1" i="0" u="none" strike="noStrike" kern="1200" baseline="0" dirty="0" smtClean="0">
                <a:solidFill>
                  <a:schemeClr val="tx1"/>
                </a:solidFill>
                <a:latin typeface="+mn-lt"/>
                <a:ea typeface="+mn-ea"/>
                <a:cs typeface="+mn-cs"/>
              </a:rPr>
              <a:t>King’s College Wilkes Barre PA</a:t>
            </a:r>
            <a:r>
              <a:rPr lang="en-US" sz="1200" b="0" i="0" u="none" strike="noStrike" kern="1200" baseline="0" dirty="0" smtClean="0">
                <a:solidFill>
                  <a:schemeClr val="tx1"/>
                </a:solidFill>
                <a:latin typeface="+mn-lt"/>
                <a:ea typeface="+mn-ea"/>
                <a:cs typeface="+mn-cs"/>
              </a:rPr>
              <a:t>. in the Education Department. Dr. Owens has presented or published over 15 papers. He has also developed unique computer programs for the development of the Screen Printing USA printing franchisees. Furthermore, he is listed in the Who's Who of the Business World. </a:t>
            </a:r>
          </a:p>
          <a:p>
            <a:r>
              <a:rPr lang="en-US" sz="1200" b="0" i="0" u="none" strike="noStrike" kern="1200" baseline="0" dirty="0" smtClean="0">
                <a:solidFill>
                  <a:schemeClr val="tx1"/>
                </a:solidFill>
                <a:latin typeface="+mn-lt"/>
                <a:ea typeface="+mn-ea"/>
                <a:cs typeface="+mn-cs"/>
              </a:rPr>
              <a:t>Owens was named to the top 500 franchises of Entrepreneur Magazine for 1994 and 1998 and the Platinum 200 of Income Opportunities for 1998. He was interviewed and featured in Impressions Magazine, Signs of The Times, Northeast Business Journal, and local newspapers. Dr. Owens is a 1999, 2000 and 2005 member of the multi-million dollar roundtable of ASI and Counselor Magazine. </a:t>
            </a:r>
          </a:p>
          <a:p>
            <a:r>
              <a:rPr lang="en-US" sz="1200" b="1" i="0" u="none" strike="noStrike" kern="1200" baseline="0" dirty="0" smtClean="0">
                <a:solidFill>
                  <a:schemeClr val="tx1"/>
                </a:solidFill>
                <a:latin typeface="+mn-lt"/>
                <a:ea typeface="+mn-ea"/>
                <a:cs typeface="+mn-cs"/>
              </a:rPr>
              <a:t>Dr. Barbara </a:t>
            </a:r>
            <a:r>
              <a:rPr lang="en-US" sz="1200" b="1" i="0" u="none" strike="noStrike" kern="1200" baseline="0" dirty="0" err="1" smtClean="0">
                <a:solidFill>
                  <a:schemeClr val="tx1"/>
                </a:solidFill>
                <a:latin typeface="+mn-lt"/>
                <a:ea typeface="+mn-ea"/>
                <a:cs typeface="+mn-cs"/>
              </a:rPr>
              <a:t>Fralinger</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holds a </a:t>
            </a:r>
            <a:r>
              <a:rPr lang="en-US" sz="1200" b="1" i="0" u="none" strike="noStrike" kern="1200" baseline="0" dirty="0" smtClean="0">
                <a:solidFill>
                  <a:schemeClr val="tx1"/>
                </a:solidFill>
                <a:latin typeface="+mn-lt"/>
                <a:ea typeface="+mn-ea"/>
                <a:cs typeface="+mn-cs"/>
              </a:rPr>
              <a:t>Doctorate in Health Sciences </a:t>
            </a:r>
            <a:r>
              <a:rPr lang="en-US" sz="1200" b="0" i="0" u="none" strike="noStrike" kern="1200" baseline="0" dirty="0" smtClean="0">
                <a:solidFill>
                  <a:schemeClr val="tx1"/>
                </a:solidFill>
                <a:latin typeface="+mn-lt"/>
                <a:ea typeface="+mn-ea"/>
                <a:cs typeface="+mn-cs"/>
              </a:rPr>
              <a:t>from Seton Hall University and a Master of Education Degree in Health Science from The College of New Jersey. She is a full time </a:t>
            </a:r>
            <a:r>
              <a:rPr lang="en-US" sz="1200" b="1" i="0" u="none" strike="noStrike" kern="1200" baseline="0" dirty="0" smtClean="0">
                <a:solidFill>
                  <a:schemeClr val="tx1"/>
                </a:solidFill>
                <a:latin typeface="+mn-lt"/>
                <a:ea typeface="+mn-ea"/>
                <a:cs typeface="+mn-cs"/>
              </a:rPr>
              <a:t>faculty member at Rowan University in Glassboro, NJ in the Health and Exercise Science Department</a:t>
            </a:r>
            <a:r>
              <a:rPr lang="en-US" sz="1200" b="0" i="0" u="none" strike="noStrike" kern="1200" baseline="0" dirty="0" smtClean="0">
                <a:solidFill>
                  <a:schemeClr val="tx1"/>
                </a:solidFill>
                <a:latin typeface="+mn-lt"/>
                <a:ea typeface="+mn-ea"/>
                <a:cs typeface="+mn-cs"/>
              </a:rPr>
              <a:t>. Dr. </a:t>
            </a:r>
            <a:r>
              <a:rPr lang="en-US" sz="1200" b="0" i="0" u="none" strike="noStrike" kern="1200" baseline="0" dirty="0" err="1" smtClean="0">
                <a:solidFill>
                  <a:schemeClr val="tx1"/>
                </a:solidFill>
                <a:latin typeface="+mn-lt"/>
                <a:ea typeface="+mn-ea"/>
                <a:cs typeface="+mn-cs"/>
              </a:rPr>
              <a:t>Fralinger</a:t>
            </a:r>
            <a:r>
              <a:rPr lang="en-US" sz="1200" b="0" i="0" u="none" strike="noStrike" kern="1200" baseline="0" dirty="0" smtClean="0">
                <a:solidFill>
                  <a:schemeClr val="tx1"/>
                </a:solidFill>
                <a:latin typeface="+mn-lt"/>
                <a:ea typeface="+mn-ea"/>
                <a:cs typeface="+mn-cs"/>
              </a:rPr>
              <a:t> has presented or published over 10 papers and obtained a grant award to implement fitness programs in southern New Jersey. She received the Seton Hall University research award for outstanding scholarly research and has co-written three technology articles with Dr. Owens.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3965548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136443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Graduate Students King’s College,</a:t>
            </a:r>
            <a:r>
              <a:rPr lang="en-US" baseline="0" dirty="0" smtClean="0"/>
              <a:t> Undergraduate Students Rowan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293807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a:t>
            </a:r>
            <a:r>
              <a:rPr lang="en-US" baseline="0" dirty="0" smtClean="0"/>
              <a:t> </a:t>
            </a:r>
            <a:r>
              <a:rPr lang="en-US" baseline="0" dirty="0" err="1" smtClean="0"/>
              <a:t>MovieMaker</a:t>
            </a:r>
            <a:r>
              <a:rPr lang="en-US" baseline="0" dirty="0" smtClean="0"/>
              <a:t>, which is now know as Windows Live Movie Maker.  3 class sessions.</a:t>
            </a:r>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384352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408339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Upload the video. </a:t>
            </a:r>
            <a:r>
              <a:rPr lang="en-US" sz="1200" b="0" i="0" u="none" strike="noStrike" kern="1200" baseline="0" dirty="0" smtClean="0">
                <a:solidFill>
                  <a:schemeClr val="tx1"/>
                </a:solidFill>
                <a:latin typeface="+mn-lt"/>
                <a:ea typeface="+mn-ea"/>
                <a:cs typeface="+mn-cs"/>
              </a:rPr>
              <a:t>The objective of the movie was to produce a distance education instructional tutorial to teach other students the educational content of topics covered over the course of the semester. </a:t>
            </a:r>
            <a:endParaRPr lang="en-US"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250715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movies produced included but were not limited to the following: </a:t>
            </a:r>
          </a:p>
          <a:p>
            <a:r>
              <a:rPr lang="en-US" sz="1200" b="0" i="0" u="none" strike="noStrike" kern="1200" baseline="0" dirty="0" smtClean="0">
                <a:solidFill>
                  <a:schemeClr val="tx1"/>
                </a:solidFill>
                <a:latin typeface="+mn-lt"/>
                <a:ea typeface="+mn-ea"/>
                <a:cs typeface="+mn-cs"/>
              </a:rPr>
              <a:t>1. Cellular metabolism </a:t>
            </a:r>
          </a:p>
          <a:p>
            <a:r>
              <a:rPr lang="en-US" sz="1200" b="0" i="0" u="none" strike="noStrike" kern="1200" baseline="0" dirty="0" smtClean="0">
                <a:solidFill>
                  <a:schemeClr val="tx1"/>
                </a:solidFill>
                <a:latin typeface="+mn-lt"/>
                <a:ea typeface="+mn-ea"/>
                <a:cs typeface="+mn-cs"/>
              </a:rPr>
              <a:t>2. Reproduction </a:t>
            </a:r>
          </a:p>
          <a:p>
            <a:r>
              <a:rPr lang="en-US" sz="1200" b="0" i="0" u="none" strike="noStrike" kern="1200" baseline="0" dirty="0" smtClean="0">
                <a:solidFill>
                  <a:schemeClr val="tx1"/>
                </a:solidFill>
                <a:latin typeface="+mn-lt"/>
                <a:ea typeface="+mn-ea"/>
                <a:cs typeface="+mn-cs"/>
              </a:rPr>
              <a:t>3. The Digestive System </a:t>
            </a:r>
          </a:p>
          <a:p>
            <a:r>
              <a:rPr lang="en-US" sz="1200" b="0" i="0" u="none" strike="noStrike" kern="1200" baseline="0" dirty="0" smtClean="0">
                <a:solidFill>
                  <a:schemeClr val="tx1"/>
                </a:solidFill>
                <a:latin typeface="+mn-lt"/>
                <a:ea typeface="+mn-ea"/>
                <a:cs typeface="+mn-cs"/>
              </a:rPr>
              <a:t>4. The Urinary System </a:t>
            </a:r>
          </a:p>
          <a:p>
            <a:r>
              <a:rPr lang="en-US" sz="1200" b="0" i="0" u="none" strike="noStrike" kern="1200" baseline="0" dirty="0" smtClean="0">
                <a:solidFill>
                  <a:schemeClr val="tx1"/>
                </a:solidFill>
                <a:latin typeface="+mn-lt"/>
                <a:ea typeface="+mn-ea"/>
                <a:cs typeface="+mn-cs"/>
              </a:rPr>
              <a:t>5. Education and Learning Theories </a:t>
            </a:r>
          </a:p>
          <a:p>
            <a:r>
              <a:rPr lang="en-US" sz="1200" b="0" i="0" u="none" strike="noStrike" kern="1200" baseline="0" dirty="0" smtClean="0">
                <a:solidFill>
                  <a:schemeClr val="tx1"/>
                </a:solidFill>
                <a:latin typeface="+mn-lt"/>
                <a:ea typeface="+mn-ea"/>
                <a:cs typeface="+mn-cs"/>
              </a:rPr>
              <a:t>6. Technology and the Teacher </a:t>
            </a:r>
          </a:p>
          <a:p>
            <a:r>
              <a:rPr lang="en-US" sz="1200" b="0" i="0" u="none" strike="noStrike" kern="1200" baseline="0" dirty="0" smtClean="0">
                <a:solidFill>
                  <a:schemeClr val="tx1"/>
                </a:solidFill>
                <a:latin typeface="+mn-lt"/>
                <a:ea typeface="+mn-ea"/>
                <a:cs typeface="+mn-cs"/>
              </a:rPr>
              <a:t>7. College Students Need to Vote </a:t>
            </a:r>
          </a:p>
          <a:p>
            <a:r>
              <a:rPr lang="en-US" sz="1200" b="0" i="0" u="none" strike="noStrike" kern="1200" baseline="0" dirty="0" smtClean="0">
                <a:solidFill>
                  <a:schemeClr val="tx1"/>
                </a:solidFill>
                <a:latin typeface="+mn-lt"/>
                <a:ea typeface="+mn-ea"/>
                <a:cs typeface="+mn-cs"/>
              </a:rPr>
              <a:t>8. Diversity in the Classroom </a:t>
            </a:r>
          </a:p>
          <a:p>
            <a:endParaRPr lang="en-US"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3135834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76871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and anonymous</a:t>
            </a:r>
          </a:p>
          <a:p>
            <a:endParaRPr lang="en-US" baseline="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Was the You Tube tutorial design process interesting? </a:t>
            </a:r>
          </a:p>
          <a:p>
            <a:r>
              <a:rPr lang="en-US" sz="1200" b="0" i="0" u="none" strike="noStrike" kern="1200" baseline="0" dirty="0" smtClean="0">
                <a:solidFill>
                  <a:schemeClr val="tx1"/>
                </a:solidFill>
                <a:latin typeface="+mn-lt"/>
                <a:ea typeface="+mn-ea"/>
                <a:cs typeface="+mn-cs"/>
              </a:rPr>
              <a:t> YES  NO  Don’t know/Not applicable/Refuse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Did you understand what you were supposed to learn?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YES  NO  Don’t know/Not applicable/Refuse </a:t>
            </a:r>
          </a:p>
          <a:p>
            <a:r>
              <a:rPr lang="en-US" sz="1200" b="0" i="0" u="none" strike="noStrike" kern="1200" baseline="0" dirty="0" smtClean="0">
                <a:solidFill>
                  <a:schemeClr val="tx1"/>
                </a:solidFill>
                <a:latin typeface="+mn-lt"/>
                <a:ea typeface="+mn-ea"/>
                <a:cs typeface="+mn-cs"/>
              </a:rPr>
              <a:t>3. Were the materials directly related to the objectives?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YES  NO  Don’t know/Not applicable/Refuse </a:t>
            </a:r>
          </a:p>
          <a:p>
            <a:r>
              <a:rPr lang="en-US" sz="1200" b="0" i="0" u="none" strike="noStrike" kern="1200" baseline="0" dirty="0" smtClean="0">
                <a:solidFill>
                  <a:schemeClr val="tx1"/>
                </a:solidFill>
                <a:latin typeface="+mn-lt"/>
                <a:ea typeface="+mn-ea"/>
                <a:cs typeface="+mn-cs"/>
              </a:rPr>
              <a:t>4. Were the development exercises relevant?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YES  NO  Don’t know/Not applicable/Refuse </a:t>
            </a:r>
          </a:p>
          <a:p>
            <a:r>
              <a:rPr lang="en-US" sz="1200" b="0" i="0" u="none" strike="noStrike" kern="1200" baseline="0" dirty="0" smtClean="0">
                <a:solidFill>
                  <a:schemeClr val="tx1"/>
                </a:solidFill>
                <a:latin typeface="+mn-lt"/>
                <a:ea typeface="+mn-ea"/>
                <a:cs typeface="+mn-cs"/>
              </a:rPr>
              <a:t>5. Would you use You Tube in the classroom as a learning tool?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YES  NO  Don’t know/Not applicable/Refuse </a:t>
            </a:r>
          </a:p>
          <a:p>
            <a:r>
              <a:rPr lang="en-US" sz="1200" b="0" i="0" u="none" strike="noStrike" kern="1200" baseline="0" dirty="0" smtClean="0">
                <a:solidFill>
                  <a:schemeClr val="tx1"/>
                </a:solidFill>
                <a:latin typeface="+mn-lt"/>
                <a:ea typeface="+mn-ea"/>
                <a:cs typeface="+mn-cs"/>
              </a:rPr>
              <a:t>6. Did you expand your technology skills by using You Tube?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YES  NO  Don’t know/Not applicable/Refuse </a:t>
            </a:r>
          </a:p>
          <a:p>
            <a:r>
              <a:rPr lang="en-US" sz="1200" b="0" i="0" u="none" strike="noStrike" kern="1200" baseline="0" dirty="0" smtClean="0">
                <a:solidFill>
                  <a:schemeClr val="tx1"/>
                </a:solidFill>
                <a:latin typeface="+mn-lt"/>
                <a:ea typeface="+mn-ea"/>
                <a:cs typeface="+mn-cs"/>
              </a:rPr>
              <a:t>7. Did you receive sufficient feedback on your final results?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YES  NO  Don’t know/Not applicable/Refuse </a:t>
            </a:r>
          </a:p>
          <a:p>
            <a:r>
              <a:rPr lang="en-US" sz="1200" b="0" i="0" u="none" strike="noStrike" kern="1200" baseline="0" dirty="0" smtClean="0">
                <a:solidFill>
                  <a:schemeClr val="tx1"/>
                </a:solidFill>
                <a:latin typeface="+mn-lt"/>
                <a:ea typeface="+mn-ea"/>
                <a:cs typeface="+mn-cs"/>
              </a:rPr>
              <a:t>8. Did you feel confident working in groups?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YES  NO  Don’t know/Not applicable/Refuse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350311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Was the You Tube tutorial design process interesting?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Did you understand what you were supposed to learn?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Were the materials directly related to the objectives?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Were the development exercises relevant?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Would you use You Tube in the classroom as a learning tool?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6. Did you expand your technology skills by using You Tube?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7. Did you receive sufficient feedback on your final results?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8. Did you feel confident working in groups?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305962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203245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branch of cognitive psychology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Information intake, processing and responses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attention, perception, and memory</a:t>
            </a:r>
            <a:endParaRPr lang="en-US" b="0"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4019375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36</a:t>
            </a:fld>
            <a:endParaRPr lang="en-US"/>
          </a:p>
        </p:txBody>
      </p:sp>
    </p:spTree>
    <p:extLst>
      <p:ext uri="{BB962C8B-B14F-4D97-AF65-F5344CB8AC3E}">
        <p14:creationId xmlns:p14="http://schemas.microsoft.com/office/powerpoint/2010/main" val="2459652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40</a:t>
            </a:fld>
            <a:endParaRPr lang="en-US"/>
          </a:p>
        </p:txBody>
      </p:sp>
    </p:spTree>
    <p:extLst>
      <p:ext uri="{BB962C8B-B14F-4D97-AF65-F5344CB8AC3E}">
        <p14:creationId xmlns:p14="http://schemas.microsoft.com/office/powerpoint/2010/main" val="3024518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comments from grad students about application</a:t>
            </a:r>
            <a:endParaRPr lang="en-US" dirty="0" smtClean="0"/>
          </a:p>
          <a:p>
            <a:endParaRPr lang="en-US" dirty="0" smtClean="0"/>
          </a:p>
          <a:p>
            <a:r>
              <a:rPr lang="en-US" dirty="0" smtClean="0"/>
              <a:t>interesting,</a:t>
            </a:r>
          </a:p>
          <a:p>
            <a:r>
              <a:rPr lang="en-US" dirty="0" smtClean="0"/>
              <a:t>Breaks up class</a:t>
            </a:r>
          </a:p>
          <a:p>
            <a:r>
              <a:rPr lang="en-US" dirty="0" smtClean="0"/>
              <a:t>Use</a:t>
            </a:r>
            <a:r>
              <a:rPr lang="en-US" baseline="0" dirty="0" smtClean="0"/>
              <a:t> of technology</a:t>
            </a:r>
          </a:p>
          <a:p>
            <a:endParaRPr lang="en-US" baseline="0" dirty="0" smtClean="0"/>
          </a:p>
          <a:p>
            <a:r>
              <a:rPr lang="en-US" baseline="0" dirty="0" smtClean="0"/>
              <a:t>Undergrads said less but similar</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41</a:t>
            </a:fld>
            <a:endParaRPr lang="en-US"/>
          </a:p>
        </p:txBody>
      </p:sp>
    </p:spTree>
    <p:extLst>
      <p:ext uri="{BB962C8B-B14F-4D97-AF65-F5344CB8AC3E}">
        <p14:creationId xmlns:p14="http://schemas.microsoft.com/office/powerpoint/2010/main" val="1407256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to Take Seriously</a:t>
            </a:r>
          </a:p>
          <a:p>
            <a:r>
              <a:rPr lang="en-US" dirty="0" smtClean="0"/>
              <a:t>Distractions</a:t>
            </a:r>
          </a:p>
          <a:p>
            <a:endParaRPr lang="en-US" dirty="0" smtClean="0"/>
          </a:p>
          <a:p>
            <a:r>
              <a:rPr lang="en-US" dirty="0" smtClean="0"/>
              <a:t>Undergrads did</a:t>
            </a:r>
            <a:r>
              <a:rPr lang="en-US" baseline="0" dirty="0" smtClean="0"/>
              <a:t> not bring up these issues.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42</a:t>
            </a:fld>
            <a:endParaRPr lang="en-US"/>
          </a:p>
        </p:txBody>
      </p:sp>
    </p:spTree>
    <p:extLst>
      <p:ext uri="{BB962C8B-B14F-4D97-AF65-F5344CB8AC3E}">
        <p14:creationId xmlns:p14="http://schemas.microsoft.com/office/powerpoint/2010/main" val="2442169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comments from grad students about strengths</a:t>
            </a:r>
          </a:p>
          <a:p>
            <a:endParaRPr lang="en-US" dirty="0" smtClean="0"/>
          </a:p>
          <a:p>
            <a:r>
              <a:rPr lang="en-US" dirty="0" smtClean="0"/>
              <a:t>Undergrads had similar things to say, but they talked</a:t>
            </a:r>
            <a:r>
              <a:rPr lang="en-US" baseline="0" dirty="0" smtClean="0"/>
              <a:t> a lot more about the enjoyment factor</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43</a:t>
            </a:fld>
            <a:endParaRPr lang="en-US"/>
          </a:p>
        </p:txBody>
      </p:sp>
    </p:spTree>
    <p:extLst>
      <p:ext uri="{BB962C8B-B14F-4D97-AF65-F5344CB8AC3E}">
        <p14:creationId xmlns:p14="http://schemas.microsoft.com/office/powerpoint/2010/main" val="30830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a:t>
            </a:r>
            <a:r>
              <a:rPr lang="en-US" baseline="0" dirty="0" smtClean="0"/>
              <a:t>s about instructor effectiveness (overlap between improvements and instructor – technical difficulties lack of direction).  Undergrads did not mention this.   Both groups like their instructors.  </a:t>
            </a:r>
          </a:p>
          <a:p>
            <a:endParaRPr lang="en-US" baseline="0" dirty="0" smtClean="0"/>
          </a:p>
          <a:p>
            <a:r>
              <a:rPr lang="en-US" baseline="0" dirty="0" smtClean="0"/>
              <a:t>Summary of comments about improvements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“Uploading the video was not as simple as it initially seemed. Sometimes our group would get only video and no audio, and vice-a-versa. The technological mistakes and mishaps forced us to take several additional class periods to complete and upload the clip. I believe that the tutorial did not give effective solutions and strategies to solve this problem. If you give this particular project to your future classes please make sure that the group that provides the tutorial gives detailed instructions as to how to get around these problems. A broader recommendation would be to require that all tutorials are submitted to the instructor for approval before being uploaded to You Tube.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Both mentioned technical difficulties and team problems.  Undergrad mentioned the issues with membership.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Informal Statements about the needed time and effort being too burdensome on grad students.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44</a:t>
            </a:fld>
            <a:endParaRPr lang="en-US"/>
          </a:p>
        </p:txBody>
      </p:sp>
    </p:spTree>
    <p:extLst>
      <p:ext uri="{BB962C8B-B14F-4D97-AF65-F5344CB8AC3E}">
        <p14:creationId xmlns:p14="http://schemas.microsoft.com/office/powerpoint/2010/main" val="295884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  must have to make the </a:t>
            </a:r>
          </a:p>
          <a:p>
            <a:r>
              <a:rPr lang="en-US" dirty="0" smtClean="0"/>
              <a:t>Short</a:t>
            </a:r>
            <a:r>
              <a:rPr lang="en-US" baseline="0" dirty="0" smtClean="0"/>
              <a:t> term to long term memory jump</a:t>
            </a:r>
          </a:p>
          <a:p>
            <a:endParaRPr lang="en-US" baseline="0" dirty="0" smtClean="0"/>
          </a:p>
          <a:p>
            <a:r>
              <a:rPr lang="en-US" baseline="0" dirty="0" smtClean="0"/>
              <a:t>Encoding: improves recall</a:t>
            </a:r>
          </a:p>
          <a:p>
            <a:r>
              <a:rPr lang="en-US" baseline="0" dirty="0" smtClean="0"/>
              <a:t>Must be meaningful and prior knowledge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1426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  must have to make the </a:t>
            </a:r>
          </a:p>
          <a:p>
            <a:r>
              <a:rPr lang="en-US" dirty="0" smtClean="0"/>
              <a:t>Short</a:t>
            </a:r>
            <a:r>
              <a:rPr lang="en-US" baseline="0" dirty="0" smtClean="0"/>
              <a:t> term to long term memory jump</a:t>
            </a:r>
          </a:p>
          <a:p>
            <a:endParaRPr lang="en-US" baseline="0" dirty="0" smtClean="0"/>
          </a:p>
          <a:p>
            <a:r>
              <a:rPr lang="en-US" baseline="0" dirty="0" smtClean="0"/>
              <a:t>Encoding: improves recall</a:t>
            </a:r>
          </a:p>
          <a:p>
            <a:r>
              <a:rPr lang="en-US" baseline="0" dirty="0" smtClean="0"/>
              <a:t>Must be meaningful and </a:t>
            </a:r>
            <a:r>
              <a:rPr lang="en-US" baseline="0" smtClean="0"/>
              <a:t>prior knowledge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301675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  must have to make the </a:t>
            </a:r>
          </a:p>
          <a:p>
            <a:r>
              <a:rPr lang="en-US" dirty="0" smtClean="0"/>
              <a:t>Short</a:t>
            </a:r>
            <a:r>
              <a:rPr lang="en-US" baseline="0" dirty="0" smtClean="0"/>
              <a:t> term to long term memory jump</a:t>
            </a:r>
          </a:p>
          <a:p>
            <a:endParaRPr lang="en-US" baseline="0" dirty="0" smtClean="0"/>
          </a:p>
          <a:p>
            <a:r>
              <a:rPr lang="en-US" baseline="0" dirty="0" smtClean="0"/>
              <a:t>Encoding: improves recall</a:t>
            </a:r>
          </a:p>
          <a:p>
            <a:r>
              <a:rPr lang="en-US" baseline="0" dirty="0" smtClean="0"/>
              <a:t>Must be meaningful and </a:t>
            </a:r>
            <a:r>
              <a:rPr lang="en-US" baseline="0" smtClean="0"/>
              <a:t>prior knowledge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181002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  must have to make the </a:t>
            </a:r>
          </a:p>
          <a:p>
            <a:r>
              <a:rPr lang="en-US" dirty="0" smtClean="0"/>
              <a:t>Short</a:t>
            </a:r>
            <a:r>
              <a:rPr lang="en-US" baseline="0" dirty="0" smtClean="0"/>
              <a:t> term to long term memory jump</a:t>
            </a:r>
          </a:p>
          <a:p>
            <a:endParaRPr lang="en-US" baseline="0" dirty="0" smtClean="0"/>
          </a:p>
          <a:p>
            <a:r>
              <a:rPr lang="en-US" baseline="0" dirty="0" smtClean="0"/>
              <a:t>Encoding: improves recall</a:t>
            </a:r>
          </a:p>
          <a:p>
            <a:r>
              <a:rPr lang="en-US" baseline="0" dirty="0" smtClean="0"/>
              <a:t>Must be meaningful and </a:t>
            </a:r>
            <a:r>
              <a:rPr lang="en-US" baseline="0" smtClean="0"/>
              <a:t>prior knowledge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257181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  must have to make the </a:t>
            </a:r>
          </a:p>
          <a:p>
            <a:r>
              <a:rPr lang="en-US" dirty="0" smtClean="0"/>
              <a:t>Short</a:t>
            </a:r>
            <a:r>
              <a:rPr lang="en-US" baseline="0" dirty="0" smtClean="0"/>
              <a:t> term to long term memory jump</a:t>
            </a:r>
          </a:p>
          <a:p>
            <a:endParaRPr lang="en-US" baseline="0" dirty="0" smtClean="0"/>
          </a:p>
          <a:p>
            <a:r>
              <a:rPr lang="en-US" baseline="0" dirty="0" smtClean="0"/>
              <a:t>Encoding: improves recall</a:t>
            </a:r>
          </a:p>
          <a:p>
            <a:r>
              <a:rPr lang="en-US" baseline="0" dirty="0" smtClean="0"/>
              <a:t>Must be meaningful and </a:t>
            </a:r>
            <a:r>
              <a:rPr lang="en-US" baseline="0" smtClean="0"/>
              <a:t>prior knowledge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371756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  must have to make the </a:t>
            </a:r>
          </a:p>
          <a:p>
            <a:r>
              <a:rPr lang="en-US" dirty="0" smtClean="0"/>
              <a:t>Short</a:t>
            </a:r>
            <a:r>
              <a:rPr lang="en-US" baseline="0" dirty="0" smtClean="0"/>
              <a:t> term to long term memory jump</a:t>
            </a:r>
          </a:p>
          <a:p>
            <a:endParaRPr lang="en-US" baseline="0" dirty="0" smtClean="0"/>
          </a:p>
          <a:p>
            <a:r>
              <a:rPr lang="en-US" baseline="0" dirty="0" smtClean="0"/>
              <a:t>Encoding: improves recall</a:t>
            </a:r>
          </a:p>
          <a:p>
            <a:r>
              <a:rPr lang="en-US" baseline="0" dirty="0" smtClean="0"/>
              <a:t>Must be meaningful and prior knowledge</a:t>
            </a:r>
          </a:p>
          <a:p>
            <a:endParaRPr lang="en-US" baseline="0" dirty="0" smtClean="0"/>
          </a:p>
          <a:p>
            <a:r>
              <a:rPr lang="en-US" baseline="0" dirty="0" smtClean="0"/>
              <a:t>Theory in this paper– animation equals more engagement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107568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 of teens report going online daily — including 24% who say they go online “almost constantly,”</a:t>
            </a:r>
          </a:p>
          <a:p>
            <a:endParaRPr lang="en-US" dirty="0" smtClean="0"/>
          </a:p>
          <a:p>
            <a:r>
              <a:rPr lang="en-US" dirty="0" smtClean="0"/>
              <a:t>http://www.pewinternet.org/2015/04/09/teens-social-media-technology-2015/</a:t>
            </a:r>
          </a:p>
          <a:p>
            <a:endParaRPr lang="en-US" dirty="0" smtClean="0"/>
          </a:p>
          <a:p>
            <a:r>
              <a:rPr lang="en-US" dirty="0" smtClean="0"/>
              <a:t>Like many social networking sites, YouTube is widely used by younger users – 82% of 18- to 29-year-olds used YouTube in 2014, compared with 34% of those 65 and older.</a:t>
            </a:r>
          </a:p>
          <a:p>
            <a:endParaRPr lang="en-US" b="0" dirty="0" smtClean="0"/>
          </a:p>
          <a:p>
            <a:r>
              <a:rPr lang="en-US" b="0" dirty="0" smtClean="0"/>
              <a:t>About three-in-ten online adults (31%) posted</a:t>
            </a:r>
            <a:r>
              <a:rPr lang="en-US" b="0" baseline="0" dirty="0" smtClean="0"/>
              <a:t> a video</a:t>
            </a:r>
            <a:r>
              <a:rPr lang="en-US" b="0" dirty="0" smtClean="0"/>
              <a:t> to a website in 2013, up from 14% in 2009.</a:t>
            </a:r>
            <a:r>
              <a:rPr lang="en-US" b="0" baseline="0" dirty="0" smtClean="0"/>
              <a:t>  </a:t>
            </a:r>
          </a:p>
          <a:p>
            <a:endParaRPr lang="en-US" b="0" baseline="0" dirty="0" smtClean="0"/>
          </a:p>
          <a:p>
            <a:r>
              <a:rPr lang="en-US" b="0" baseline="0" dirty="0" smtClean="0"/>
              <a:t>All figures and statistics provided by the Pew Research Center.</a:t>
            </a:r>
          </a:p>
          <a:p>
            <a:endParaRPr lang="en-US" b="0" baseline="0" dirty="0" smtClean="0"/>
          </a:p>
          <a:p>
            <a:r>
              <a:rPr lang="en-US" b="0" baseline="0" dirty="0" smtClean="0"/>
              <a:t>http://www.pewresearch.org/fact-tank/2015/02/12/5-facts-about-online-video-for-youtubes-10th-birthday/</a:t>
            </a:r>
          </a:p>
          <a:p>
            <a:endParaRPr lang="en-US" b="0" baseline="0" dirty="0" smtClean="0"/>
          </a:p>
          <a:p>
            <a:r>
              <a:rPr lang="en-US" dirty="0" smtClean="0"/>
              <a:t>Pew Research Center is a nonpartisan fact tank that informs the public about the issues, attitudes and trends shaping America and the world. We conduct public opinion polling, demographic research, content analysis and other data-driven social science research. We do not take policy positions.</a:t>
            </a:r>
            <a:endParaRPr lang="en-US" b="0"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594385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9/15/2015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9/15/2015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9/15/2015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9/15/2015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9/15/2015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9/15/2015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9/15/2015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9/15/2015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9/15/2015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9/15/2015</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You Tube as a Learning Tool</a:t>
            </a:r>
            <a:endParaRPr lang="en-US" dirty="0"/>
          </a:p>
        </p:txBody>
      </p:sp>
      <p:sp>
        <p:nvSpPr>
          <p:cNvPr id="4" name="Subtitle 3"/>
          <p:cNvSpPr>
            <a:spLocks noGrp="1"/>
          </p:cNvSpPr>
          <p:nvPr>
            <p:ph type="subTitle" idx="1"/>
          </p:nvPr>
        </p:nvSpPr>
        <p:spPr/>
        <p:txBody>
          <a:bodyPr/>
          <a:lstStyle/>
          <a:p>
            <a:r>
              <a:rPr lang="it-IT" dirty="0" smtClean="0"/>
              <a:t>Barbara Fralinger</a:t>
            </a:r>
          </a:p>
          <a:p>
            <a:r>
              <a:rPr lang="it-IT" dirty="0" smtClean="0"/>
              <a:t>RusseLL Owens</a:t>
            </a:r>
          </a:p>
          <a:p>
            <a:endParaRPr lang="it-IT" dirty="0" smtClean="0"/>
          </a:p>
          <a:p>
            <a:r>
              <a:rPr lang="it-IT" dirty="0" smtClean="0"/>
              <a:t>Presented By Laurel Powell</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Usage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38559" y="2076685"/>
            <a:ext cx="2952381" cy="3771429"/>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04012" y="2076685"/>
            <a:ext cx="3489979" cy="3771429"/>
          </a:xfrm>
        </p:spPr>
      </p:pic>
    </p:spTree>
    <p:extLst>
      <p:ext uri="{BB962C8B-B14F-4D97-AF65-F5344CB8AC3E}">
        <p14:creationId xmlns:p14="http://schemas.microsoft.com/office/powerpoint/2010/main" val="132037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Tree>
    <p:extLst>
      <p:ext uri="{BB962C8B-B14F-4D97-AF65-F5344CB8AC3E}">
        <p14:creationId xmlns:p14="http://schemas.microsoft.com/office/powerpoint/2010/main" val="15283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r>
              <a:rPr lang="en-US" dirty="0"/>
              <a:t>61 Graduate Students and 20 Undergraduate Students</a:t>
            </a:r>
          </a:p>
          <a:p>
            <a:endParaRPr lang="en-US" dirty="0"/>
          </a:p>
        </p:txBody>
      </p:sp>
    </p:spTree>
    <p:extLst>
      <p:ext uri="{BB962C8B-B14F-4D97-AF65-F5344CB8AC3E}">
        <p14:creationId xmlns:p14="http://schemas.microsoft.com/office/powerpoint/2010/main" val="53990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r>
              <a:rPr lang="en-US" dirty="0"/>
              <a:t>61 Graduate Students and 20 Undergraduate </a:t>
            </a:r>
            <a:r>
              <a:rPr lang="en-US" dirty="0" smtClean="0"/>
              <a:t>Students</a:t>
            </a:r>
          </a:p>
          <a:p>
            <a:r>
              <a:rPr lang="en-US" dirty="0" smtClean="0"/>
              <a:t>Taught to use the software</a:t>
            </a:r>
            <a:endParaRPr lang="en-US" dirty="0"/>
          </a:p>
          <a:p>
            <a:endParaRPr lang="en-US" dirty="0"/>
          </a:p>
        </p:txBody>
      </p:sp>
    </p:spTree>
    <p:extLst>
      <p:ext uri="{BB962C8B-B14F-4D97-AF65-F5344CB8AC3E}">
        <p14:creationId xmlns:p14="http://schemas.microsoft.com/office/powerpoint/2010/main" val="31518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457200"/>
            <a:ext cx="10820400" cy="5782497"/>
          </a:xfrm>
          <a:prstGeom prst="rect">
            <a:avLst/>
          </a:prstGeom>
        </p:spPr>
      </p:pic>
    </p:spTree>
    <p:extLst>
      <p:ext uri="{BB962C8B-B14F-4D97-AF65-F5344CB8AC3E}">
        <p14:creationId xmlns:p14="http://schemas.microsoft.com/office/powerpoint/2010/main" val="155431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r>
              <a:rPr lang="en-US" dirty="0"/>
              <a:t>61 Graduate Students and 20 Undergraduate </a:t>
            </a:r>
            <a:r>
              <a:rPr lang="en-US" dirty="0" smtClean="0"/>
              <a:t>Students</a:t>
            </a:r>
          </a:p>
          <a:p>
            <a:r>
              <a:rPr lang="en-US" dirty="0" smtClean="0"/>
              <a:t>Taught to use the software</a:t>
            </a:r>
            <a:endParaRPr lang="en-US" dirty="0"/>
          </a:p>
          <a:p>
            <a:r>
              <a:rPr lang="en-US" dirty="0" smtClean="0"/>
              <a:t>Groups of 4 or 5</a:t>
            </a:r>
            <a:endParaRPr lang="en-US" dirty="0"/>
          </a:p>
        </p:txBody>
      </p:sp>
    </p:spTree>
    <p:extLst>
      <p:ext uri="{BB962C8B-B14F-4D97-AF65-F5344CB8AC3E}">
        <p14:creationId xmlns:p14="http://schemas.microsoft.com/office/powerpoint/2010/main" val="13332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r>
              <a:rPr lang="en-US" dirty="0"/>
              <a:t>61 Graduate Students and 20 Undergraduate </a:t>
            </a:r>
            <a:r>
              <a:rPr lang="en-US" dirty="0" smtClean="0"/>
              <a:t>Students</a:t>
            </a:r>
          </a:p>
          <a:p>
            <a:r>
              <a:rPr lang="en-US" dirty="0" smtClean="0"/>
              <a:t>Taught to use the software</a:t>
            </a:r>
            <a:endParaRPr lang="en-US" dirty="0"/>
          </a:p>
          <a:p>
            <a:r>
              <a:rPr lang="en-US" dirty="0" smtClean="0"/>
              <a:t>Groups of 4 or 5</a:t>
            </a:r>
          </a:p>
          <a:p>
            <a:r>
              <a:rPr lang="en-US" dirty="0" smtClean="0"/>
              <a:t>Assigned to Make 5-10 Minute Video</a:t>
            </a:r>
            <a:endParaRPr lang="en-US" dirty="0"/>
          </a:p>
        </p:txBody>
      </p:sp>
    </p:spTree>
    <p:extLst>
      <p:ext uri="{BB962C8B-B14F-4D97-AF65-F5344CB8AC3E}">
        <p14:creationId xmlns:p14="http://schemas.microsoft.com/office/powerpoint/2010/main" val="143585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r>
              <a:rPr lang="en-US" dirty="0"/>
              <a:t>61 Graduate Students and 20 Undergraduate </a:t>
            </a:r>
            <a:r>
              <a:rPr lang="en-US" dirty="0" smtClean="0"/>
              <a:t>Students</a:t>
            </a:r>
          </a:p>
          <a:p>
            <a:r>
              <a:rPr lang="en-US" dirty="0" smtClean="0"/>
              <a:t>Taught to use the software</a:t>
            </a:r>
            <a:endParaRPr lang="en-US" dirty="0"/>
          </a:p>
          <a:p>
            <a:r>
              <a:rPr lang="en-US" dirty="0" smtClean="0"/>
              <a:t>Groups of 4 or 5</a:t>
            </a:r>
          </a:p>
          <a:p>
            <a:r>
              <a:rPr lang="en-US" dirty="0"/>
              <a:t>Assigned to Make 5-10 Minute Video</a:t>
            </a:r>
          </a:p>
          <a:p>
            <a:r>
              <a:rPr lang="en-US" dirty="0" smtClean="0"/>
              <a:t>Assigned Topics</a:t>
            </a:r>
            <a:endParaRPr lang="en-US" dirty="0"/>
          </a:p>
        </p:txBody>
      </p:sp>
    </p:spTree>
    <p:extLst>
      <p:ext uri="{BB962C8B-B14F-4D97-AF65-F5344CB8AC3E}">
        <p14:creationId xmlns:p14="http://schemas.microsoft.com/office/powerpoint/2010/main" val="37660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1143001"/>
            <a:ext cx="9134391" cy="4876800"/>
          </a:xfrm>
        </p:spPr>
        <p:txBody>
          <a:bodyPr>
            <a:normAutofit/>
          </a:bodyPr>
          <a:lstStyle/>
          <a:p>
            <a:r>
              <a:rPr lang="en-US" dirty="0" smtClean="0"/>
              <a:t>Cellular </a:t>
            </a:r>
            <a:r>
              <a:rPr lang="en-US" dirty="0"/>
              <a:t>metabolism </a:t>
            </a:r>
          </a:p>
          <a:p>
            <a:r>
              <a:rPr lang="en-US" dirty="0" smtClean="0"/>
              <a:t>Reproduction </a:t>
            </a:r>
            <a:endParaRPr lang="en-US" dirty="0"/>
          </a:p>
          <a:p>
            <a:r>
              <a:rPr lang="en-US" dirty="0" smtClean="0"/>
              <a:t>The </a:t>
            </a:r>
            <a:r>
              <a:rPr lang="en-US" dirty="0"/>
              <a:t>Digestive System </a:t>
            </a:r>
          </a:p>
          <a:p>
            <a:r>
              <a:rPr lang="en-US" dirty="0" smtClean="0"/>
              <a:t>The </a:t>
            </a:r>
            <a:r>
              <a:rPr lang="en-US" dirty="0"/>
              <a:t>Urinary System </a:t>
            </a:r>
          </a:p>
          <a:p>
            <a:r>
              <a:rPr lang="en-US" dirty="0" smtClean="0"/>
              <a:t>Education </a:t>
            </a:r>
            <a:r>
              <a:rPr lang="en-US" dirty="0"/>
              <a:t>and Learning Theories </a:t>
            </a:r>
          </a:p>
          <a:p>
            <a:r>
              <a:rPr lang="en-US" dirty="0" smtClean="0"/>
              <a:t>Technology </a:t>
            </a:r>
            <a:r>
              <a:rPr lang="en-US" dirty="0"/>
              <a:t>and the Teacher </a:t>
            </a:r>
          </a:p>
          <a:p>
            <a:r>
              <a:rPr lang="en-US" dirty="0" smtClean="0"/>
              <a:t>College </a:t>
            </a:r>
            <a:r>
              <a:rPr lang="en-US" dirty="0"/>
              <a:t>Students Need to Vote </a:t>
            </a:r>
          </a:p>
          <a:p>
            <a:r>
              <a:rPr lang="en-US" dirty="0" smtClean="0"/>
              <a:t>Diversity </a:t>
            </a:r>
            <a:r>
              <a:rPr lang="en-US" dirty="0"/>
              <a:t>in the Classroom </a:t>
            </a:r>
          </a:p>
          <a:p>
            <a:endParaRPr lang="en-US" dirty="0"/>
          </a:p>
        </p:txBody>
      </p:sp>
    </p:spTree>
    <p:extLst>
      <p:ext uri="{BB962C8B-B14F-4D97-AF65-F5344CB8AC3E}">
        <p14:creationId xmlns:p14="http://schemas.microsoft.com/office/powerpoint/2010/main" val="35984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r>
              <a:rPr lang="en-US" dirty="0"/>
              <a:t>61 Graduate Students and 20 Undergraduate </a:t>
            </a:r>
            <a:r>
              <a:rPr lang="en-US" dirty="0" smtClean="0"/>
              <a:t>Students</a:t>
            </a:r>
          </a:p>
          <a:p>
            <a:r>
              <a:rPr lang="en-US" dirty="0" smtClean="0"/>
              <a:t>Taught to use the software</a:t>
            </a:r>
            <a:endParaRPr lang="en-US" dirty="0"/>
          </a:p>
          <a:p>
            <a:r>
              <a:rPr lang="en-US" dirty="0" smtClean="0"/>
              <a:t>Groups of 4 or 5</a:t>
            </a:r>
          </a:p>
          <a:p>
            <a:r>
              <a:rPr lang="en-US" dirty="0"/>
              <a:t>Assigned to Make 5-10 Minute Video</a:t>
            </a:r>
          </a:p>
          <a:p>
            <a:r>
              <a:rPr lang="en-US" dirty="0" smtClean="0"/>
              <a:t>Assigned Topics</a:t>
            </a:r>
          </a:p>
          <a:p>
            <a:r>
              <a:rPr lang="en-US" dirty="0" smtClean="0"/>
              <a:t>6 75 minute class periods and approx. 30 hours outside class</a:t>
            </a:r>
            <a:endParaRPr lang="en-US" dirty="0"/>
          </a:p>
        </p:txBody>
      </p:sp>
    </p:spTree>
    <p:extLst>
      <p:ext uri="{BB962C8B-B14F-4D97-AF65-F5344CB8AC3E}">
        <p14:creationId xmlns:p14="http://schemas.microsoft.com/office/powerpoint/2010/main" val="412775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14" y="2819400"/>
            <a:ext cx="8692399" cy="2514600"/>
          </a:xfrm>
        </p:spPr>
        <p:txBody>
          <a:bodyPr/>
          <a:lstStyle/>
          <a:p>
            <a:r>
              <a:rPr lang="en-US" dirty="0"/>
              <a:t>"You Tube as a Learning Tool". </a:t>
            </a:r>
            <a:r>
              <a:rPr lang="en-US" dirty="0" err="1"/>
              <a:t>Fralinger</a:t>
            </a:r>
            <a:r>
              <a:rPr lang="en-US" dirty="0"/>
              <a:t>, B., Owens, R., Journal of College Teaching and Learning (2009), 6(8), 15-28. </a:t>
            </a:r>
          </a:p>
        </p:txBody>
      </p:sp>
    </p:spTree>
    <p:extLst>
      <p:ext uri="{BB962C8B-B14F-4D97-AF65-F5344CB8AC3E}">
        <p14:creationId xmlns:p14="http://schemas.microsoft.com/office/powerpoint/2010/main" val="77323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326046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Student Survey</a:t>
            </a:r>
            <a:endParaRPr lang="en-US" dirty="0"/>
          </a:p>
        </p:txBody>
      </p:sp>
    </p:spTree>
    <p:extLst>
      <p:ext uri="{BB962C8B-B14F-4D97-AF65-F5344CB8AC3E}">
        <p14:creationId xmlns:p14="http://schemas.microsoft.com/office/powerpoint/2010/main" val="266314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Student Survey</a:t>
            </a:r>
          </a:p>
          <a:p>
            <a:pPr lvl="1"/>
            <a:r>
              <a:rPr lang="en-US" dirty="0"/>
              <a:t>3 Options  (Yes, No, Don’t Know/Not Applicable/Refuse)</a:t>
            </a:r>
          </a:p>
        </p:txBody>
      </p:sp>
    </p:spTree>
    <p:extLst>
      <p:ext uri="{BB962C8B-B14F-4D97-AF65-F5344CB8AC3E}">
        <p14:creationId xmlns:p14="http://schemas.microsoft.com/office/powerpoint/2010/main" val="425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Student Survey</a:t>
            </a:r>
          </a:p>
          <a:p>
            <a:pPr marL="442913" lvl="2" indent="-223838">
              <a:spcBef>
                <a:spcPts val="1800"/>
              </a:spcBef>
            </a:pPr>
            <a:r>
              <a:rPr lang="en-US" sz="2000" dirty="0"/>
              <a:t>3 Options  (Yes, No, Don’t Know/Not Applicable/Refuse)</a:t>
            </a:r>
          </a:p>
          <a:p>
            <a:pPr lvl="1"/>
            <a:r>
              <a:rPr lang="en-US" dirty="0" smtClean="0"/>
              <a:t>8 Questions</a:t>
            </a:r>
          </a:p>
        </p:txBody>
      </p:sp>
    </p:spTree>
    <p:extLst>
      <p:ext uri="{BB962C8B-B14F-4D97-AF65-F5344CB8AC3E}">
        <p14:creationId xmlns:p14="http://schemas.microsoft.com/office/powerpoint/2010/main" val="313174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endParaRPr lang="en-US" dirty="0" smtClean="0"/>
          </a:p>
        </p:txBody>
      </p:sp>
    </p:spTree>
    <p:extLst>
      <p:ext uri="{BB962C8B-B14F-4D97-AF65-F5344CB8AC3E}">
        <p14:creationId xmlns:p14="http://schemas.microsoft.com/office/powerpoint/2010/main" val="249678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endParaRPr lang="en-US" dirty="0" smtClean="0"/>
          </a:p>
          <a:p>
            <a:pPr lvl="1"/>
            <a:r>
              <a:rPr lang="en-US" dirty="0" smtClean="0"/>
              <a:t>Mean Score .93</a:t>
            </a:r>
          </a:p>
          <a:p>
            <a:pPr lvl="1"/>
            <a:r>
              <a:rPr lang="en-US" dirty="0" smtClean="0"/>
              <a:t>Standard Deviation .26</a:t>
            </a:r>
            <a:endParaRPr lang="en-US" dirty="0"/>
          </a:p>
        </p:txBody>
      </p:sp>
    </p:spTree>
    <p:extLst>
      <p:ext uri="{BB962C8B-B14F-4D97-AF65-F5344CB8AC3E}">
        <p14:creationId xmlns:p14="http://schemas.microsoft.com/office/powerpoint/2010/main" val="300966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endParaRPr lang="en-US" dirty="0"/>
          </a:p>
        </p:txBody>
      </p:sp>
    </p:spTree>
    <p:extLst>
      <p:ext uri="{BB962C8B-B14F-4D97-AF65-F5344CB8AC3E}">
        <p14:creationId xmlns:p14="http://schemas.microsoft.com/office/powerpoint/2010/main" val="108642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endParaRPr lang="en-US" dirty="0" smtClean="0"/>
          </a:p>
          <a:p>
            <a:pPr lvl="1"/>
            <a:r>
              <a:rPr lang="en-US" dirty="0" smtClean="0"/>
              <a:t>Mean Score .95</a:t>
            </a:r>
          </a:p>
          <a:p>
            <a:pPr lvl="1"/>
            <a:r>
              <a:rPr lang="en-US" dirty="0" smtClean="0"/>
              <a:t>Standard Deviation .22</a:t>
            </a:r>
            <a:endParaRPr lang="en-US" dirty="0"/>
          </a:p>
          <a:p>
            <a:endParaRPr lang="en-US" dirty="0"/>
          </a:p>
        </p:txBody>
      </p:sp>
    </p:spTree>
    <p:extLst>
      <p:ext uri="{BB962C8B-B14F-4D97-AF65-F5344CB8AC3E}">
        <p14:creationId xmlns:p14="http://schemas.microsoft.com/office/powerpoint/2010/main" val="347589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endParaRPr lang="en-US" dirty="0"/>
          </a:p>
        </p:txBody>
      </p:sp>
    </p:spTree>
    <p:extLst>
      <p:ext uri="{BB962C8B-B14F-4D97-AF65-F5344CB8AC3E}">
        <p14:creationId xmlns:p14="http://schemas.microsoft.com/office/powerpoint/2010/main" val="30386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endParaRPr lang="en-US" dirty="0" smtClean="0"/>
          </a:p>
          <a:p>
            <a:pPr lvl="1"/>
            <a:r>
              <a:rPr lang="en-US" dirty="0" smtClean="0"/>
              <a:t>Mean Score .99</a:t>
            </a:r>
          </a:p>
          <a:p>
            <a:pPr lvl="1"/>
            <a:r>
              <a:rPr lang="en-US" dirty="0" smtClean="0"/>
              <a:t>Standard Deviation .11</a:t>
            </a:r>
            <a:endParaRPr lang="en-US" dirty="0"/>
          </a:p>
          <a:p>
            <a:endParaRPr lang="en-US" dirty="0"/>
          </a:p>
        </p:txBody>
      </p:sp>
    </p:spTree>
    <p:extLst>
      <p:ext uri="{BB962C8B-B14F-4D97-AF65-F5344CB8AC3E}">
        <p14:creationId xmlns:p14="http://schemas.microsoft.com/office/powerpoint/2010/main" val="160763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Theory</a:t>
            </a:r>
            <a:endParaRPr lang="en-US" dirty="0"/>
          </a:p>
        </p:txBody>
      </p:sp>
    </p:spTree>
    <p:extLst>
      <p:ext uri="{BB962C8B-B14F-4D97-AF65-F5344CB8AC3E}">
        <p14:creationId xmlns:p14="http://schemas.microsoft.com/office/powerpoint/2010/main" val="23217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p:txBody>
      </p:sp>
    </p:spTree>
    <p:extLst>
      <p:ext uri="{BB962C8B-B14F-4D97-AF65-F5344CB8AC3E}">
        <p14:creationId xmlns:p14="http://schemas.microsoft.com/office/powerpoint/2010/main" val="131953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pPr lvl="1"/>
            <a:r>
              <a:rPr lang="en-US" dirty="0" smtClean="0"/>
              <a:t>Mean Score .91</a:t>
            </a:r>
          </a:p>
          <a:p>
            <a:pPr lvl="1"/>
            <a:r>
              <a:rPr lang="en-US" dirty="0" smtClean="0"/>
              <a:t>Standard Deviation .29</a:t>
            </a:r>
          </a:p>
        </p:txBody>
      </p:sp>
    </p:spTree>
    <p:extLst>
      <p:ext uri="{BB962C8B-B14F-4D97-AF65-F5344CB8AC3E}">
        <p14:creationId xmlns:p14="http://schemas.microsoft.com/office/powerpoint/2010/main" val="2454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r>
              <a:rPr lang="en-US" dirty="0" smtClean="0"/>
              <a:t>Would you use You Tube in the classroom as a learning tool? </a:t>
            </a:r>
          </a:p>
          <a:p>
            <a:endParaRPr lang="en-US" dirty="0"/>
          </a:p>
        </p:txBody>
      </p:sp>
    </p:spTree>
    <p:extLst>
      <p:ext uri="{BB962C8B-B14F-4D97-AF65-F5344CB8AC3E}">
        <p14:creationId xmlns:p14="http://schemas.microsoft.com/office/powerpoint/2010/main" val="246054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r>
              <a:rPr lang="en-US" dirty="0" smtClean="0"/>
              <a:t>Would you use You Tube in the classroom as a learning tool?</a:t>
            </a:r>
          </a:p>
          <a:p>
            <a:pPr lvl="1"/>
            <a:r>
              <a:rPr lang="en-US" dirty="0" smtClean="0"/>
              <a:t>Mean Score .73</a:t>
            </a:r>
          </a:p>
          <a:p>
            <a:pPr lvl="1"/>
            <a:r>
              <a:rPr lang="en-US" dirty="0" smtClean="0"/>
              <a:t>Standard Deviation .44 </a:t>
            </a:r>
          </a:p>
          <a:p>
            <a:endParaRPr lang="en-US" dirty="0"/>
          </a:p>
        </p:txBody>
      </p:sp>
    </p:spTree>
    <p:extLst>
      <p:ext uri="{BB962C8B-B14F-4D97-AF65-F5344CB8AC3E}">
        <p14:creationId xmlns:p14="http://schemas.microsoft.com/office/powerpoint/2010/main" val="13392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r>
              <a:rPr lang="en-US" dirty="0" smtClean="0"/>
              <a:t>Would you use You Tube in the classroom as a learning tool? </a:t>
            </a:r>
          </a:p>
          <a:p>
            <a:r>
              <a:rPr lang="en-US" dirty="0" smtClean="0"/>
              <a:t>Did you expand your technology skills by using You Tube? </a:t>
            </a:r>
          </a:p>
        </p:txBody>
      </p:sp>
    </p:spTree>
    <p:extLst>
      <p:ext uri="{BB962C8B-B14F-4D97-AF65-F5344CB8AC3E}">
        <p14:creationId xmlns:p14="http://schemas.microsoft.com/office/powerpoint/2010/main" val="282898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522413" y="1904999"/>
            <a:ext cx="9134391" cy="4800601"/>
          </a:xfrm>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r>
              <a:rPr lang="en-US" dirty="0" smtClean="0"/>
              <a:t>Would you use You Tube in the classroom as a learning tool? </a:t>
            </a:r>
          </a:p>
          <a:p>
            <a:r>
              <a:rPr lang="en-US" dirty="0" smtClean="0"/>
              <a:t>Did you expand your technology skills by using You Tube? </a:t>
            </a:r>
          </a:p>
          <a:p>
            <a:pPr lvl="1"/>
            <a:r>
              <a:rPr lang="en-US" dirty="0" smtClean="0"/>
              <a:t>Mean Score .94</a:t>
            </a:r>
          </a:p>
          <a:p>
            <a:pPr lvl="1"/>
            <a:r>
              <a:rPr lang="en-US" dirty="0" smtClean="0"/>
              <a:t>Standard Deviation .25</a:t>
            </a:r>
          </a:p>
        </p:txBody>
      </p:sp>
    </p:spTree>
    <p:extLst>
      <p:ext uri="{BB962C8B-B14F-4D97-AF65-F5344CB8AC3E}">
        <p14:creationId xmlns:p14="http://schemas.microsoft.com/office/powerpoint/2010/main" val="5308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522413" y="1904999"/>
            <a:ext cx="9134391" cy="4800601"/>
          </a:xfrm>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r>
              <a:rPr lang="en-US" dirty="0" smtClean="0"/>
              <a:t>Would you use You Tube in the classroom as a learning tool? </a:t>
            </a:r>
          </a:p>
          <a:p>
            <a:r>
              <a:rPr lang="en-US" dirty="0" smtClean="0"/>
              <a:t>Did you expand your technology skills by using You Tube? </a:t>
            </a:r>
          </a:p>
          <a:p>
            <a:r>
              <a:rPr lang="en-US" dirty="0" smtClean="0"/>
              <a:t>Did you receive sufficient feedback on your final results? </a:t>
            </a:r>
          </a:p>
        </p:txBody>
      </p:sp>
    </p:spTree>
    <p:extLst>
      <p:ext uri="{BB962C8B-B14F-4D97-AF65-F5344CB8AC3E}">
        <p14:creationId xmlns:p14="http://schemas.microsoft.com/office/powerpoint/2010/main" val="65113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522413" y="1904999"/>
            <a:ext cx="9134391" cy="4800601"/>
          </a:xfrm>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r>
              <a:rPr lang="en-US" dirty="0" smtClean="0"/>
              <a:t>Would you use You Tube in the classroom as a learning tool? </a:t>
            </a:r>
          </a:p>
          <a:p>
            <a:r>
              <a:rPr lang="en-US" dirty="0" smtClean="0"/>
              <a:t>Did you expand your technology skills by using You Tube? </a:t>
            </a:r>
          </a:p>
          <a:p>
            <a:r>
              <a:rPr lang="en-US" dirty="0" smtClean="0"/>
              <a:t>Did you receive sufficient feedback on your final results? </a:t>
            </a:r>
          </a:p>
          <a:p>
            <a:pPr lvl="1"/>
            <a:r>
              <a:rPr lang="en-US" dirty="0" smtClean="0"/>
              <a:t>Mean Score .94</a:t>
            </a:r>
          </a:p>
          <a:p>
            <a:pPr lvl="1"/>
            <a:r>
              <a:rPr lang="en-US" dirty="0" smtClean="0"/>
              <a:t>Standard Deviation .24</a:t>
            </a:r>
          </a:p>
        </p:txBody>
      </p:sp>
    </p:spTree>
    <p:extLst>
      <p:ext uri="{BB962C8B-B14F-4D97-AF65-F5344CB8AC3E}">
        <p14:creationId xmlns:p14="http://schemas.microsoft.com/office/powerpoint/2010/main" val="119821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522413" y="1904999"/>
            <a:ext cx="9134391" cy="4800601"/>
          </a:xfrm>
        </p:spPr>
        <p:txBody>
          <a:bodyPr>
            <a:normAutofit/>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r>
              <a:rPr lang="en-US" dirty="0" smtClean="0"/>
              <a:t>Would you use You Tube in the classroom as a learning tool? </a:t>
            </a:r>
          </a:p>
          <a:p>
            <a:r>
              <a:rPr lang="en-US" dirty="0" smtClean="0"/>
              <a:t>Did you expand your technology skills by using You Tube? </a:t>
            </a:r>
          </a:p>
          <a:p>
            <a:r>
              <a:rPr lang="en-US" dirty="0" smtClean="0"/>
              <a:t>Did you receive sufficient feedback on your final results? </a:t>
            </a:r>
          </a:p>
          <a:p>
            <a:r>
              <a:rPr lang="en-US" dirty="0" smtClean="0"/>
              <a:t>Did you feel confident working in groups? </a:t>
            </a:r>
          </a:p>
          <a:p>
            <a:endParaRPr lang="en-US" dirty="0"/>
          </a:p>
        </p:txBody>
      </p:sp>
    </p:spTree>
    <p:extLst>
      <p:ext uri="{BB962C8B-B14F-4D97-AF65-F5344CB8AC3E}">
        <p14:creationId xmlns:p14="http://schemas.microsoft.com/office/powerpoint/2010/main" val="92474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522413" y="1904999"/>
            <a:ext cx="9134391" cy="4953001"/>
          </a:xfrm>
        </p:spPr>
        <p:txBody>
          <a:bodyPr>
            <a:normAutofit lnSpcReduction="10000"/>
          </a:bodyPr>
          <a:lstStyle/>
          <a:p>
            <a:r>
              <a:rPr lang="en-US" dirty="0" smtClean="0"/>
              <a:t>Was </a:t>
            </a:r>
            <a:r>
              <a:rPr lang="en-US" dirty="0"/>
              <a:t>the You Tube tutorial design process interesting? </a:t>
            </a:r>
          </a:p>
          <a:p>
            <a:r>
              <a:rPr lang="en-US" dirty="0" smtClean="0"/>
              <a:t>Did </a:t>
            </a:r>
            <a:r>
              <a:rPr lang="en-US" dirty="0"/>
              <a:t>you understand what you were supposed to learn? </a:t>
            </a:r>
          </a:p>
          <a:p>
            <a:r>
              <a:rPr lang="en-US" dirty="0" smtClean="0"/>
              <a:t>Were </a:t>
            </a:r>
            <a:r>
              <a:rPr lang="en-US" dirty="0"/>
              <a:t>the materials directly related to the objectives? </a:t>
            </a:r>
          </a:p>
          <a:p>
            <a:r>
              <a:rPr lang="en-US" dirty="0" smtClean="0"/>
              <a:t>Were the development exercises relevant? </a:t>
            </a:r>
          </a:p>
          <a:p>
            <a:r>
              <a:rPr lang="en-US" dirty="0" smtClean="0"/>
              <a:t>Would you use You Tube in the classroom as a learning tool? </a:t>
            </a:r>
          </a:p>
          <a:p>
            <a:r>
              <a:rPr lang="en-US" dirty="0" smtClean="0"/>
              <a:t>Did you expand your technology skills by using You Tube? </a:t>
            </a:r>
          </a:p>
          <a:p>
            <a:r>
              <a:rPr lang="en-US" dirty="0" smtClean="0"/>
              <a:t>Did you receive sufficient feedback on your final results? </a:t>
            </a:r>
          </a:p>
          <a:p>
            <a:r>
              <a:rPr lang="en-US" dirty="0" smtClean="0"/>
              <a:t>Did you feel confident working in groups?</a:t>
            </a:r>
          </a:p>
          <a:p>
            <a:pPr lvl="1"/>
            <a:r>
              <a:rPr lang="en-US" dirty="0" smtClean="0"/>
              <a:t>Mean Score .78</a:t>
            </a:r>
          </a:p>
          <a:p>
            <a:pPr lvl="1"/>
            <a:r>
              <a:rPr lang="en-US" dirty="0" smtClean="0"/>
              <a:t>Standard Deviation .42</a:t>
            </a:r>
          </a:p>
          <a:p>
            <a:endParaRPr lang="en-US" dirty="0"/>
          </a:p>
        </p:txBody>
      </p:sp>
    </p:spTree>
    <p:extLst>
      <p:ext uri="{BB962C8B-B14F-4D97-AF65-F5344CB8AC3E}">
        <p14:creationId xmlns:p14="http://schemas.microsoft.com/office/powerpoint/2010/main" val="220344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Theory</a:t>
            </a:r>
            <a:endParaRPr lang="en-US" dirty="0"/>
          </a:p>
        </p:txBody>
      </p:sp>
      <p:sp>
        <p:nvSpPr>
          <p:cNvPr id="3" name="Content Placeholder 2"/>
          <p:cNvSpPr>
            <a:spLocks noGrp="1"/>
          </p:cNvSpPr>
          <p:nvPr>
            <p:ph idx="1"/>
          </p:nvPr>
        </p:nvSpPr>
        <p:spPr/>
        <p:txBody>
          <a:bodyPr/>
          <a:lstStyle/>
          <a:p>
            <a:r>
              <a:rPr lang="en-US" dirty="0" smtClean="0"/>
              <a:t>Engagement</a:t>
            </a:r>
          </a:p>
          <a:p>
            <a:pPr lvl="1"/>
            <a:endParaRPr lang="en-US" dirty="0" smtClean="0"/>
          </a:p>
        </p:txBody>
      </p:sp>
    </p:spTree>
    <p:extLst>
      <p:ext uri="{BB962C8B-B14F-4D97-AF65-F5344CB8AC3E}">
        <p14:creationId xmlns:p14="http://schemas.microsoft.com/office/powerpoint/2010/main" val="7215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Student Survey</a:t>
            </a:r>
          </a:p>
          <a:p>
            <a:pPr lvl="1"/>
            <a:r>
              <a:rPr lang="en-US" dirty="0" smtClean="0"/>
              <a:t>8 Questions</a:t>
            </a:r>
          </a:p>
          <a:p>
            <a:pPr lvl="1"/>
            <a:r>
              <a:rPr lang="en-US" dirty="0" smtClean="0"/>
              <a:t>3 Options  (Yes, No, Don’t Know/Not Applicable/Refuse)</a:t>
            </a:r>
          </a:p>
          <a:p>
            <a:r>
              <a:rPr lang="en-US" dirty="0" smtClean="0"/>
              <a:t>Student Comments</a:t>
            </a:r>
            <a:endParaRPr lang="en-US" dirty="0"/>
          </a:p>
        </p:txBody>
      </p:sp>
    </p:spTree>
    <p:extLst>
      <p:ext uri="{BB962C8B-B14F-4D97-AF65-F5344CB8AC3E}">
        <p14:creationId xmlns:p14="http://schemas.microsoft.com/office/powerpoint/2010/main" val="17665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Application</a:t>
            </a:r>
            <a:endParaRPr lang="en-US" dirty="0"/>
          </a:p>
        </p:txBody>
      </p:sp>
      <p:sp>
        <p:nvSpPr>
          <p:cNvPr id="3" name="Content Placeholder 2"/>
          <p:cNvSpPr>
            <a:spLocks noGrp="1"/>
          </p:cNvSpPr>
          <p:nvPr>
            <p:ph idx="1"/>
          </p:nvPr>
        </p:nvSpPr>
        <p:spPr/>
        <p:txBody>
          <a:bodyPr/>
          <a:lstStyle/>
          <a:p>
            <a:r>
              <a:rPr lang="en-US" dirty="0" smtClean="0"/>
              <a:t>“I </a:t>
            </a:r>
            <a:r>
              <a:rPr lang="en-US" dirty="0"/>
              <a:t>like doing the tutorials instead of just lecturing and tests. I would use You Tube in a classroom; it would be a good way to break up the class and keep students interested. There are many educational videos that would aid in teaching different lessons</a:t>
            </a:r>
            <a:r>
              <a:rPr lang="en-US" dirty="0" smtClean="0"/>
              <a:t>.”</a:t>
            </a:r>
          </a:p>
          <a:p>
            <a:endParaRPr lang="en-US" dirty="0"/>
          </a:p>
          <a:p>
            <a:endParaRPr lang="en-US" dirty="0"/>
          </a:p>
        </p:txBody>
      </p:sp>
    </p:spTree>
    <p:extLst>
      <p:ext uri="{BB962C8B-B14F-4D97-AF65-F5344CB8AC3E}">
        <p14:creationId xmlns:p14="http://schemas.microsoft.com/office/powerpoint/2010/main" val="90031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Application</a:t>
            </a:r>
            <a:endParaRPr lang="en-US" dirty="0"/>
          </a:p>
        </p:txBody>
      </p:sp>
      <p:sp>
        <p:nvSpPr>
          <p:cNvPr id="3" name="Content Placeholder 2"/>
          <p:cNvSpPr>
            <a:spLocks noGrp="1"/>
          </p:cNvSpPr>
          <p:nvPr>
            <p:ph idx="1"/>
          </p:nvPr>
        </p:nvSpPr>
        <p:spPr/>
        <p:txBody>
          <a:bodyPr/>
          <a:lstStyle/>
          <a:p>
            <a:r>
              <a:rPr lang="en-US" dirty="0" smtClean="0"/>
              <a:t>“I </a:t>
            </a:r>
            <a:r>
              <a:rPr lang="en-US" dirty="0"/>
              <a:t>like doing the tutorials instead of just lecturing and tests. I would use You Tube in a classroom; it would be a good way to break up the class and keep students interested. There are many educational videos that would aid in teaching different lessons</a:t>
            </a:r>
            <a:r>
              <a:rPr lang="en-US" dirty="0" smtClean="0"/>
              <a:t>.”</a:t>
            </a:r>
          </a:p>
          <a:p>
            <a:endParaRPr lang="en-US" dirty="0"/>
          </a:p>
          <a:p>
            <a:r>
              <a:rPr lang="en-US" dirty="0" smtClean="0"/>
              <a:t>“I </a:t>
            </a:r>
            <a:r>
              <a:rPr lang="en-US" dirty="0"/>
              <a:t>liked doing the You Tube as a student, but I do not see how it would help me in the classroom. I like when the teacher does the teaching standing in front of the class. I would not like watching a video</a:t>
            </a:r>
            <a:r>
              <a:rPr lang="en-US" dirty="0" smtClean="0"/>
              <a:t>.”</a:t>
            </a:r>
            <a:br>
              <a:rPr lang="en-US" dirty="0" smtClean="0"/>
            </a:br>
            <a:endParaRPr lang="en-US" dirty="0"/>
          </a:p>
          <a:p>
            <a:endParaRPr lang="en-US" dirty="0"/>
          </a:p>
          <a:p>
            <a:endParaRPr lang="en-US" dirty="0"/>
          </a:p>
        </p:txBody>
      </p:sp>
    </p:spTree>
    <p:extLst>
      <p:ext uri="{BB962C8B-B14F-4D97-AF65-F5344CB8AC3E}">
        <p14:creationId xmlns:p14="http://schemas.microsoft.com/office/powerpoint/2010/main" val="394311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Strengths</a:t>
            </a:r>
            <a:endParaRPr lang="en-US" dirty="0"/>
          </a:p>
        </p:txBody>
      </p:sp>
      <p:sp>
        <p:nvSpPr>
          <p:cNvPr id="3" name="Content Placeholder 2"/>
          <p:cNvSpPr>
            <a:spLocks noGrp="1"/>
          </p:cNvSpPr>
          <p:nvPr>
            <p:ph idx="1"/>
          </p:nvPr>
        </p:nvSpPr>
        <p:spPr/>
        <p:txBody>
          <a:bodyPr>
            <a:normAutofit/>
          </a:bodyPr>
          <a:lstStyle/>
          <a:p>
            <a:r>
              <a:rPr lang="en-US" dirty="0" smtClean="0"/>
              <a:t>“I </a:t>
            </a:r>
            <a:r>
              <a:rPr lang="en-US" dirty="0"/>
              <a:t>like hands-on learning, so being able to </a:t>
            </a:r>
            <a:r>
              <a:rPr lang="en-US" dirty="0" smtClean="0"/>
              <a:t>do </a:t>
            </a:r>
            <a:r>
              <a:rPr lang="en-US" dirty="0"/>
              <a:t>the You Tube project helped better my understanding of the material</a:t>
            </a:r>
            <a:r>
              <a:rPr lang="en-US" dirty="0" smtClean="0"/>
              <a:t>.”</a:t>
            </a:r>
          </a:p>
          <a:p>
            <a:r>
              <a:rPr lang="en-US" dirty="0" smtClean="0"/>
              <a:t>“Making </a:t>
            </a:r>
            <a:r>
              <a:rPr lang="en-US" dirty="0"/>
              <a:t>the You Tube video was a straight-forward process - develop an idea into an organized script, and then shoot the clip</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67019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Improvements</a:t>
            </a:r>
            <a:endParaRPr lang="en-US" dirty="0"/>
          </a:p>
        </p:txBody>
      </p:sp>
      <p:sp>
        <p:nvSpPr>
          <p:cNvPr id="3" name="Content Placeholder 2"/>
          <p:cNvSpPr>
            <a:spLocks noGrp="1"/>
          </p:cNvSpPr>
          <p:nvPr>
            <p:ph idx="1"/>
          </p:nvPr>
        </p:nvSpPr>
        <p:spPr/>
        <p:txBody>
          <a:bodyPr>
            <a:normAutofit/>
          </a:bodyPr>
          <a:lstStyle/>
          <a:p>
            <a:r>
              <a:rPr lang="en-US" dirty="0" smtClean="0"/>
              <a:t>“More Introduction”</a:t>
            </a:r>
          </a:p>
          <a:p>
            <a:r>
              <a:rPr lang="en-US" dirty="0" smtClean="0"/>
              <a:t>Technical Difficulties</a:t>
            </a:r>
          </a:p>
          <a:p>
            <a:pPr lvl="1"/>
            <a:r>
              <a:rPr lang="en-US" dirty="0" smtClean="0"/>
              <a:t>Upload Problems</a:t>
            </a:r>
          </a:p>
        </p:txBody>
      </p:sp>
    </p:spTree>
    <p:extLst>
      <p:ext uri="{BB962C8B-B14F-4D97-AF65-F5344CB8AC3E}">
        <p14:creationId xmlns:p14="http://schemas.microsoft.com/office/powerpoint/2010/main" val="211844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Software only worked on one computer</a:t>
            </a:r>
          </a:p>
          <a:p>
            <a:r>
              <a:rPr lang="en-US" dirty="0" smtClean="0"/>
              <a:t>Need for technology such as digital cameras</a:t>
            </a:r>
          </a:p>
          <a:p>
            <a:r>
              <a:rPr lang="en-US" dirty="0" smtClean="0"/>
              <a:t>Training in Video Production and Digital Picture Taking</a:t>
            </a:r>
          </a:p>
          <a:p>
            <a:r>
              <a:rPr lang="en-US" dirty="0" smtClean="0"/>
              <a:t>Technical Difficulties</a:t>
            </a:r>
            <a:endParaRPr lang="en-US" dirty="0"/>
          </a:p>
        </p:txBody>
      </p:sp>
    </p:spTree>
    <p:extLst>
      <p:ext uri="{BB962C8B-B14F-4D97-AF65-F5344CB8AC3E}">
        <p14:creationId xmlns:p14="http://schemas.microsoft.com/office/powerpoint/2010/main" val="127140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Increased Student Perceptions of Learning</a:t>
            </a:r>
          </a:p>
          <a:p>
            <a:r>
              <a:rPr lang="en-US" dirty="0" smtClean="0"/>
              <a:t>Graduate Students saw greater opportunities to use YouTube tutorials in their classrooms</a:t>
            </a:r>
            <a:endParaRPr lang="en-US" dirty="0"/>
          </a:p>
        </p:txBody>
      </p:sp>
    </p:spTree>
    <p:extLst>
      <p:ext uri="{BB962C8B-B14F-4D97-AF65-F5344CB8AC3E}">
        <p14:creationId xmlns:p14="http://schemas.microsoft.com/office/powerpoint/2010/main" val="389782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Have you used YouTube in your classes?</a:t>
            </a:r>
            <a:endParaRPr lang="en-US" dirty="0"/>
          </a:p>
          <a:p>
            <a:r>
              <a:rPr lang="en-US" dirty="0" smtClean="0"/>
              <a:t>Was it a good experience?</a:t>
            </a:r>
          </a:p>
          <a:p>
            <a:r>
              <a:rPr lang="en-US" dirty="0" smtClean="0"/>
              <a:t>If you use YouTube in your classes, how would you address some of the issues these researchers had?</a:t>
            </a:r>
          </a:p>
        </p:txBody>
      </p:sp>
    </p:spTree>
    <p:extLst>
      <p:ext uri="{BB962C8B-B14F-4D97-AF65-F5344CB8AC3E}">
        <p14:creationId xmlns:p14="http://schemas.microsoft.com/office/powerpoint/2010/main" val="358497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Theory</a:t>
            </a:r>
            <a:endParaRPr lang="en-US" dirty="0"/>
          </a:p>
        </p:txBody>
      </p:sp>
      <p:sp>
        <p:nvSpPr>
          <p:cNvPr id="3" name="Content Placeholder 2"/>
          <p:cNvSpPr>
            <a:spLocks noGrp="1"/>
          </p:cNvSpPr>
          <p:nvPr>
            <p:ph idx="1"/>
          </p:nvPr>
        </p:nvSpPr>
        <p:spPr/>
        <p:txBody>
          <a:bodyPr/>
          <a:lstStyle/>
          <a:p>
            <a:r>
              <a:rPr lang="en-US" dirty="0" smtClean="0"/>
              <a:t>Engagement</a:t>
            </a:r>
          </a:p>
          <a:p>
            <a:pPr lvl="1"/>
            <a:r>
              <a:rPr lang="en-US" dirty="0" smtClean="0"/>
              <a:t>Short Term to Long Term Memory</a:t>
            </a:r>
          </a:p>
          <a:p>
            <a:pPr lvl="1"/>
            <a:endParaRPr lang="en-US" dirty="0" smtClean="0"/>
          </a:p>
        </p:txBody>
      </p:sp>
    </p:spTree>
    <p:extLst>
      <p:ext uri="{BB962C8B-B14F-4D97-AF65-F5344CB8AC3E}">
        <p14:creationId xmlns:p14="http://schemas.microsoft.com/office/powerpoint/2010/main" val="375166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Theory</a:t>
            </a:r>
            <a:endParaRPr lang="en-US" dirty="0"/>
          </a:p>
        </p:txBody>
      </p:sp>
      <p:sp>
        <p:nvSpPr>
          <p:cNvPr id="3" name="Content Placeholder 2"/>
          <p:cNvSpPr>
            <a:spLocks noGrp="1"/>
          </p:cNvSpPr>
          <p:nvPr>
            <p:ph idx="1"/>
          </p:nvPr>
        </p:nvSpPr>
        <p:spPr/>
        <p:txBody>
          <a:bodyPr/>
          <a:lstStyle/>
          <a:p>
            <a:r>
              <a:rPr lang="en-US" dirty="0" smtClean="0"/>
              <a:t>Engagement</a:t>
            </a:r>
          </a:p>
          <a:p>
            <a:pPr lvl="1"/>
            <a:r>
              <a:rPr lang="en-US" dirty="0" smtClean="0"/>
              <a:t>Short Term to Long Term Memory</a:t>
            </a:r>
          </a:p>
          <a:p>
            <a:pPr lvl="1"/>
            <a:endParaRPr lang="en-US" dirty="0" smtClean="0"/>
          </a:p>
          <a:p>
            <a:r>
              <a:rPr lang="en-US" dirty="0" smtClean="0"/>
              <a:t>Encoding</a:t>
            </a:r>
          </a:p>
          <a:p>
            <a:pPr marL="231775" lvl="1" indent="0">
              <a:buNone/>
            </a:pPr>
            <a:endParaRPr lang="en-US" dirty="0" smtClean="0"/>
          </a:p>
        </p:txBody>
      </p:sp>
    </p:spTree>
    <p:extLst>
      <p:ext uri="{BB962C8B-B14F-4D97-AF65-F5344CB8AC3E}">
        <p14:creationId xmlns:p14="http://schemas.microsoft.com/office/powerpoint/2010/main" val="150281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Theory</a:t>
            </a:r>
            <a:endParaRPr lang="en-US" dirty="0"/>
          </a:p>
        </p:txBody>
      </p:sp>
      <p:sp>
        <p:nvSpPr>
          <p:cNvPr id="3" name="Content Placeholder 2"/>
          <p:cNvSpPr>
            <a:spLocks noGrp="1"/>
          </p:cNvSpPr>
          <p:nvPr>
            <p:ph idx="1"/>
          </p:nvPr>
        </p:nvSpPr>
        <p:spPr/>
        <p:txBody>
          <a:bodyPr/>
          <a:lstStyle/>
          <a:p>
            <a:r>
              <a:rPr lang="en-US" dirty="0" smtClean="0"/>
              <a:t>Engagement</a:t>
            </a:r>
          </a:p>
          <a:p>
            <a:pPr lvl="1"/>
            <a:r>
              <a:rPr lang="en-US" dirty="0" smtClean="0"/>
              <a:t>Short Term to Long Term Memory</a:t>
            </a:r>
          </a:p>
          <a:p>
            <a:pPr lvl="1"/>
            <a:endParaRPr lang="en-US" dirty="0" smtClean="0"/>
          </a:p>
          <a:p>
            <a:r>
              <a:rPr lang="en-US" dirty="0" smtClean="0"/>
              <a:t>Encoding</a:t>
            </a:r>
          </a:p>
          <a:p>
            <a:pPr lvl="1"/>
            <a:r>
              <a:rPr lang="en-US" dirty="0" smtClean="0"/>
              <a:t>Improves Recall</a:t>
            </a:r>
          </a:p>
          <a:p>
            <a:pPr lvl="1"/>
            <a:endParaRPr lang="en-US" dirty="0" smtClean="0"/>
          </a:p>
          <a:p>
            <a:pPr marL="231775" lvl="1" indent="0">
              <a:buNone/>
            </a:pPr>
            <a:endParaRPr lang="en-US" dirty="0" smtClean="0"/>
          </a:p>
        </p:txBody>
      </p:sp>
    </p:spTree>
    <p:extLst>
      <p:ext uri="{BB962C8B-B14F-4D97-AF65-F5344CB8AC3E}">
        <p14:creationId xmlns:p14="http://schemas.microsoft.com/office/powerpoint/2010/main" val="56412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Theory</a:t>
            </a:r>
            <a:endParaRPr lang="en-US" dirty="0"/>
          </a:p>
        </p:txBody>
      </p:sp>
      <p:sp>
        <p:nvSpPr>
          <p:cNvPr id="3" name="Content Placeholder 2"/>
          <p:cNvSpPr>
            <a:spLocks noGrp="1"/>
          </p:cNvSpPr>
          <p:nvPr>
            <p:ph idx="1"/>
          </p:nvPr>
        </p:nvSpPr>
        <p:spPr/>
        <p:txBody>
          <a:bodyPr/>
          <a:lstStyle/>
          <a:p>
            <a:r>
              <a:rPr lang="en-US" dirty="0" smtClean="0"/>
              <a:t>Engagement</a:t>
            </a:r>
          </a:p>
          <a:p>
            <a:pPr lvl="1"/>
            <a:r>
              <a:rPr lang="en-US" dirty="0" smtClean="0"/>
              <a:t>Short Term to Long Term Memory</a:t>
            </a:r>
          </a:p>
          <a:p>
            <a:pPr lvl="1"/>
            <a:endParaRPr lang="en-US" dirty="0" smtClean="0"/>
          </a:p>
          <a:p>
            <a:r>
              <a:rPr lang="en-US" dirty="0" smtClean="0"/>
              <a:t>Encoding</a:t>
            </a:r>
          </a:p>
          <a:p>
            <a:pPr lvl="1"/>
            <a:r>
              <a:rPr lang="en-US" dirty="0" smtClean="0"/>
              <a:t>Improves Recall</a:t>
            </a:r>
          </a:p>
          <a:p>
            <a:pPr lvl="1"/>
            <a:r>
              <a:rPr lang="en-US" dirty="0" smtClean="0"/>
              <a:t>Meaningful Information</a:t>
            </a:r>
          </a:p>
          <a:p>
            <a:pPr lvl="1"/>
            <a:endParaRPr lang="en-US" dirty="0" smtClean="0"/>
          </a:p>
          <a:p>
            <a:pPr marL="231775" lvl="1" indent="0">
              <a:buNone/>
            </a:pPr>
            <a:endParaRPr lang="en-US" dirty="0" smtClean="0"/>
          </a:p>
        </p:txBody>
      </p:sp>
    </p:spTree>
    <p:extLst>
      <p:ext uri="{BB962C8B-B14F-4D97-AF65-F5344CB8AC3E}">
        <p14:creationId xmlns:p14="http://schemas.microsoft.com/office/powerpoint/2010/main" val="385725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Theory</a:t>
            </a:r>
            <a:endParaRPr lang="en-US" dirty="0"/>
          </a:p>
        </p:txBody>
      </p:sp>
      <p:sp>
        <p:nvSpPr>
          <p:cNvPr id="3" name="Content Placeholder 2"/>
          <p:cNvSpPr>
            <a:spLocks noGrp="1"/>
          </p:cNvSpPr>
          <p:nvPr>
            <p:ph idx="1"/>
          </p:nvPr>
        </p:nvSpPr>
        <p:spPr/>
        <p:txBody>
          <a:bodyPr/>
          <a:lstStyle/>
          <a:p>
            <a:r>
              <a:rPr lang="en-US" dirty="0" smtClean="0"/>
              <a:t>Engagement</a:t>
            </a:r>
          </a:p>
          <a:p>
            <a:pPr lvl="1"/>
            <a:r>
              <a:rPr lang="en-US" dirty="0" smtClean="0"/>
              <a:t>Short Term to Long Term Memory</a:t>
            </a:r>
          </a:p>
          <a:p>
            <a:pPr lvl="1"/>
            <a:endParaRPr lang="en-US" dirty="0" smtClean="0"/>
          </a:p>
          <a:p>
            <a:r>
              <a:rPr lang="en-US" dirty="0" smtClean="0"/>
              <a:t>Encoding</a:t>
            </a:r>
          </a:p>
          <a:p>
            <a:pPr lvl="1"/>
            <a:r>
              <a:rPr lang="en-US" dirty="0" smtClean="0"/>
              <a:t>Improves Recall</a:t>
            </a:r>
          </a:p>
          <a:p>
            <a:pPr lvl="1"/>
            <a:r>
              <a:rPr lang="en-US" dirty="0" smtClean="0"/>
              <a:t>Meaningful Information</a:t>
            </a:r>
          </a:p>
          <a:p>
            <a:pPr lvl="1"/>
            <a:r>
              <a:rPr lang="en-US" dirty="0" smtClean="0"/>
              <a:t>Prior Knowledge</a:t>
            </a:r>
          </a:p>
          <a:p>
            <a:pPr lvl="1"/>
            <a:endParaRPr lang="en-US" dirty="0" smtClean="0"/>
          </a:p>
          <a:p>
            <a:pPr marL="231775" lvl="1" indent="0">
              <a:buNone/>
            </a:pPr>
            <a:endParaRPr lang="en-US" dirty="0" smtClean="0"/>
          </a:p>
        </p:txBody>
      </p:sp>
    </p:spTree>
    <p:extLst>
      <p:ext uri="{BB962C8B-B14F-4D97-AF65-F5344CB8AC3E}">
        <p14:creationId xmlns:p14="http://schemas.microsoft.com/office/powerpoint/2010/main" val="166110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2589</Words>
  <Application>Microsoft Office PowerPoint</Application>
  <PresentationFormat>Custom</PresentationFormat>
  <Paragraphs>374</Paragraphs>
  <Slides>47</Slides>
  <Notes>25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Digital Blue Tunnel 16x9</vt:lpstr>
      <vt:lpstr>You Tube as a Learning Tool</vt:lpstr>
      <vt:lpstr>"You Tube as a Learning Tool". Fralinger, B., Owens, R., Journal of College Teaching and Learning (2009), 6(8), 15-28. </vt:lpstr>
      <vt:lpstr>Cognitive Theory</vt:lpstr>
      <vt:lpstr>Cognitive Theory</vt:lpstr>
      <vt:lpstr>Cognitive Theory</vt:lpstr>
      <vt:lpstr>Cognitive Theory</vt:lpstr>
      <vt:lpstr>Cognitive Theory</vt:lpstr>
      <vt:lpstr>Cognitive Theory</vt:lpstr>
      <vt:lpstr>Cognitive Theory</vt:lpstr>
      <vt:lpstr>YouTube Usage</vt:lpstr>
      <vt:lpstr>The Study</vt:lpstr>
      <vt:lpstr>The Study</vt:lpstr>
      <vt:lpstr>The Study</vt:lpstr>
      <vt:lpstr>PowerPoint Presentation</vt:lpstr>
      <vt:lpstr>The Study</vt:lpstr>
      <vt:lpstr>The Study</vt:lpstr>
      <vt:lpstr>The Study</vt:lpstr>
      <vt:lpstr>PowerPoint Presentation</vt:lpstr>
      <vt:lpstr>The Study</vt:lpstr>
      <vt:lpstr>Results</vt:lpstr>
      <vt:lpstr>Results</vt:lpstr>
      <vt:lpstr>Results</vt:lpstr>
      <vt:lpstr>Results</vt:lpstr>
      <vt:lpstr>Questions</vt:lpstr>
      <vt:lpstr>Questions</vt:lpstr>
      <vt:lpstr>Questions</vt:lpstr>
      <vt:lpstr>Questions</vt:lpstr>
      <vt:lpstr>Questions</vt:lpstr>
      <vt:lpstr>Questions</vt:lpstr>
      <vt:lpstr>Questions</vt:lpstr>
      <vt:lpstr>Questions</vt:lpstr>
      <vt:lpstr>Questions</vt:lpstr>
      <vt:lpstr>Questions</vt:lpstr>
      <vt:lpstr>Questions</vt:lpstr>
      <vt:lpstr>Questions</vt:lpstr>
      <vt:lpstr>Questions</vt:lpstr>
      <vt:lpstr>Questions</vt:lpstr>
      <vt:lpstr>Questions</vt:lpstr>
      <vt:lpstr>Questions</vt:lpstr>
      <vt:lpstr>Results</vt:lpstr>
      <vt:lpstr>Comments - Application</vt:lpstr>
      <vt:lpstr>Comments - Application</vt:lpstr>
      <vt:lpstr>Comments - Strengths</vt:lpstr>
      <vt:lpstr>Comments - Improvements</vt:lpstr>
      <vt:lpstr>Limitations</vt:lpstr>
      <vt:lpstr>Conclusions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2015-09-08T22:18:34Z</dcterms:created>
  <dcterms:modified xsi:type="dcterms:W3CDTF">2015-09-15T19:45:37Z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