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2" r:id="rId7"/>
    <p:sldId id="267" r:id="rId8"/>
    <p:sldId id="268" r:id="rId9"/>
    <p:sldId id="264" r:id="rId10"/>
    <p:sldId id="265" r:id="rId11"/>
    <p:sldId id="266" r:id="rId12"/>
    <p:sldId id="269" r:id="rId13"/>
    <p:sldId id="270" r:id="rId14"/>
    <p:sldId id="271" r:id="rId15"/>
    <p:sldId id="261" r:id="rId16"/>
  </p:sldIdLst>
  <p:sldSz cx="9144000" cy="6858000" type="screen4x3"/>
  <p:notesSz cx="6858000" cy="91440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4" d="100"/>
          <a:sy n="134" d="100"/>
        </p:scale>
        <p:origin x="-954" y="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7AA185C-5808-487C-8DE0-2DC64A5356A0}" type="datetimeFigureOut">
              <a:rPr lang="en-US"/>
              <a:pPr>
                <a:defRPr/>
              </a:pPr>
              <a:t>9/11/2014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B8F27DE-6425-44CD-9E23-B21122BB9E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91066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85800" y="609600"/>
            <a:ext cx="7086600" cy="533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bg-BG" altLang="en-US" smtClean="0"/>
              <a:t>KK</a:t>
            </a:r>
          </a:p>
        </p:txBody>
      </p:sp>
    </p:spTree>
    <p:extLst>
      <p:ext uri="{BB962C8B-B14F-4D97-AF65-F5344CB8AC3E}">
        <p14:creationId xmlns:p14="http://schemas.microsoft.com/office/powerpoint/2010/main" val="1988924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85800" y="609600"/>
            <a:ext cx="7086600" cy="533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bg-BG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549689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Principle 1. If information is to be learned, it must first be recognized as important. Implication: The more attention is effectively directed toward what is to be learned (that is, toward critical concepts and major areas), the higher the probability of learning.   </a:t>
            </a:r>
          </a:p>
          <a:p>
            <a:r>
              <a:rPr lang="en-US" dirty="0" smtClean="0"/>
              <a:t>Principle 2. During learning, learners act on information in ways that make it more meaningful. Implication: Both instructor and student should use examples, images, elaborations, and connections to prior knowledge to increase the meaningfulness of information.   </a:t>
            </a:r>
          </a:p>
          <a:p>
            <a:r>
              <a:rPr lang="en-US" dirty="0" smtClean="0"/>
              <a:t>Principle 3. Learners store information in long-term memory in an organized fashion related to their existing understanding of the world. Implication: The instructor can facilitate the organization of new material by providing an organizational structure, particularly one with which students are familiar, or by encouraging students to create such structures; in fact, students learn best under the latter condition.   </a:t>
            </a:r>
          </a:p>
          <a:p>
            <a:r>
              <a:rPr lang="en-US" dirty="0" smtClean="0"/>
              <a:t>Principle 4. Learners continually check understanding, which results in refinement and revision of what is retained. Implication: Opportunities for checking and diagnosis aid learning.   </a:t>
            </a:r>
          </a:p>
          <a:p>
            <a:r>
              <a:rPr lang="en-US" dirty="0" smtClean="0"/>
              <a:t>Principle 5. Transfer of learning to new contexts is not automatic but results from exposure to multiple applications. Implication: Provision must be made during initial learning for later transfer.   </a:t>
            </a:r>
          </a:p>
          <a:p>
            <a:r>
              <a:rPr lang="en-US" dirty="0" smtClean="0"/>
              <a:t>Principle 6. Learning is facilitated when learners are aware of their learning strategies and monitor their use. Implication: The instructor should help students learn how to translate these strategies into action at appropriate points in their learning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8F27DE-6425-44CD-9E23-B21122BB9E95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52701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Two significant parts.</a:t>
            </a:r>
            <a:r>
              <a:rPr lang="en-US" baseline="0" dirty="0" smtClean="0"/>
              <a:t>  Higher class standing means less likely to use them for principle 1 but more likely to use them for principle 3.  Other data, such as comparisons between different courses continue the theme that higher level students use principle 3 more.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8F27DE-6425-44CD-9E23-B21122BB9E95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6042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bg-BG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bg-BG"/>
              <a:t>Click to edit Master subtitle style</a:t>
            </a:r>
          </a:p>
        </p:txBody>
      </p:sp>
      <p:sp>
        <p:nvSpPr>
          <p:cNvPr id="4" name="Text Box 7"/>
          <p:cNvSpPr txBox="1">
            <a:spLocks noGrp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094B75-1F5A-4EC9-A1C5-F32BE8B16174}" type="slidenum">
              <a:rPr lang="bg-BG" altLang="en-US"/>
              <a:pPr/>
              <a:t>‹#›</a:t>
            </a:fld>
            <a:endParaRPr lang="bg-BG" altLang="en-US"/>
          </a:p>
        </p:txBody>
      </p:sp>
      <p:sp>
        <p:nvSpPr>
          <p:cNvPr id="5" name="Text Box 8"/>
          <p:cNvSpPr txBox="1"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bg-BG" altLang="en-US"/>
          </a:p>
          <a:p>
            <a:endParaRPr lang="bg-BG" altLang="en-US"/>
          </a:p>
        </p:txBody>
      </p:sp>
      <p:sp>
        <p:nvSpPr>
          <p:cNvPr id="6" name="Text Box 9"/>
          <p:cNvSpPr txBox="1"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bg-BG" altLang="en-US"/>
              <a:t>9/8/2014</a:t>
            </a:r>
          </a:p>
        </p:txBody>
      </p:sp>
    </p:spTree>
    <p:extLst>
      <p:ext uri="{BB962C8B-B14F-4D97-AF65-F5344CB8AC3E}">
        <p14:creationId xmlns:p14="http://schemas.microsoft.com/office/powerpoint/2010/main" val="1569378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7"/>
          <p:cNvSpPr txBox="1">
            <a:spLocks noGrp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BB681D-A601-4444-89F1-F4CCBA7F4D6A}" type="slidenum">
              <a:rPr lang="bg-BG" altLang="en-US"/>
              <a:pPr/>
              <a:t>‹#›</a:t>
            </a:fld>
            <a:endParaRPr lang="bg-BG" altLang="en-US"/>
          </a:p>
        </p:txBody>
      </p:sp>
      <p:sp>
        <p:nvSpPr>
          <p:cNvPr id="5" name="Text Box 8"/>
          <p:cNvSpPr txBox="1"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bg-BG" altLang="en-US"/>
          </a:p>
          <a:p>
            <a:endParaRPr lang="bg-BG" altLang="en-US"/>
          </a:p>
        </p:txBody>
      </p:sp>
      <p:sp>
        <p:nvSpPr>
          <p:cNvPr id="6" name="Text Box 9"/>
          <p:cNvSpPr txBox="1"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bg-BG" altLang="en-US"/>
              <a:t>9/8/2014</a:t>
            </a:r>
          </a:p>
        </p:txBody>
      </p:sp>
    </p:spTree>
    <p:extLst>
      <p:ext uri="{BB962C8B-B14F-4D97-AF65-F5344CB8AC3E}">
        <p14:creationId xmlns:p14="http://schemas.microsoft.com/office/powerpoint/2010/main" val="4039899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7"/>
          <p:cNvSpPr txBox="1">
            <a:spLocks noGrp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BAAD47-1E8C-47C1-A0FE-D211C2AFD11C}" type="slidenum">
              <a:rPr lang="bg-BG" altLang="en-US"/>
              <a:pPr/>
              <a:t>‹#›</a:t>
            </a:fld>
            <a:endParaRPr lang="bg-BG" altLang="en-US"/>
          </a:p>
        </p:txBody>
      </p:sp>
      <p:sp>
        <p:nvSpPr>
          <p:cNvPr id="5" name="Text Box 8"/>
          <p:cNvSpPr txBox="1"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bg-BG" altLang="en-US"/>
          </a:p>
          <a:p>
            <a:endParaRPr lang="bg-BG" altLang="en-US"/>
          </a:p>
        </p:txBody>
      </p:sp>
      <p:sp>
        <p:nvSpPr>
          <p:cNvPr id="6" name="Text Box 9"/>
          <p:cNvSpPr txBox="1"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bg-BG" altLang="en-US"/>
              <a:t>9/8/2014</a:t>
            </a:r>
          </a:p>
        </p:txBody>
      </p:sp>
    </p:spTree>
    <p:extLst>
      <p:ext uri="{BB962C8B-B14F-4D97-AF65-F5344CB8AC3E}">
        <p14:creationId xmlns:p14="http://schemas.microsoft.com/office/powerpoint/2010/main" val="1828959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7"/>
          <p:cNvSpPr txBox="1">
            <a:spLocks noGrp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CD103D-F222-404B-9614-F662EB63C81D}" type="slidenum">
              <a:rPr lang="bg-BG" altLang="en-US"/>
              <a:pPr/>
              <a:t>‹#›</a:t>
            </a:fld>
            <a:endParaRPr lang="bg-BG" altLang="en-US"/>
          </a:p>
        </p:txBody>
      </p:sp>
      <p:sp>
        <p:nvSpPr>
          <p:cNvPr id="5" name="Text Box 8"/>
          <p:cNvSpPr txBox="1"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bg-BG" altLang="en-US"/>
          </a:p>
          <a:p>
            <a:endParaRPr lang="bg-BG" altLang="en-US"/>
          </a:p>
        </p:txBody>
      </p:sp>
      <p:sp>
        <p:nvSpPr>
          <p:cNvPr id="6" name="Text Box 9"/>
          <p:cNvSpPr txBox="1"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bg-BG" altLang="en-US"/>
              <a:t>9/8/2014</a:t>
            </a:r>
          </a:p>
        </p:txBody>
      </p:sp>
    </p:spTree>
    <p:extLst>
      <p:ext uri="{BB962C8B-B14F-4D97-AF65-F5344CB8AC3E}">
        <p14:creationId xmlns:p14="http://schemas.microsoft.com/office/powerpoint/2010/main" val="3984210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7"/>
          <p:cNvSpPr txBox="1">
            <a:spLocks noGrp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D8459C-B4A8-4271-BFA4-00BF4DA32122}" type="slidenum">
              <a:rPr lang="bg-BG" altLang="en-US"/>
              <a:pPr/>
              <a:t>‹#›</a:t>
            </a:fld>
            <a:endParaRPr lang="bg-BG" altLang="en-US"/>
          </a:p>
        </p:txBody>
      </p:sp>
      <p:sp>
        <p:nvSpPr>
          <p:cNvPr id="5" name="Text Box 8"/>
          <p:cNvSpPr txBox="1"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bg-BG" altLang="en-US"/>
          </a:p>
          <a:p>
            <a:endParaRPr lang="bg-BG" altLang="en-US"/>
          </a:p>
        </p:txBody>
      </p:sp>
      <p:sp>
        <p:nvSpPr>
          <p:cNvPr id="6" name="Text Box 9"/>
          <p:cNvSpPr txBox="1"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bg-BG" altLang="en-US"/>
              <a:t>9/8/2014</a:t>
            </a:r>
          </a:p>
        </p:txBody>
      </p:sp>
    </p:spTree>
    <p:extLst>
      <p:ext uri="{BB962C8B-B14F-4D97-AF65-F5344CB8AC3E}">
        <p14:creationId xmlns:p14="http://schemas.microsoft.com/office/powerpoint/2010/main" val="3305857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Box 7"/>
          <p:cNvSpPr txBox="1">
            <a:spLocks noGrp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E3678C-5E53-4C0A-B70F-D0F46699C2BA}" type="slidenum">
              <a:rPr lang="bg-BG" altLang="en-US"/>
              <a:pPr/>
              <a:t>‹#›</a:t>
            </a:fld>
            <a:endParaRPr lang="bg-BG" altLang="en-US"/>
          </a:p>
        </p:txBody>
      </p:sp>
      <p:sp>
        <p:nvSpPr>
          <p:cNvPr id="6" name="Text Box 8"/>
          <p:cNvSpPr txBox="1"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bg-BG" altLang="en-US"/>
          </a:p>
          <a:p>
            <a:endParaRPr lang="bg-BG" altLang="en-US"/>
          </a:p>
        </p:txBody>
      </p:sp>
      <p:sp>
        <p:nvSpPr>
          <p:cNvPr id="7" name="Text Box 9"/>
          <p:cNvSpPr txBox="1"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bg-BG" altLang="en-US"/>
              <a:t>9/8/2014</a:t>
            </a:r>
          </a:p>
        </p:txBody>
      </p:sp>
    </p:spTree>
    <p:extLst>
      <p:ext uri="{BB962C8B-B14F-4D97-AF65-F5344CB8AC3E}">
        <p14:creationId xmlns:p14="http://schemas.microsoft.com/office/powerpoint/2010/main" val="4058528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Box 7"/>
          <p:cNvSpPr txBox="1">
            <a:spLocks noGrp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B7110A-A757-4C33-82C5-3C00ED069628}" type="slidenum">
              <a:rPr lang="bg-BG" altLang="en-US"/>
              <a:pPr/>
              <a:t>‹#›</a:t>
            </a:fld>
            <a:endParaRPr lang="bg-BG" altLang="en-US"/>
          </a:p>
        </p:txBody>
      </p:sp>
      <p:sp>
        <p:nvSpPr>
          <p:cNvPr id="8" name="Text Box 8"/>
          <p:cNvSpPr txBox="1"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bg-BG" altLang="en-US"/>
          </a:p>
          <a:p>
            <a:endParaRPr lang="bg-BG" altLang="en-US"/>
          </a:p>
        </p:txBody>
      </p:sp>
      <p:sp>
        <p:nvSpPr>
          <p:cNvPr id="9" name="Text Box 9"/>
          <p:cNvSpPr txBox="1"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bg-BG" altLang="en-US"/>
              <a:t>9/8/2014</a:t>
            </a:r>
          </a:p>
        </p:txBody>
      </p:sp>
    </p:spTree>
    <p:extLst>
      <p:ext uri="{BB962C8B-B14F-4D97-AF65-F5344CB8AC3E}">
        <p14:creationId xmlns:p14="http://schemas.microsoft.com/office/powerpoint/2010/main" val="2898606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Box 7"/>
          <p:cNvSpPr txBox="1">
            <a:spLocks noGrp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A5E796-22D6-46D2-8FDA-2EEEE02669CF}" type="slidenum">
              <a:rPr lang="bg-BG" altLang="en-US"/>
              <a:pPr/>
              <a:t>‹#›</a:t>
            </a:fld>
            <a:endParaRPr lang="bg-BG" altLang="en-US"/>
          </a:p>
        </p:txBody>
      </p:sp>
      <p:sp>
        <p:nvSpPr>
          <p:cNvPr id="4" name="Text Box 8"/>
          <p:cNvSpPr txBox="1"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bg-BG" altLang="en-US"/>
          </a:p>
          <a:p>
            <a:endParaRPr lang="bg-BG" altLang="en-US"/>
          </a:p>
        </p:txBody>
      </p:sp>
      <p:sp>
        <p:nvSpPr>
          <p:cNvPr id="5" name="Text Box 9"/>
          <p:cNvSpPr txBox="1"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bg-BG" altLang="en-US"/>
              <a:t>9/8/2014</a:t>
            </a:r>
          </a:p>
        </p:txBody>
      </p:sp>
    </p:spTree>
    <p:extLst>
      <p:ext uri="{BB962C8B-B14F-4D97-AF65-F5344CB8AC3E}">
        <p14:creationId xmlns:p14="http://schemas.microsoft.com/office/powerpoint/2010/main" val="250810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Grp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9442C6-3B14-4770-999B-647607DF512A}" type="slidenum">
              <a:rPr lang="bg-BG" altLang="en-US"/>
              <a:pPr/>
              <a:t>‹#›</a:t>
            </a:fld>
            <a:endParaRPr lang="bg-BG" altLang="en-US"/>
          </a:p>
        </p:txBody>
      </p:sp>
      <p:sp>
        <p:nvSpPr>
          <p:cNvPr id="3" name="Text Box 8"/>
          <p:cNvSpPr txBox="1"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bg-BG" altLang="en-US"/>
          </a:p>
          <a:p>
            <a:endParaRPr lang="bg-BG" altLang="en-US"/>
          </a:p>
        </p:txBody>
      </p:sp>
      <p:sp>
        <p:nvSpPr>
          <p:cNvPr id="4" name="Text Box 9"/>
          <p:cNvSpPr txBox="1"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bg-BG" altLang="en-US"/>
              <a:t>9/8/2014</a:t>
            </a:r>
          </a:p>
        </p:txBody>
      </p:sp>
    </p:spTree>
    <p:extLst>
      <p:ext uri="{BB962C8B-B14F-4D97-AF65-F5344CB8AC3E}">
        <p14:creationId xmlns:p14="http://schemas.microsoft.com/office/powerpoint/2010/main" val="405677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7"/>
          <p:cNvSpPr txBox="1">
            <a:spLocks noGrp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D6B7EF-0872-4404-AED7-1BB223DE0228}" type="slidenum">
              <a:rPr lang="bg-BG" altLang="en-US"/>
              <a:pPr/>
              <a:t>‹#›</a:t>
            </a:fld>
            <a:endParaRPr lang="bg-BG" altLang="en-US"/>
          </a:p>
        </p:txBody>
      </p:sp>
      <p:sp>
        <p:nvSpPr>
          <p:cNvPr id="6" name="Text Box 8"/>
          <p:cNvSpPr txBox="1"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bg-BG" altLang="en-US"/>
          </a:p>
          <a:p>
            <a:endParaRPr lang="bg-BG" altLang="en-US"/>
          </a:p>
        </p:txBody>
      </p:sp>
      <p:sp>
        <p:nvSpPr>
          <p:cNvPr id="7" name="Text Box 9"/>
          <p:cNvSpPr txBox="1"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bg-BG" altLang="en-US"/>
              <a:t>9/8/2014</a:t>
            </a:r>
          </a:p>
        </p:txBody>
      </p:sp>
    </p:spTree>
    <p:extLst>
      <p:ext uri="{BB962C8B-B14F-4D97-AF65-F5344CB8AC3E}">
        <p14:creationId xmlns:p14="http://schemas.microsoft.com/office/powerpoint/2010/main" val="3573778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7"/>
          <p:cNvSpPr txBox="1">
            <a:spLocks noGrp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4FAC7F-39C8-47A3-BA3D-F0B04861E963}" type="slidenum">
              <a:rPr lang="bg-BG" altLang="en-US"/>
              <a:pPr/>
              <a:t>‹#›</a:t>
            </a:fld>
            <a:endParaRPr lang="bg-BG" altLang="en-US"/>
          </a:p>
        </p:txBody>
      </p:sp>
      <p:sp>
        <p:nvSpPr>
          <p:cNvPr id="6" name="Text Box 8"/>
          <p:cNvSpPr txBox="1"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bg-BG" altLang="en-US"/>
          </a:p>
          <a:p>
            <a:endParaRPr lang="bg-BG" altLang="en-US"/>
          </a:p>
        </p:txBody>
      </p:sp>
      <p:sp>
        <p:nvSpPr>
          <p:cNvPr id="7" name="Text Box 9"/>
          <p:cNvSpPr txBox="1"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bg-BG" altLang="en-US"/>
              <a:t>9/8/2014</a:t>
            </a:r>
          </a:p>
        </p:txBody>
      </p:sp>
    </p:spTree>
    <p:extLst>
      <p:ext uri="{BB962C8B-B14F-4D97-AF65-F5344CB8AC3E}">
        <p14:creationId xmlns:p14="http://schemas.microsoft.com/office/powerpoint/2010/main" val="1577640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9960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3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620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bg-BG" altLang="en-US" smtClean="0"/>
              <a:t>Click to edit Master title style</a:t>
            </a:r>
          </a:p>
        </p:txBody>
      </p:sp>
      <p:sp>
        <p:nvSpPr>
          <p:cNvPr id="14340" name="Text Box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bg-BG" altLang="en-US" smtClean="0"/>
              <a:t>Click to edit Master text styles</a:t>
            </a:r>
          </a:p>
          <a:p>
            <a:pPr lvl="0"/>
            <a:r>
              <a:rPr lang="bg-BG" altLang="en-US" smtClean="0"/>
              <a:t>Second level</a:t>
            </a:r>
          </a:p>
          <a:p>
            <a:pPr lvl="0"/>
            <a:r>
              <a:rPr lang="bg-BG" altLang="en-US" smtClean="0"/>
              <a:t>Third level</a:t>
            </a:r>
          </a:p>
          <a:p>
            <a:pPr lvl="0"/>
            <a:r>
              <a:rPr lang="bg-BG" altLang="en-US" smtClean="0"/>
              <a:t>Fourth level</a:t>
            </a:r>
          </a:p>
          <a:p>
            <a:pPr lvl="0"/>
            <a:r>
              <a:rPr lang="bg-BG" altLang="en-US" smtClean="0"/>
              <a:t>Fifth level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8458200" y="0"/>
            <a:ext cx="685800" cy="6858000"/>
          </a:xfrm>
          <a:prstGeom prst="rect">
            <a:avLst/>
          </a:prstGeom>
          <a:solidFill>
            <a:srgbClr val="3E3D2D">
              <a:alpha val="9960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endParaRPr lang="bg-BG" altLang="en-US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algn="ctr" eaLnBrk="0" hangingPunct="0"/>
            <a:endParaRPr lang="bg-BG" altLang="en-US">
              <a:solidFill>
                <a:srgbClr val="000000"/>
              </a:solidFill>
              <a:latin typeface="Cambria" panose="02040503050406030204" pitchFamily="18" charset="0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8458200" y="5486400"/>
            <a:ext cx="685800" cy="685800"/>
          </a:xfrm>
          <a:prstGeom prst="rect">
            <a:avLst/>
          </a:prstGeom>
          <a:solidFill>
            <a:srgbClr val="94C600">
              <a:alpha val="9960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endParaRPr lang="bg-BG" altLang="en-US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algn="ctr" eaLnBrk="0" hangingPunct="0"/>
            <a:endParaRPr lang="bg-BG" altLang="en-US">
              <a:solidFill>
                <a:srgbClr val="000000"/>
              </a:solidFill>
              <a:latin typeface="Cambria" panose="02040503050406030204" pitchFamily="18" charset="0"/>
            </a:endParaRPr>
          </a:p>
        </p:txBody>
      </p:sp>
      <p:sp>
        <p:nvSpPr>
          <p:cNvPr id="14343" name="Text Box 7"/>
          <p:cNvSpPr txBox="1">
            <a:spLocks noGrp="1"/>
          </p:cNvSpPr>
          <p:nvPr>
            <p:ph type="sldNum" idx="4"/>
          </p:nvPr>
        </p:nvSpPr>
        <p:spPr bwMode="auto">
          <a:xfrm>
            <a:off x="8531225" y="5648325"/>
            <a:ext cx="547688" cy="395288"/>
          </a:xfrm>
          <a:prstGeom prst="rect">
            <a:avLst/>
          </a:prstGeom>
          <a:noFill/>
          <a:ln w="1905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solidFill>
                  <a:srgbClr val="FFFFFF"/>
                </a:solidFill>
                <a:latin typeface="Cambria" panose="02040503050406030204" pitchFamily="18" charset="0"/>
              </a:defRPr>
            </a:lvl1pPr>
          </a:lstStyle>
          <a:p>
            <a:fld id="{CCD4B260-5638-42B3-A90D-3D4C205D78EC}" type="slidenum">
              <a:rPr lang="bg-BG" altLang="en-US"/>
              <a:pPr/>
              <a:t>‹#›</a:t>
            </a:fld>
            <a:endParaRPr lang="bg-BG" altLang="en-US"/>
          </a:p>
        </p:txBody>
      </p:sp>
      <p:sp>
        <p:nvSpPr>
          <p:cNvPr id="14344" name="Text Box 8"/>
          <p:cNvSpPr txBox="1">
            <a:spLocks noGrp="1" noChangeArrowheads="1"/>
          </p:cNvSpPr>
          <p:nvPr>
            <p:ph type="ftr" idx="3"/>
          </p:nvPr>
        </p:nvSpPr>
        <p:spPr bwMode="auto">
          <a:xfrm rot="16200000">
            <a:off x="7585870" y="4047331"/>
            <a:ext cx="23669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Cambria" panose="02040503050406030204" pitchFamily="18" charset="0"/>
              </a:defRPr>
            </a:lvl1pPr>
          </a:lstStyle>
          <a:p>
            <a:endParaRPr lang="bg-BG" altLang="en-US"/>
          </a:p>
          <a:p>
            <a:endParaRPr lang="bg-BG" altLang="en-US"/>
          </a:p>
        </p:txBody>
      </p:sp>
      <p:sp>
        <p:nvSpPr>
          <p:cNvPr id="14345" name="Text Box 9"/>
          <p:cNvSpPr txBox="1">
            <a:spLocks noGrp="1" noChangeArrowheads="1"/>
          </p:cNvSpPr>
          <p:nvPr>
            <p:ph type="dt" idx="2"/>
          </p:nvPr>
        </p:nvSpPr>
        <p:spPr bwMode="auto">
          <a:xfrm rot="16200000">
            <a:off x="7549357" y="1643856"/>
            <a:ext cx="243681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200">
                <a:solidFill>
                  <a:srgbClr val="CAF278"/>
                </a:solidFill>
                <a:latin typeface="Cambria" panose="02040503050406030204" pitchFamily="18" charset="0"/>
              </a:defRPr>
            </a:lvl1pPr>
          </a:lstStyle>
          <a:p>
            <a:r>
              <a:rPr lang="bg-BG" altLang="en-US"/>
              <a:t>9/8/2014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>
          <a:solidFill>
            <a:srgbClr val="3E3D2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rgbClr val="3E3D2D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rgbClr val="3E3D2D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rgbClr val="3E3D2D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rgbClr val="3E3D2D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rgbClr val="94C600"/>
        </a:buClr>
        <a:buFont typeface="Arial" panose="020B0604020202020204" pitchFamily="34" charset="0"/>
        <a:buChar char="•"/>
        <a:defRPr sz="2200">
          <a:solidFill>
            <a:srgbClr val="000000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rgbClr val="71685A"/>
        </a:buClr>
        <a:buFont typeface="Arial" panose="020B0604020202020204" pitchFamily="34" charset="0"/>
        <a:buChar char="•"/>
        <a:defRPr sz="2000">
          <a:solidFill>
            <a:srgbClr val="000000"/>
          </a:solidFill>
          <a:latin typeface="+mn-lt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F6700"/>
        </a:buClr>
        <a:buFont typeface="Arial" panose="020B0604020202020204" pitchFamily="34" charset="0"/>
        <a:buChar char="•"/>
        <a:defRPr>
          <a:solidFill>
            <a:srgbClr val="000000"/>
          </a:solidFill>
          <a:latin typeface="+mn-lt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909465"/>
        </a:buClr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956B43"/>
        </a:buClr>
        <a:buFont typeface="Arial" panose="020B0604020202020204" pitchFamily="34" charset="0"/>
        <a:buChar char="•"/>
        <a:defRPr sz="1400">
          <a:solidFill>
            <a:srgbClr val="000000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3"/>
          <p:cNvSpPr txBox="1">
            <a:spLocks noGrp="1" noChangeArrowheads="1"/>
          </p:cNvSpPr>
          <p:nvPr>
            <p:ph type="ctrTitle" idx="4294967295"/>
          </p:nvPr>
        </p:nvSpPr>
        <p:spPr bwMode="auto">
          <a:xfrm>
            <a:off x="685800" y="1905000"/>
            <a:ext cx="7543800" cy="25939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r>
              <a:rPr lang="bg-BG" altLang="en-US" sz="4000" smtClean="0">
                <a:latin typeface="Cambria" panose="02040503050406030204" pitchFamily="18" charset="0"/>
              </a:rPr>
              <a:t>Can Reading Questions Foster Active Learning?  A Study of Six College Courses</a:t>
            </a:r>
          </a:p>
        </p:txBody>
      </p:sp>
      <p:sp>
        <p:nvSpPr>
          <p:cNvPr id="26628" name="Text Box 4"/>
          <p:cNvSpPr txBox="1">
            <a:spLocks noGrp="1" noChangeArrowheads="1"/>
          </p:cNvSpPr>
          <p:nvPr>
            <p:ph type="subTitle" idx="4294967295"/>
          </p:nvPr>
        </p:nvSpPr>
        <p:spPr bwMode="auto">
          <a:xfrm>
            <a:off x="685800" y="4572000"/>
            <a:ext cx="6461125" cy="1066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bg-BG" altLang="en-US" sz="2000" smtClean="0">
                <a:solidFill>
                  <a:srgbClr val="3F3F3F"/>
                </a:solidFill>
                <a:latin typeface="Cambria" panose="02040503050406030204" pitchFamily="18" charset="0"/>
              </a:rPr>
              <a:t>Laurel Powell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620000" cy="800219"/>
          </a:xfrm>
        </p:spPr>
        <p:txBody>
          <a:bodyPr/>
          <a:lstStyle/>
          <a:p>
            <a:r>
              <a:rPr lang="en-US" dirty="0" err="1" smtClean="0">
                <a:latin typeface="Cambria" panose="02040503050406030204" pitchFamily="18" charset="0"/>
              </a:rPr>
              <a:t>Svinicki’s</a:t>
            </a:r>
            <a:r>
              <a:rPr lang="en-US" dirty="0" smtClean="0">
                <a:latin typeface="Cambria" panose="02040503050406030204" pitchFamily="18" charset="0"/>
              </a:rPr>
              <a:t> Principles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5447645"/>
          </a:xfrm>
        </p:spPr>
        <p:txBody>
          <a:bodyPr/>
          <a:lstStyle/>
          <a:p>
            <a:r>
              <a:rPr lang="en-US" sz="2000" b="1" dirty="0" smtClean="0">
                <a:latin typeface="Cambria" panose="02040503050406030204" pitchFamily="18" charset="0"/>
              </a:rPr>
              <a:t>Principle 1. If information is to be learned, it must first be recognized as important. </a:t>
            </a:r>
            <a:r>
              <a:rPr lang="en-US" sz="2000" dirty="0" smtClean="0">
                <a:latin typeface="Cambria" panose="02040503050406030204" pitchFamily="18" charset="0"/>
              </a:rPr>
              <a:t>Implication: The more attention is effectively directed toward what is to be learned (that is, toward critical concepts and major areas), the higher the probability of learning.   </a:t>
            </a:r>
          </a:p>
          <a:p>
            <a:r>
              <a:rPr lang="en-US" sz="2000" b="1" dirty="0" smtClean="0">
                <a:latin typeface="Cambria" panose="02040503050406030204" pitchFamily="18" charset="0"/>
              </a:rPr>
              <a:t>Principle 2. During learning, learners act on information in ways that make it more meaningful. </a:t>
            </a:r>
            <a:r>
              <a:rPr lang="en-US" sz="2000" dirty="0" smtClean="0">
                <a:latin typeface="Cambria" panose="02040503050406030204" pitchFamily="18" charset="0"/>
              </a:rPr>
              <a:t>Implication: Both instructor and student should use examples, images, elaborations, and connections to prior knowledge to increase the meaningfulness of information.   </a:t>
            </a:r>
          </a:p>
          <a:p>
            <a:r>
              <a:rPr lang="en-US" sz="2000" b="1" dirty="0" smtClean="0">
                <a:latin typeface="Cambria" panose="02040503050406030204" pitchFamily="18" charset="0"/>
              </a:rPr>
              <a:t>Principle 3. Learners store information in long-term memory in an organized fashion related to their existing understanding of the world. </a:t>
            </a:r>
            <a:r>
              <a:rPr lang="en-US" sz="2000" dirty="0" smtClean="0">
                <a:latin typeface="Cambria" panose="02040503050406030204" pitchFamily="18" charset="0"/>
              </a:rPr>
              <a:t>Implication: The instructor can facilitate the organization of new material by providing an organizational structure, particularly one with which students are familiar, or by encouraging students to create such structures; in fact, students learn best under the latter condition.   </a:t>
            </a:r>
          </a:p>
        </p:txBody>
      </p:sp>
    </p:spTree>
    <p:extLst>
      <p:ext uri="{BB962C8B-B14F-4D97-AF65-F5344CB8AC3E}">
        <p14:creationId xmlns:p14="http://schemas.microsoft.com/office/powerpoint/2010/main" val="121553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028"/>
            <a:ext cx="7620000" cy="800219"/>
          </a:xfrm>
        </p:spPr>
        <p:txBody>
          <a:bodyPr/>
          <a:lstStyle/>
          <a:p>
            <a:r>
              <a:rPr lang="en-US" dirty="0" err="1" smtClean="0">
                <a:latin typeface="Cambria" panose="02040503050406030204" pitchFamily="18" charset="0"/>
              </a:rPr>
              <a:t>Svinicki’s</a:t>
            </a:r>
            <a:r>
              <a:rPr lang="en-US" dirty="0" smtClean="0">
                <a:latin typeface="Cambria" panose="02040503050406030204" pitchFamily="18" charset="0"/>
              </a:rPr>
              <a:t> Principles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035225"/>
          </a:xfrm>
        </p:spPr>
        <p:txBody>
          <a:bodyPr/>
          <a:lstStyle/>
          <a:p>
            <a:r>
              <a:rPr lang="en-US" b="1" dirty="0" smtClean="0">
                <a:latin typeface="Cambria" panose="02040503050406030204" pitchFamily="18" charset="0"/>
              </a:rPr>
              <a:t>Principle 4. Learners continually check understanding, which results in refinement and revision of what is retained. </a:t>
            </a:r>
            <a:r>
              <a:rPr lang="en-US" dirty="0" smtClean="0">
                <a:latin typeface="Cambria" panose="02040503050406030204" pitchFamily="18" charset="0"/>
              </a:rPr>
              <a:t>Implication: Opportunities for checking and diagnosis aid learning.   </a:t>
            </a:r>
          </a:p>
          <a:p>
            <a:r>
              <a:rPr lang="en-US" b="1" dirty="0" smtClean="0">
                <a:latin typeface="Cambria" panose="02040503050406030204" pitchFamily="18" charset="0"/>
              </a:rPr>
              <a:t>Principle 5. Transfer of learning to new contexts is not automatic but results from exposure to multiple applications. </a:t>
            </a:r>
            <a:r>
              <a:rPr lang="en-US" dirty="0" smtClean="0">
                <a:latin typeface="Cambria" panose="02040503050406030204" pitchFamily="18" charset="0"/>
              </a:rPr>
              <a:t>Implication: Provision must be made during initial learning for later transfer.   </a:t>
            </a:r>
          </a:p>
          <a:p>
            <a:r>
              <a:rPr lang="en-US" b="1" dirty="0" smtClean="0">
                <a:latin typeface="Cambria" panose="02040503050406030204" pitchFamily="18" charset="0"/>
              </a:rPr>
              <a:t>Principle 6. Learning is facilitated when learners are aware of their learning strategies and monitor their use. </a:t>
            </a:r>
            <a:r>
              <a:rPr lang="en-US" dirty="0" smtClean="0">
                <a:latin typeface="Cambria" panose="02040503050406030204" pitchFamily="18" charset="0"/>
              </a:rPr>
              <a:t>Implication: The instructor should help students learn how to translate these strategies into action at appropriate points in their learning</a:t>
            </a:r>
          </a:p>
          <a:p>
            <a:endParaRPr lang="en-US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97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0"/>
            <a:ext cx="6802693" cy="6914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83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-76200"/>
            <a:ext cx="8297333" cy="693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04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028"/>
            <a:ext cx="7620000" cy="800219"/>
          </a:xfrm>
        </p:spPr>
        <p:txBody>
          <a:bodyPr/>
          <a:lstStyle/>
          <a:p>
            <a:r>
              <a:rPr lang="en-US" dirty="0" smtClean="0">
                <a:latin typeface="Cambria" panose="02040503050406030204" pitchFamily="18" charset="0"/>
              </a:rPr>
              <a:t>Summary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3951851"/>
          </a:xfrm>
        </p:spPr>
        <p:txBody>
          <a:bodyPr/>
          <a:lstStyle/>
          <a:p>
            <a:r>
              <a:rPr lang="en-US" dirty="0" smtClean="0">
                <a:latin typeface="Cambria" panose="02040503050406030204" pitchFamily="18" charset="0"/>
              </a:rPr>
              <a:t>75% across all levels completed reading</a:t>
            </a:r>
          </a:p>
          <a:p>
            <a:r>
              <a:rPr lang="en-US" dirty="0" smtClean="0">
                <a:latin typeface="Cambria" panose="02040503050406030204" pitchFamily="18" charset="0"/>
              </a:rPr>
              <a:t>54% rated questions at highest level of helpfulness</a:t>
            </a:r>
          </a:p>
          <a:p>
            <a:endParaRPr lang="en-US" dirty="0">
              <a:latin typeface="Cambria" panose="02040503050406030204" pitchFamily="18" charset="0"/>
            </a:endParaRPr>
          </a:p>
          <a:p>
            <a:r>
              <a:rPr lang="en-US" dirty="0" err="1" smtClean="0">
                <a:latin typeface="Cambria" panose="02040503050406030204" pitchFamily="18" charset="0"/>
              </a:rPr>
              <a:t>Svinicki’s</a:t>
            </a:r>
            <a:r>
              <a:rPr lang="en-US" dirty="0" smtClean="0">
                <a:latin typeface="Cambria" panose="02040503050406030204" pitchFamily="18" charset="0"/>
              </a:rPr>
              <a:t> active learning principles 1 and 3 were most common.  </a:t>
            </a:r>
            <a:endParaRPr lang="en-US" dirty="0">
              <a:latin typeface="Cambria" panose="02040503050406030204" pitchFamily="18" charset="0"/>
            </a:endParaRPr>
          </a:p>
          <a:p>
            <a:endParaRPr lang="en-US" dirty="0" smtClean="0">
              <a:latin typeface="Cambria" panose="02040503050406030204" pitchFamily="18" charset="0"/>
            </a:endParaRPr>
          </a:p>
          <a:p>
            <a:r>
              <a:rPr lang="en-US" dirty="0" smtClean="0">
                <a:latin typeface="Cambria" panose="02040503050406030204" pitchFamily="18" charset="0"/>
              </a:rPr>
              <a:t>Principle 6 also occurred in 20% which encourages even higher levels of understanding.</a:t>
            </a:r>
          </a:p>
          <a:p>
            <a:endParaRPr lang="en-US" dirty="0">
              <a:latin typeface="Cambria" panose="02040503050406030204" pitchFamily="18" charset="0"/>
            </a:endParaRPr>
          </a:p>
          <a:p>
            <a:endParaRPr lang="en-US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16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ext Box 3"/>
          <p:cNvSpPr txBox="1">
            <a:spLocks noGrp="1" noChangeArrowheads="1"/>
          </p:cNvSpPr>
          <p:nvPr>
            <p:ph type="title" idx="4294967295"/>
          </p:nvPr>
        </p:nvSpPr>
        <p:spPr bwMode="auto">
          <a:xfrm>
            <a:off x="457200" y="446028"/>
            <a:ext cx="7620000" cy="8002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en-US" dirty="0" smtClean="0">
                <a:latin typeface="Cambria" panose="02040503050406030204" pitchFamily="18" charset="0"/>
              </a:rPr>
              <a:t>Source Paper</a:t>
            </a:r>
            <a:endParaRPr lang="bg-BG" altLang="en-US" dirty="0" smtClean="0">
              <a:latin typeface="Cambria" panose="02040503050406030204" pitchFamily="18" charset="0"/>
            </a:endParaRPr>
          </a:p>
        </p:txBody>
      </p:sp>
      <p:sp>
        <p:nvSpPr>
          <p:cNvPr id="31748" name="Text Box 4"/>
          <p:cNvSpPr txBox="1"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7620000" cy="232679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bg-BG" altLang="en-US" dirty="0" smtClean="0">
                <a:latin typeface="Cambria" panose="02040503050406030204" pitchFamily="18" charset="0"/>
              </a:rPr>
              <a:t>Koontz, T. M., &amp; Plank, K. M. (2011). Can reading questions foster active learning? A study of six college courses. </a:t>
            </a:r>
            <a:r>
              <a:rPr lang="bg-BG" altLang="en-US" b="1" i="1" dirty="0" smtClean="0">
                <a:latin typeface="Cambria" panose="02040503050406030204" pitchFamily="18" charset="0"/>
              </a:rPr>
              <a:t>Journal on Excellence in College Teaching, 22 </a:t>
            </a:r>
            <a:r>
              <a:rPr lang="bg-BG" altLang="en-US" dirty="0" smtClean="0">
                <a:latin typeface="Cambria" panose="02040503050406030204" pitchFamily="18" charset="0"/>
              </a:rPr>
              <a:t>(3), 23-46.</a:t>
            </a:r>
          </a:p>
          <a:p>
            <a:endParaRPr lang="bg-BG" altLang="en-US" dirty="0" smtClean="0">
              <a:latin typeface="Cambria" panose="02040503050406030204" pitchFamily="18" charset="0"/>
            </a:endParaRPr>
          </a:p>
          <a:p>
            <a:endParaRPr lang="bg-BG" altLang="en-US" dirty="0" smtClean="0">
              <a:latin typeface="Cambria" panose="02040503050406030204" pitchFamily="18" charset="0"/>
            </a:endParaRPr>
          </a:p>
          <a:p>
            <a:endParaRPr lang="bg-BG" altLang="en-US" dirty="0" smtClean="0">
              <a:latin typeface="Cambria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ext Box 3"/>
          <p:cNvSpPr txBox="1"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7620000" cy="1143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bg-BG" altLang="en-US" smtClean="0">
                <a:latin typeface="Cambria" panose="02040503050406030204" pitchFamily="18" charset="0"/>
              </a:rPr>
              <a:t>Authors</a:t>
            </a:r>
          </a:p>
        </p:txBody>
      </p:sp>
      <p:sp>
        <p:nvSpPr>
          <p:cNvPr id="27652" name="Text Box 4"/>
          <p:cNvSpPr txBox="1"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bg-BG" altLang="en-US" dirty="0" smtClean="0">
                <a:latin typeface="Cambria" panose="02040503050406030204" pitchFamily="18" charset="0"/>
              </a:rPr>
              <a:t>Can Reading Questions Foster Active Learning?  A Study of Six College Courses</a:t>
            </a:r>
          </a:p>
          <a:p>
            <a:endParaRPr lang="bg-BG" altLang="en-US" dirty="0" smtClean="0">
              <a:latin typeface="Cambria" panose="02040503050406030204" pitchFamily="18" charset="0"/>
            </a:endParaRPr>
          </a:p>
          <a:p>
            <a:r>
              <a:rPr lang="bg-BG" altLang="en-US" dirty="0" smtClean="0">
                <a:latin typeface="Cambria" panose="02040503050406030204" pitchFamily="18" charset="0"/>
              </a:rPr>
              <a:t>Tomas M. Koontz</a:t>
            </a:r>
          </a:p>
          <a:p>
            <a:pPr lvl="1"/>
            <a:r>
              <a:rPr lang="bg-BG" altLang="en-US" dirty="0" smtClean="0">
                <a:latin typeface="Cambria" panose="02040503050406030204" pitchFamily="18" charset="0"/>
              </a:rPr>
              <a:t>Professor of environmental and natural resources policy at Ohio State University School of Environment and Natural Resources</a:t>
            </a:r>
          </a:p>
          <a:p>
            <a:pPr lvl="1"/>
            <a:r>
              <a:rPr lang="bg-BG" altLang="en-US" dirty="0" smtClean="0">
                <a:latin typeface="Cambria" panose="02040503050406030204" pitchFamily="18" charset="0"/>
              </a:rPr>
              <a:t>Received College-level awards in recognition of teaching</a:t>
            </a:r>
          </a:p>
          <a:p>
            <a:pPr lvl="1"/>
            <a:endParaRPr lang="bg-BG" altLang="en-US" dirty="0" smtClean="0">
              <a:latin typeface="Cambria" panose="02040503050406030204" pitchFamily="18" charset="0"/>
            </a:endParaRPr>
          </a:p>
          <a:p>
            <a:r>
              <a:rPr lang="bg-BG" altLang="en-US" dirty="0" smtClean="0">
                <a:latin typeface="Cambria" panose="02040503050406030204" pitchFamily="18" charset="0"/>
              </a:rPr>
              <a:t>Kathryn M. Plank</a:t>
            </a:r>
          </a:p>
          <a:p>
            <a:pPr lvl="1"/>
            <a:r>
              <a:rPr lang="bg-BG" altLang="en-US" dirty="0" smtClean="0">
                <a:latin typeface="Cambria" panose="02040503050406030204" pitchFamily="18" charset="0"/>
              </a:rPr>
              <a:t>Associate director of University Center for the Advancement of Teaching and adjunct associate professor of education policy and leadership at the Ohio State University.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ext Box 3"/>
          <p:cNvSpPr txBox="1"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7620000" cy="1143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bg-BG" altLang="en-US" smtClean="0">
                <a:latin typeface="Cambria" panose="02040503050406030204" pitchFamily="18" charset="0"/>
              </a:rPr>
              <a:t>Student Reading</a:t>
            </a:r>
          </a:p>
        </p:txBody>
      </p:sp>
      <p:sp>
        <p:nvSpPr>
          <p:cNvPr id="28676" name="Text Box 4"/>
          <p:cNvSpPr txBox="1"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7620000" cy="422269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bg-BG" altLang="en-US" dirty="0" smtClean="0">
                <a:latin typeface="Cambria" panose="02040503050406030204" pitchFamily="18" charset="0"/>
              </a:rPr>
              <a:t>Students often do not complete their required reading.  </a:t>
            </a:r>
          </a:p>
          <a:p>
            <a:endParaRPr lang="bg-BG" altLang="en-US" dirty="0" smtClean="0">
              <a:latin typeface="Cambria" panose="02040503050406030204" pitchFamily="18" charset="0"/>
            </a:endParaRPr>
          </a:p>
          <a:p>
            <a:r>
              <a:rPr lang="bg-BG" altLang="en-US" dirty="0" smtClean="0">
                <a:latin typeface="Cambria" panose="02040503050406030204" pitchFamily="18" charset="0"/>
              </a:rPr>
              <a:t>A study by Clump, Bauer and Bradley (2004) determined that students often completed less than 30% of their required readin</a:t>
            </a:r>
            <a:r>
              <a:rPr lang="en-US" altLang="en-US" dirty="0" smtClean="0">
                <a:latin typeface="Cambria" panose="02040503050406030204" pitchFamily="18" charset="0"/>
              </a:rPr>
              <a:t>g</a:t>
            </a:r>
            <a:r>
              <a:rPr lang="bg-BG" altLang="en-US" dirty="0" smtClean="0">
                <a:latin typeface="Cambria" panose="02040503050406030204" pitchFamily="18" charset="0"/>
              </a:rPr>
              <a:t>.    </a:t>
            </a:r>
          </a:p>
          <a:p>
            <a:endParaRPr lang="bg-BG" altLang="en-US" dirty="0" smtClean="0">
              <a:latin typeface="Cambria" panose="02040503050406030204" pitchFamily="18" charset="0"/>
            </a:endParaRPr>
          </a:p>
          <a:p>
            <a:r>
              <a:rPr lang="bg-BG" altLang="en-US" dirty="0" smtClean="0">
                <a:latin typeface="Cambria" panose="02040503050406030204" pitchFamily="18" charset="0"/>
              </a:rPr>
              <a:t>This author decided to provide students with a series of optional questions to encourage students to complete the required reading.</a:t>
            </a:r>
            <a:r>
              <a:rPr lang="en-US" altLang="en-US" dirty="0" smtClean="0">
                <a:latin typeface="Cambria" panose="02040503050406030204" pitchFamily="18" charset="0"/>
              </a:rPr>
              <a:t> </a:t>
            </a:r>
            <a:r>
              <a:rPr lang="bg-BG" altLang="en-US" dirty="0" smtClean="0">
                <a:latin typeface="Cambria" panose="02040503050406030204" pitchFamily="18" charset="0"/>
              </a:rPr>
              <a:t> </a:t>
            </a:r>
          </a:p>
          <a:p>
            <a:endParaRPr lang="bg-BG" altLang="en-US" dirty="0" smtClean="0">
              <a:latin typeface="Cambria" panose="02040503050406030204" pitchFamily="18" charset="0"/>
            </a:endParaRPr>
          </a:p>
          <a:p>
            <a:endParaRPr lang="bg-BG" altLang="en-US" dirty="0" smtClean="0">
              <a:latin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ext Box 3"/>
          <p:cNvSpPr txBox="1"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7620000" cy="1143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bg-BG" altLang="en-US" dirty="0" smtClean="0">
                <a:latin typeface="Cambria" panose="02040503050406030204" pitchFamily="18" charset="0"/>
              </a:rPr>
              <a:t>Active Learning</a:t>
            </a:r>
          </a:p>
        </p:txBody>
      </p:sp>
      <p:sp>
        <p:nvSpPr>
          <p:cNvPr id="29700" name="Text Box 4"/>
          <p:cNvSpPr txBox="1"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bg-BG" altLang="en-US" smtClean="0">
                <a:latin typeface="Cambria" panose="02040503050406030204" pitchFamily="18" charset="0"/>
              </a:rPr>
              <a:t>Promotes knowledge rather than the transmission of facts</a:t>
            </a:r>
          </a:p>
          <a:p>
            <a:endParaRPr lang="bg-BG" altLang="en-US" smtClean="0">
              <a:latin typeface="Cambria" panose="02040503050406030204" pitchFamily="18" charset="0"/>
            </a:endParaRPr>
          </a:p>
          <a:p>
            <a:r>
              <a:rPr lang="bg-BG" altLang="en-US" smtClean="0">
                <a:latin typeface="Cambria" panose="02040503050406030204" pitchFamily="18" charset="0"/>
              </a:rPr>
              <a:t>Shown to be superior to lectures in promoting development</a:t>
            </a:r>
          </a:p>
          <a:p>
            <a:endParaRPr lang="bg-BG" altLang="en-US" smtClean="0">
              <a:latin typeface="Cambria" panose="02040503050406030204" pitchFamily="18" charset="0"/>
            </a:endParaRPr>
          </a:p>
          <a:p>
            <a:r>
              <a:rPr lang="bg-BG" altLang="en-US" smtClean="0">
                <a:latin typeface="Cambria" panose="02040503050406030204" pitchFamily="18" charset="0"/>
              </a:rPr>
              <a:t>Defined as </a:t>
            </a:r>
            <a:r>
              <a:rPr lang="bg-BG" altLang="en-US" smtClean="0"/>
              <a:t>“</a:t>
            </a:r>
            <a:r>
              <a:rPr lang="bg-BG" altLang="en-US" smtClean="0">
                <a:latin typeface="Cambria" panose="02040503050406030204" pitchFamily="18" charset="0"/>
              </a:rPr>
              <a:t>instructional activities involving students in doing things and thinking about what they are doing</a:t>
            </a:r>
            <a:r>
              <a:rPr lang="bg-BG" altLang="en-US" smtClean="0"/>
              <a:t>”</a:t>
            </a:r>
            <a:endParaRPr lang="bg-BG" altLang="en-US" smtClean="0">
              <a:latin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Text Box 3"/>
          <p:cNvSpPr txBox="1"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7620000" cy="1143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bg-BG" altLang="en-US" smtClean="0">
                <a:latin typeface="Cambria" panose="02040503050406030204" pitchFamily="18" charset="0"/>
              </a:rPr>
              <a:t>Courses</a:t>
            </a:r>
          </a:p>
        </p:txBody>
      </p:sp>
      <p:sp>
        <p:nvSpPr>
          <p:cNvPr id="30724" name="Text Box 4"/>
          <p:cNvSpPr txBox="1"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7620000" cy="53553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bg-BG" altLang="en-US" dirty="0" smtClean="0">
                <a:latin typeface="Cambria" panose="02040503050406030204" pitchFamily="18" charset="0"/>
              </a:rPr>
              <a:t>Ohio State University</a:t>
            </a:r>
          </a:p>
          <a:p>
            <a:r>
              <a:rPr lang="bg-BG" altLang="en-US" dirty="0" smtClean="0">
                <a:latin typeface="Cambria" panose="02040503050406030204" pitchFamily="18" charset="0"/>
              </a:rPr>
              <a:t>School of Environment and Natural Resources</a:t>
            </a:r>
          </a:p>
          <a:p>
            <a:endParaRPr lang="bg-BG" altLang="en-US" dirty="0" smtClean="0">
              <a:latin typeface="Cambria" panose="02040503050406030204" pitchFamily="18" charset="0"/>
            </a:endParaRPr>
          </a:p>
          <a:p>
            <a:r>
              <a:rPr lang="bg-BG" altLang="en-US" dirty="0" smtClean="0">
                <a:latin typeface="Cambria" panose="02040503050406030204" pitchFamily="18" charset="0"/>
              </a:rPr>
              <a:t>Six courses</a:t>
            </a:r>
          </a:p>
          <a:p>
            <a:pPr lvl="1"/>
            <a:r>
              <a:rPr lang="bg-BG" altLang="en-US" dirty="0" smtClean="0">
                <a:latin typeface="Cambria" panose="02040503050406030204" pitchFamily="18" charset="0"/>
              </a:rPr>
              <a:t>Sophomore to Doctoral</a:t>
            </a:r>
          </a:p>
          <a:p>
            <a:pPr lvl="1"/>
            <a:r>
              <a:rPr lang="bg-BG" altLang="en-US" dirty="0" smtClean="0">
                <a:latin typeface="Cambria" panose="02040503050406030204" pitchFamily="18" charset="0"/>
              </a:rPr>
              <a:t>Smallest class 5-10</a:t>
            </a:r>
          </a:p>
          <a:p>
            <a:pPr lvl="1"/>
            <a:r>
              <a:rPr lang="bg-BG" altLang="en-US" dirty="0" smtClean="0">
                <a:latin typeface="Cambria" panose="02040503050406030204" pitchFamily="18" charset="0"/>
              </a:rPr>
              <a:t>Largest 40-50</a:t>
            </a:r>
          </a:p>
          <a:p>
            <a:pPr lvl="1"/>
            <a:endParaRPr lang="bg-BG" altLang="en-US" dirty="0" smtClean="0">
              <a:latin typeface="Cambria" panose="02040503050406030204" pitchFamily="18" charset="0"/>
            </a:endParaRPr>
          </a:p>
          <a:p>
            <a:r>
              <a:rPr lang="bg-BG" altLang="en-US" dirty="0" smtClean="0">
                <a:latin typeface="Cambria" panose="02040503050406030204" pitchFamily="18" charset="0"/>
              </a:rPr>
              <a:t>Readings are assigned</a:t>
            </a:r>
          </a:p>
          <a:p>
            <a:r>
              <a:rPr lang="bg-BG" altLang="en-US" dirty="0" smtClean="0">
                <a:latin typeface="Cambria" panose="02040503050406030204" pitchFamily="18" charset="0"/>
              </a:rPr>
              <a:t>Readings are accompanied by 5 to 15 optional questions.</a:t>
            </a:r>
          </a:p>
          <a:p>
            <a:pPr lvl="1"/>
            <a:r>
              <a:rPr lang="bg-BG" altLang="en-US" dirty="0" smtClean="0">
                <a:latin typeface="Cambria" panose="02040503050406030204" pitchFamily="18" charset="0"/>
              </a:rPr>
              <a:t>​ Making the questions required was a failure as student's felt like this was busy work.  </a:t>
            </a:r>
          </a:p>
          <a:p>
            <a:pPr marL="411163" lvl="1" indent="0">
              <a:buFont typeface="Arial" panose="020B0604020202020204" pitchFamily="34" charset="0"/>
              <a:buNone/>
            </a:pPr>
            <a:endParaRPr lang="bg-BG" altLang="en-US" dirty="0" smtClean="0">
              <a:latin typeface="Cambria" panose="02040503050406030204" pitchFamily="18" charset="0"/>
            </a:endParaRPr>
          </a:p>
          <a:p>
            <a:pPr marL="411163" lvl="1" indent="0">
              <a:buFont typeface="Arial" panose="020B0604020202020204" pitchFamily="34" charset="0"/>
              <a:buNone/>
            </a:pPr>
            <a:endParaRPr lang="bg-BG" altLang="en-US" dirty="0" smtClean="0">
              <a:latin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Text Box 3"/>
          <p:cNvSpPr txBox="1">
            <a:spLocks noGrp="1" noChangeArrowheads="1"/>
          </p:cNvSpPr>
          <p:nvPr>
            <p:ph type="title" idx="4294967295"/>
          </p:nvPr>
        </p:nvSpPr>
        <p:spPr bwMode="auto">
          <a:xfrm>
            <a:off x="457200" y="446028"/>
            <a:ext cx="7620000" cy="8002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bg-BG" altLang="en-US" dirty="0" smtClean="0">
                <a:latin typeface="Cambria" panose="02040503050406030204" pitchFamily="18" charset="0"/>
              </a:rPr>
              <a:t>Feedback</a:t>
            </a:r>
          </a:p>
        </p:txBody>
      </p:sp>
      <p:sp>
        <p:nvSpPr>
          <p:cNvPr id="30724" name="Text Box 4"/>
          <p:cNvSpPr txBox="1">
            <a:spLocks noGrp="1" noChangeArrowheads="1"/>
          </p:cNvSpPr>
          <p:nvPr>
            <p:ph type="body" idx="4294967295"/>
          </p:nvPr>
        </p:nvSpPr>
        <p:spPr bwMode="auto">
          <a:xfrm>
            <a:off x="455613" y="1600200"/>
            <a:ext cx="7621587" cy="401340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bg-BG" altLang="en-US" dirty="0" smtClean="0">
                <a:latin typeface="Cambria" panose="02040503050406030204" pitchFamily="18" charset="0"/>
              </a:rPr>
              <a:t>​Mid-Semester Student Feedback</a:t>
            </a:r>
            <a:endParaRPr lang="en-US" altLang="en-US" dirty="0" smtClean="0">
              <a:latin typeface="Cambria" panose="02040503050406030204" pitchFamily="18" charset="0"/>
            </a:endParaRPr>
          </a:p>
          <a:p>
            <a:r>
              <a:rPr lang="en-US" altLang="en-US" dirty="0" smtClean="0">
                <a:latin typeface="Cambria" panose="02040503050406030204" pitchFamily="18" charset="0"/>
              </a:rPr>
              <a:t>Small Group Instructional Diagnostic</a:t>
            </a:r>
            <a:endParaRPr lang="bg-BG" altLang="en-US" dirty="0" smtClean="0">
              <a:latin typeface="Cambria" panose="02040503050406030204" pitchFamily="18" charset="0"/>
            </a:endParaRPr>
          </a:p>
          <a:p>
            <a:r>
              <a:rPr lang="bg-BG" altLang="en-US" dirty="0" smtClean="0">
                <a:latin typeface="Cambria" panose="02040503050406030204" pitchFamily="18" charset="0"/>
              </a:rPr>
              <a:t>​Written comments, followed by </a:t>
            </a:r>
            <a:r>
              <a:rPr lang="en-US" altLang="en-US" dirty="0" smtClean="0">
                <a:latin typeface="Cambria" panose="02040503050406030204" pitchFamily="18" charset="0"/>
              </a:rPr>
              <a:t>group </a:t>
            </a:r>
            <a:r>
              <a:rPr lang="bg-BG" altLang="en-US" dirty="0" smtClean="0">
                <a:latin typeface="Cambria" panose="02040503050406030204" pitchFamily="18" charset="0"/>
              </a:rPr>
              <a:t>discussio</a:t>
            </a:r>
            <a:r>
              <a:rPr lang="en-US" altLang="en-US" dirty="0" smtClean="0">
                <a:latin typeface="Cambria" panose="02040503050406030204" pitchFamily="18" charset="0"/>
              </a:rPr>
              <a:t>n.</a:t>
            </a:r>
            <a:endParaRPr lang="bg-BG" altLang="en-US" dirty="0" smtClean="0">
              <a:latin typeface="Cambria" panose="02040503050406030204" pitchFamily="18" charset="0"/>
            </a:endParaRPr>
          </a:p>
          <a:p>
            <a:r>
              <a:rPr lang="bg-BG" altLang="en-US" dirty="0" smtClean="0">
                <a:latin typeface="Cambria" panose="02040503050406030204" pitchFamily="18" charset="0"/>
              </a:rPr>
              <a:t>​Submitted Anonymously</a:t>
            </a:r>
          </a:p>
          <a:p>
            <a:endParaRPr lang="en-US" altLang="en-US" dirty="0">
              <a:latin typeface="Cambria" panose="02040503050406030204" pitchFamily="18" charset="0"/>
            </a:endParaRPr>
          </a:p>
          <a:p>
            <a:endParaRPr lang="bg-BG" altLang="en-US" dirty="0" smtClean="0">
              <a:latin typeface="Cambria" panose="02040503050406030204" pitchFamily="18" charset="0"/>
            </a:endParaRPr>
          </a:p>
          <a:p>
            <a:r>
              <a:rPr lang="bg-BG" altLang="en-US" dirty="0" smtClean="0">
                <a:latin typeface="Cambria" panose="02040503050406030204" pitchFamily="18" charset="0"/>
              </a:rPr>
              <a:t>​End of Semester Assessment</a:t>
            </a:r>
          </a:p>
          <a:p>
            <a:r>
              <a:rPr lang="bg-BG" altLang="en-US" dirty="0" smtClean="0">
                <a:latin typeface="Cambria" panose="02040503050406030204" pitchFamily="18" charset="0"/>
              </a:rPr>
              <a:t>​Anonymous end of semester feedback form </a:t>
            </a:r>
          </a:p>
          <a:p>
            <a:pPr marL="411163" lvl="1" indent="0">
              <a:buFont typeface="Arial" panose="020B0604020202020204" pitchFamily="34" charset="0"/>
              <a:buNone/>
            </a:pPr>
            <a:r>
              <a:rPr lang="bg-BG" altLang="en-US" dirty="0" smtClean="0">
                <a:latin typeface="Cambria" panose="02040503050406030204" pitchFamily="18" charset="0"/>
              </a:rPr>
              <a:t>​Questions about the learning experience​</a:t>
            </a:r>
          </a:p>
          <a:p>
            <a:pPr marL="411163" lvl="1" indent="0">
              <a:buFont typeface="Arial" panose="020B0604020202020204" pitchFamily="34" charset="0"/>
              <a:buNone/>
            </a:pPr>
            <a:endParaRPr lang="bg-BG" altLang="en-US" dirty="0" smtClean="0">
              <a:latin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028"/>
            <a:ext cx="7620000" cy="800219"/>
          </a:xfrm>
        </p:spPr>
        <p:txBody>
          <a:bodyPr/>
          <a:lstStyle/>
          <a:p>
            <a:r>
              <a:rPr lang="en-US" dirty="0" smtClean="0">
                <a:latin typeface="Cambria" panose="02040503050406030204" pitchFamily="18" charset="0"/>
              </a:rPr>
              <a:t>Results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868478"/>
          </a:xfrm>
        </p:spPr>
        <p:txBody>
          <a:bodyPr/>
          <a:lstStyle/>
          <a:p>
            <a:r>
              <a:rPr lang="en-US" dirty="0" smtClean="0">
                <a:latin typeface="Cambria" panose="02040503050406030204" pitchFamily="18" charset="0"/>
              </a:rPr>
              <a:t>How often did you complete the readings?</a:t>
            </a:r>
          </a:p>
          <a:p>
            <a:endParaRPr lang="en-US" dirty="0">
              <a:latin typeface="Cambria" panose="02040503050406030204" pitchFamily="18" charset="0"/>
            </a:endParaRPr>
          </a:p>
          <a:p>
            <a:r>
              <a:rPr lang="en-US" dirty="0" smtClean="0">
                <a:latin typeface="Cambria" panose="02040503050406030204" pitchFamily="18" charset="0"/>
              </a:rPr>
              <a:t>12% - less than 50% of the time</a:t>
            </a:r>
          </a:p>
          <a:p>
            <a:r>
              <a:rPr lang="en-US" dirty="0" smtClean="0">
                <a:latin typeface="Cambria" panose="02040503050406030204" pitchFamily="18" charset="0"/>
              </a:rPr>
              <a:t>29% - 50% to 75%</a:t>
            </a:r>
          </a:p>
          <a:p>
            <a:r>
              <a:rPr lang="en-US" dirty="0" smtClean="0">
                <a:latin typeface="Cambria" panose="02040503050406030204" pitchFamily="18" charset="0"/>
              </a:rPr>
              <a:t>59% - more than 75%</a:t>
            </a:r>
          </a:p>
          <a:p>
            <a:endParaRPr lang="en-US" dirty="0">
              <a:latin typeface="Cambria" panose="02040503050406030204" pitchFamily="18" charset="0"/>
            </a:endParaRPr>
          </a:p>
          <a:p>
            <a:r>
              <a:rPr lang="en-US" dirty="0" smtClean="0">
                <a:latin typeface="Cambria" panose="02040503050406030204" pitchFamily="18" charset="0"/>
              </a:rPr>
              <a:t>Similar across multiple class standings</a:t>
            </a:r>
            <a:endParaRPr lang="en-US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02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028"/>
            <a:ext cx="7620000" cy="800219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6028"/>
            <a:ext cx="7620000" cy="6414064"/>
          </a:xfrm>
        </p:spPr>
        <p:txBody>
          <a:bodyPr/>
          <a:lstStyle/>
          <a:p>
            <a:r>
              <a:rPr lang="en-US" dirty="0" smtClean="0">
                <a:latin typeface="Cambria" panose="02040503050406030204" pitchFamily="18" charset="0"/>
              </a:rPr>
              <a:t>How helpful were the questions?</a:t>
            </a:r>
          </a:p>
          <a:p>
            <a:endParaRPr lang="en-US" dirty="0">
              <a:latin typeface="Cambria" panose="02040503050406030204" pitchFamily="18" charset="0"/>
            </a:endParaRPr>
          </a:p>
          <a:p>
            <a:r>
              <a:rPr lang="en-US" dirty="0" smtClean="0">
                <a:latin typeface="Cambria" panose="02040503050406030204" pitchFamily="18" charset="0"/>
              </a:rPr>
              <a:t>0 – 2% of students</a:t>
            </a:r>
          </a:p>
          <a:p>
            <a:r>
              <a:rPr lang="en-US" dirty="0" smtClean="0">
                <a:latin typeface="Cambria" panose="02040503050406030204" pitchFamily="18" charset="0"/>
              </a:rPr>
              <a:t>1 – 3% of students</a:t>
            </a:r>
          </a:p>
          <a:p>
            <a:r>
              <a:rPr lang="en-US" dirty="0" smtClean="0">
                <a:latin typeface="Cambria" panose="02040503050406030204" pitchFamily="18" charset="0"/>
              </a:rPr>
              <a:t>2 – 15% of students</a:t>
            </a:r>
          </a:p>
          <a:p>
            <a:r>
              <a:rPr lang="en-US" dirty="0" smtClean="0">
                <a:latin typeface="Cambria" panose="02040503050406030204" pitchFamily="18" charset="0"/>
              </a:rPr>
              <a:t>3 – 26% of students</a:t>
            </a:r>
          </a:p>
          <a:p>
            <a:r>
              <a:rPr lang="en-US" dirty="0" smtClean="0">
                <a:latin typeface="Cambria" panose="02040503050406030204" pitchFamily="18" charset="0"/>
              </a:rPr>
              <a:t>4 – 54% of students</a:t>
            </a:r>
          </a:p>
          <a:p>
            <a:endParaRPr lang="en-US" dirty="0">
              <a:latin typeface="Cambria" panose="02040503050406030204" pitchFamily="18" charset="0"/>
            </a:endParaRPr>
          </a:p>
          <a:p>
            <a:r>
              <a:rPr lang="en-US" dirty="0" smtClean="0">
                <a:latin typeface="Cambria" panose="02040503050406030204" pitchFamily="18" charset="0"/>
              </a:rPr>
              <a:t>Higher usefulness linked to lower class standing</a:t>
            </a:r>
          </a:p>
          <a:p>
            <a:endParaRPr lang="en-US" dirty="0">
              <a:latin typeface="Cambria" panose="02040503050406030204" pitchFamily="18" charset="0"/>
            </a:endParaRPr>
          </a:p>
          <a:p>
            <a:r>
              <a:rPr lang="en-US" dirty="0" smtClean="0">
                <a:latin typeface="Cambria" panose="02040503050406030204" pitchFamily="18" charset="0"/>
              </a:rPr>
              <a:t>Used for:</a:t>
            </a:r>
          </a:p>
          <a:p>
            <a:pPr lvl="1"/>
            <a:r>
              <a:rPr lang="en-US" dirty="0" smtClean="0">
                <a:latin typeface="Cambria" panose="02040503050406030204" pitchFamily="18" charset="0"/>
              </a:rPr>
              <a:t>Exam Study Guide – 71%</a:t>
            </a:r>
          </a:p>
          <a:p>
            <a:pPr lvl="1"/>
            <a:r>
              <a:rPr lang="en-US" dirty="0" smtClean="0">
                <a:latin typeface="Cambria" panose="02040503050406030204" pitchFamily="18" charset="0"/>
              </a:rPr>
              <a:t>Track Main Ideas – 53%</a:t>
            </a:r>
          </a:p>
          <a:p>
            <a:pPr lvl="1"/>
            <a:r>
              <a:rPr lang="en-US" dirty="0" smtClean="0">
                <a:latin typeface="Cambria" panose="02040503050406030204" pitchFamily="18" charset="0"/>
              </a:rPr>
              <a:t>Answered during or after assigned reading – 52%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43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ext Box 3"/>
          <p:cNvSpPr txBox="1">
            <a:spLocks noGrp="1" noChangeArrowheads="1"/>
          </p:cNvSpPr>
          <p:nvPr>
            <p:ph type="title" idx="4294967295"/>
          </p:nvPr>
        </p:nvSpPr>
        <p:spPr bwMode="auto">
          <a:xfrm>
            <a:off x="457200" y="446029"/>
            <a:ext cx="7620000" cy="8002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bg-BG" altLang="en-US" dirty="0" smtClean="0">
                <a:latin typeface="Cambria" panose="02040503050406030204" pitchFamily="18" charset="0"/>
              </a:rPr>
              <a:t>Measurement</a:t>
            </a:r>
          </a:p>
        </p:txBody>
      </p:sp>
      <p:sp>
        <p:nvSpPr>
          <p:cNvPr id="29700" name="Text Box 4"/>
          <p:cNvSpPr txBox="1"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7620000" cy="442582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bg-BG" altLang="en-US" dirty="0" smtClean="0">
                <a:latin typeface="Cambria" panose="02040503050406030204" pitchFamily="18" charset="0"/>
              </a:rPr>
              <a:t>Svinicki's 6 Principles</a:t>
            </a:r>
          </a:p>
          <a:p>
            <a:pPr marL="114300" indent="0">
              <a:buNone/>
            </a:pPr>
            <a:endParaRPr lang="bg-BG" altLang="en-US" dirty="0" smtClean="0">
              <a:latin typeface="Cambria" panose="02040503050406030204" pitchFamily="18" charset="0"/>
            </a:endParaRPr>
          </a:p>
          <a:p>
            <a:r>
              <a:rPr lang="bg-BG" altLang="en-US" dirty="0" smtClean="0">
                <a:latin typeface="Cambria" panose="02040503050406030204" pitchFamily="18" charset="0"/>
              </a:rPr>
              <a:t>​"Practical Implication of Cognitive Theories</a:t>
            </a:r>
          </a:p>
          <a:p>
            <a:endParaRPr lang="bg-BG" altLang="en-US" dirty="0" smtClean="0">
              <a:latin typeface="Cambria" panose="02040503050406030204" pitchFamily="18" charset="0"/>
            </a:endParaRPr>
          </a:p>
          <a:p>
            <a:r>
              <a:rPr lang="bg-BG" altLang="en-US" dirty="0" smtClean="0">
                <a:latin typeface="Cambria" panose="02040503050406030204" pitchFamily="18" charset="0"/>
              </a:rPr>
              <a:t>​Described the processes that students use to learn</a:t>
            </a:r>
          </a:p>
          <a:p>
            <a:pPr marL="114300" indent="0">
              <a:buNone/>
            </a:pPr>
            <a:r>
              <a:rPr lang="bg-BG" altLang="en-US" dirty="0" smtClean="0">
                <a:latin typeface="Cambria" panose="02040503050406030204" pitchFamily="18" charset="0"/>
              </a:rPr>
              <a:t>​</a:t>
            </a:r>
          </a:p>
          <a:p>
            <a:r>
              <a:rPr lang="bg-BG" altLang="en-US" dirty="0" smtClean="0">
                <a:latin typeface="Cambria" panose="02040503050406030204" pitchFamily="18" charset="0"/>
              </a:rPr>
              <a:t>​"Learners (...) actively construct their own understanding"</a:t>
            </a:r>
          </a:p>
          <a:p>
            <a:pPr marL="114300" indent="0">
              <a:buNone/>
            </a:pPr>
            <a:r>
              <a:rPr lang="bg-BG" altLang="en-US" dirty="0" smtClean="0">
                <a:latin typeface="Cambria" panose="02040503050406030204" pitchFamily="18" charset="0"/>
              </a:rPr>
              <a:t>​</a:t>
            </a:r>
          </a:p>
          <a:p>
            <a:r>
              <a:rPr lang="bg-BG" altLang="en-US" dirty="0" smtClean="0">
                <a:latin typeface="Cambria" panose="02040503050406030204" pitchFamily="18" charset="0"/>
              </a:rPr>
              <a:t>​Discussion over which of the six principles is most important</a:t>
            </a:r>
          </a:p>
          <a:p>
            <a:endParaRPr lang="bg-BG" altLang="en-US" dirty="0" smtClean="0">
              <a:latin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djacency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1090</Words>
  <Application>Microsoft Office PowerPoint</Application>
  <PresentationFormat>On-screen Show (4:3)</PresentationFormat>
  <Paragraphs>106</Paragraphs>
  <Slides>15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Adjacency</vt:lpstr>
      <vt:lpstr>Can Reading Questions Foster Active Learning?  A Study of Six College Courses</vt:lpstr>
      <vt:lpstr>Authors</vt:lpstr>
      <vt:lpstr>Student Reading</vt:lpstr>
      <vt:lpstr>Active Learning</vt:lpstr>
      <vt:lpstr>Courses</vt:lpstr>
      <vt:lpstr>Feedback</vt:lpstr>
      <vt:lpstr>Results</vt:lpstr>
      <vt:lpstr> </vt:lpstr>
      <vt:lpstr>Measurement</vt:lpstr>
      <vt:lpstr>Svinicki’s Principles</vt:lpstr>
      <vt:lpstr>Svinicki’s Principles</vt:lpstr>
      <vt:lpstr>PowerPoint Presentation</vt:lpstr>
      <vt:lpstr>PowerPoint Presentation</vt:lpstr>
      <vt:lpstr>Summary</vt:lpstr>
      <vt:lpstr>Source Paper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Reading Questions Foster Active Learning?  A Study of Six College Courses</dc:title>
  <dc:creator>Laurel Powell</dc:creator>
  <cp:lastModifiedBy>test</cp:lastModifiedBy>
  <cp:revision>12</cp:revision>
  <dcterms:modified xsi:type="dcterms:W3CDTF">2014-09-11T16:10:43Z</dcterms:modified>
</cp:coreProperties>
</file>