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1" d="100"/>
          <a:sy n="51" d="100"/>
        </p:scale>
        <p:origin x="-1936"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4366296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The idea that college professors should not care about their students is limiting and detrimental to the students, as it even undermines our teaching effectiveness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pPr>
              <a:defRPr sz="1800"/>
            </a:pPr>
            <a:r>
              <a:t>“Failing a hard-working student who does not seem cut out for a particular field of study after having established a close relationship with him or her can be painfully uncomfortable.” (This makes intervention an important act of caring as well)</a:t>
            </a:r>
          </a:p>
          <a:p>
            <a:pPr>
              <a:defRPr sz="1800"/>
            </a:pPr>
            <a:endParaRPr/>
          </a:p>
          <a:p>
            <a:pPr>
              <a:defRPr sz="1800"/>
            </a:pPr>
            <a:r>
              <a:t>We have an evaluative and institutional roles that should not be diminished by the relationship we have with students.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sz="1700"/>
            </a:pPr>
            <a:r>
              <a:t>Educative nature: one that is built on “Common interest in each other as human beings,” “shared excited in the subject,” the “experience of discovery,” and “the search for further insight and knowledge”</a:t>
            </a:r>
          </a:p>
          <a:p>
            <a:pPr>
              <a:defRPr sz="1700"/>
            </a:pPr>
            <a:endParaRPr/>
          </a:p>
          <a:p>
            <a:pPr>
              <a:defRPr sz="1700"/>
            </a:pPr>
            <a:r>
              <a:t>Increased investment and involvement in students’ lives can potentially blur the distinction between faculty and friend</a:t>
            </a:r>
          </a:p>
          <a:p>
            <a:pPr>
              <a:defRPr sz="1700"/>
            </a:pPr>
            <a:endParaRPr/>
          </a:p>
          <a:p>
            <a:pPr>
              <a:defRPr sz="1700"/>
            </a:pPr>
            <a:r>
              <a:t>Be wary of favoritism as 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As we can see, there are various conceptions of caring in the classroom, with no single definition; what remains consistent, however, is the need to develop a relationship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78 characteristics narrowed down to top seven: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Foster (2008) studied 32 underserved and economically disadvantaged students in an early college high school program; initially, they admitted not wanting to be in school and believe their teachers felt the same;</a:t>
            </a:r>
          </a:p>
          <a:p>
            <a:endParaRPr/>
          </a:p>
          <a:p>
            <a:r>
              <a:t>“nontraditional…” offered teacher home visits, identified students’ learning styles, continued cell phone communication between teacher/student, and provided access to college campus and college life..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lvl1pPr>
              <a:defRPr sz="1900"/>
            </a:lvl1pPr>
          </a:lstStyle>
          <a:p>
            <a:r>
              <a:t>The author, who is an associate professor and deputy chair in the English department at an urban community college, uses three vignettes from her own teaching experiences to illustrate the different kinds of “caring” she’s exhibited and the profound impact it has had on her students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pPr>
              <a:defRPr sz="1700"/>
            </a:pPr>
            <a:endParaRPr/>
          </a:p>
          <a:p>
            <a:pPr>
              <a:defRPr sz="1700"/>
            </a:pPr>
            <a:r>
              <a:t>No longer view student success as the sole responsibility of the teacher, but of the college community as a whole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a:defRPr sz="1600"/>
            </a:pPr>
            <a:r>
              <a:t>Tanya is a young African-American female student with excessive absences, and was not completing assignments</a:t>
            </a:r>
          </a:p>
          <a:p>
            <a:pPr>
              <a:defRPr sz="1600"/>
            </a:pPr>
            <a:endParaRPr/>
          </a:p>
          <a:p>
            <a:pPr>
              <a:defRPr sz="1600"/>
            </a:pPr>
            <a:r>
              <a:t>Author invited her to office hours, and Tanya explained she was force to attend college to study business so so she could take over the family real estate business; but she hated college, and wanted get her real estate license</a:t>
            </a:r>
          </a:p>
          <a:p>
            <a:pPr>
              <a:defRPr sz="1600"/>
            </a:pPr>
            <a:endParaRPr/>
          </a:p>
          <a:p>
            <a:pPr>
              <a:defRPr sz="1600"/>
            </a:pPr>
            <a:r>
              <a:t>So instructor sat with Tanya for over an hour, reading through real estate programs online to help her select one</a:t>
            </a:r>
          </a:p>
          <a:p>
            <a:pPr>
              <a:defRPr sz="1600"/>
            </a:pPr>
            <a:endParaRPr/>
          </a:p>
          <a:p>
            <a:pPr>
              <a:defRPr sz="1600"/>
            </a:pPr>
            <a:r>
              <a:t>Leaving college is a reality: responsibilities of college combined with challenging personal problems (i.e. sudden unemployment, homelessness, pregnancy, illness,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a:defRPr sz="1700"/>
            </a:pPr>
            <a:r>
              <a:t>22 ethnically and linguistically diverse students enrolled; they test into this course if they fail the college entrance-writing exam, and they have two opportunities to pass the exam, so there is a lot of pressure (on both student and teacher)</a:t>
            </a:r>
          </a:p>
          <a:p>
            <a:pPr>
              <a:defRPr sz="1700"/>
            </a:pPr>
            <a:endParaRPr/>
          </a:p>
          <a:p>
            <a:pPr>
              <a:defRPr sz="1700"/>
            </a:pPr>
            <a:r>
              <a:t>Felt trusted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a:defRPr sz="1700"/>
            </a:pPr>
            <a:r>
              <a:t>The pressures to be a “good” and “effective” teacher is, at the very least, challenging</a:t>
            </a:r>
          </a:p>
          <a:p>
            <a:pPr>
              <a:defRPr sz="1700"/>
            </a:pPr>
            <a:endParaRPr/>
          </a:p>
          <a:p>
            <a:pPr>
              <a:defRPr sz="1700"/>
            </a:pPr>
            <a:r>
              <a:t>Some days Barrow would want to close her door and hide from Marcos to preserve a few minutes to herself and her duties … yet she understood Marcos had no one else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Shape 12"/>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Shape 13"/>
          <p:cNvSpPr>
            <a:spLocks noGrp="1"/>
          </p:cNvSpPr>
          <p:nvPr>
            <p:ph type="title"/>
          </p:nvPr>
        </p:nvSpPr>
        <p:spPr>
          <a:xfrm>
            <a:off x="406400" y="6426200"/>
            <a:ext cx="12192000" cy="2705100"/>
          </a:xfrm>
          <a:prstGeom prst="rect">
            <a:avLst/>
          </a:prstGeom>
        </p:spPr>
        <p:txBody>
          <a:bodyPr/>
          <a:lstStyle>
            <a:lvl1pPr>
              <a:spcBef>
                <a:spcPts val="0"/>
              </a:spcBef>
              <a:defRPr sz="17000">
                <a:solidFill>
                  <a:schemeClr val="accent1"/>
                </a:solidFill>
              </a:defRPr>
            </a:lvl1pPr>
          </a:lstStyle>
          <a:p>
            <a:r>
              <a:t>Title Text</a:t>
            </a:r>
          </a:p>
        </p:txBody>
      </p:sp>
      <p:sp>
        <p:nvSpPr>
          <p:cNvPr id="14" name="Shape 14"/>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Shape 102"/>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Shape 10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Shape 111"/>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Shape 112"/>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Shape 113"/>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Shape 1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1" name="Shape 121"/>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rgbClr val="007746"/>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Shape 122"/>
          <p:cNvSpPr>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3" name="Shape 123"/>
          <p:cNvSpPr>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solidFill>
                  <a:srgbClr val="C0A82C"/>
                </a:solidFill>
                <a:latin typeface="+mn-lt"/>
                <a:ea typeface="+mn-ea"/>
                <a:cs typeface="+mn-cs"/>
                <a:sym typeface="DIN Condensed"/>
              </a:defRPr>
            </a:lvl1pPr>
          </a:lstStyle>
          <a:p>
            <a:r>
              <a:t>Johnny Appleseed</a:t>
            </a:r>
          </a:p>
        </p:txBody>
      </p:sp>
      <p:sp>
        <p:nvSpPr>
          <p:cNvPr id="124" name="Shape 124"/>
          <p:cNvSpPr>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Shape 1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rgbClr val="007746"/>
        </a:solidFill>
        <a:effectLst/>
      </p:bgPr>
    </p:bg>
    <p:spTree>
      <p:nvGrpSpPr>
        <p:cNvPr id="1" name=""/>
        <p:cNvGrpSpPr/>
        <p:nvPr/>
      </p:nvGrpSpPr>
      <p:grpSpPr>
        <a:xfrm>
          <a:off x="0" y="0"/>
          <a:ext cx="0" cy="0"/>
          <a:chOff x="0" y="0"/>
          <a:chExt cx="0" cy="0"/>
        </a:xfrm>
      </p:grpSpPr>
      <p:sp>
        <p:nvSpPr>
          <p:cNvPr id="132" name="Shape 132"/>
          <p:cNvSpPr>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3" name="Shape 133"/>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4" name="Shape 134"/>
          <p:cNvSpPr>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C0A82C"/>
                </a:solidFill>
                <a:latin typeface="+mn-lt"/>
                <a:ea typeface="+mn-ea"/>
                <a:cs typeface="+mn-cs"/>
                <a:sym typeface="DIN Condensed"/>
              </a:defRPr>
            </a:lvl1pPr>
          </a:lstStyle>
          <a:p>
            <a:r>
              <a:t>Johnny Appleseed</a:t>
            </a:r>
          </a:p>
        </p:txBody>
      </p:sp>
      <p:sp>
        <p:nvSpPr>
          <p:cNvPr id="135" name="Shape 1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Shape 14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3" name="Shape 1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0" name="Shape 1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Shape 22"/>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Shape 23"/>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5" name="Shape 25"/>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Shape 33"/>
          <p:cNvSpPr/>
          <p:nvPr/>
        </p:nvSpPr>
        <p:spPr>
          <a:xfrm flipV="1">
            <a:off x="406400" y="6140894"/>
            <a:ext cx="12192000" cy="263"/>
          </a:xfrm>
          <a:prstGeom prst="line">
            <a:avLst/>
          </a:prstGeom>
          <a:ln w="38100">
            <a:solidFill>
              <a:srgbClr val="C0A82C"/>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Shape 34"/>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5" name="Shape 35"/>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hape 36"/>
          <p:cNvSpPr>
            <a:spLocks noGrp="1"/>
          </p:cNvSpPr>
          <p:nvPr>
            <p:ph type="sldNum" sz="quarter" idx="2"/>
          </p:nvPr>
        </p:nvSpPr>
        <p:spPr>
          <a:xfrm>
            <a:off x="12161859" y="419100"/>
            <a:ext cx="406898" cy="4572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3" name="Shape 43"/>
          <p:cNvSpPr>
            <a:spLocks noGrp="1"/>
          </p:cNvSpPr>
          <p:nvPr>
            <p:ph type="title"/>
          </p:nvPr>
        </p:nvSpPr>
        <p:spPr>
          <a:xfrm>
            <a:off x="406400" y="4038600"/>
            <a:ext cx="12192000" cy="4521200"/>
          </a:xfrm>
          <a:prstGeom prst="rect">
            <a:avLst/>
          </a:prstGeom>
        </p:spPr>
        <p:txBody>
          <a:bodyPr/>
          <a:lstStyle>
            <a:lvl1pPr>
              <a:spcBef>
                <a:spcPts val="0"/>
              </a:spcBef>
              <a:defRPr sz="17000"/>
            </a:lvl1pPr>
          </a:lstStyle>
          <a:p>
            <a:r>
              <a:t>Title Text</a:t>
            </a:r>
          </a:p>
        </p:txBody>
      </p:sp>
      <p:sp>
        <p:nvSpPr>
          <p:cNvPr id="44" name="Shape 44"/>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Shape 51"/>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Shape 52"/>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3" name="Shape 53"/>
          <p:cNvSpPr>
            <a:spLocks noGrp="1"/>
          </p:cNvSpPr>
          <p:nvPr>
            <p:ph type="title"/>
          </p:nvPr>
        </p:nvSpPr>
        <p:spPr>
          <a:xfrm>
            <a:off x="5892800" y="6426200"/>
            <a:ext cx="6705600" cy="2705100"/>
          </a:xfrm>
          <a:prstGeom prst="rect">
            <a:avLst/>
          </a:prstGeom>
        </p:spPr>
        <p:txBody>
          <a:bodyPr/>
          <a:lstStyle>
            <a:lvl1pPr>
              <a:spcBef>
                <a:spcPts val="0"/>
              </a:spcBef>
              <a:defRPr sz="17000">
                <a:solidFill>
                  <a:schemeClr val="accent1"/>
                </a:solidFill>
              </a:defRPr>
            </a:lvl1pPr>
          </a:lstStyle>
          <a:p>
            <a:r>
              <a:t>Title Text</a:t>
            </a:r>
          </a:p>
        </p:txBody>
      </p:sp>
      <p:sp>
        <p:nvSpPr>
          <p:cNvPr id="54" name="Shape 54"/>
          <p:cNvSpPr>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Shape 62"/>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3" name="Shape 63"/>
          <p:cNvSpPr>
            <a:spLocks noGrp="1"/>
          </p:cNvSpPr>
          <p:nvPr>
            <p:ph type="title"/>
          </p:nvPr>
        </p:nvSpPr>
        <p:spPr>
          <a:prstGeom prst="rect">
            <a:avLst/>
          </a:prstGeom>
        </p:spPr>
        <p:txBody>
          <a:bodyPr/>
          <a:lstStyle/>
          <a:p>
            <a:r>
              <a:t>Title Text</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Shape 7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Shape 72"/>
          <p:cNvSpPr>
            <a:spLocks noGrp="1"/>
          </p:cNvSpPr>
          <p:nvPr>
            <p:ph type="title"/>
          </p:nvPr>
        </p:nvSpPr>
        <p:spPr>
          <a:prstGeom prst="rect">
            <a:avLst/>
          </a:prstGeom>
        </p:spPr>
        <p:txBody>
          <a:bodyPr/>
          <a:lstStyle>
            <a:lvl1pPr>
              <a:defRPr>
                <a:solidFill>
                  <a:schemeClr val="accent1"/>
                </a:solidFill>
              </a:defRPr>
            </a:lvl1pPr>
          </a:lstStyle>
          <a:p>
            <a:r>
              <a:t>Title Text</a:t>
            </a:r>
          </a:p>
        </p:txBody>
      </p:sp>
      <p:sp>
        <p:nvSpPr>
          <p:cNvPr id="73" name="Shape 7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Shape 8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82" name="Shape 82"/>
          <p:cNvSpPr>
            <a:spLocks noGrp="1"/>
          </p:cNvSpPr>
          <p:nvPr>
            <p:ph type="title"/>
          </p:nvPr>
        </p:nvSpPr>
        <p:spPr>
          <a:prstGeom prst="rect">
            <a:avLst/>
          </a:prstGeom>
        </p:spPr>
        <p:txBody>
          <a:bodyPr/>
          <a:lstStyle/>
          <a:p>
            <a:r>
              <a:t>Title Text</a:t>
            </a:r>
          </a:p>
        </p:txBody>
      </p:sp>
      <p:sp>
        <p:nvSpPr>
          <p:cNvPr id="83" name="Shape 83"/>
          <p:cNvSpPr>
            <a:spLocks noGrp="1"/>
          </p:cNvSpPr>
          <p:nvPr>
            <p:ph type="body" idx="1"/>
          </p:nvPr>
        </p:nvSpPr>
        <p:spPr>
          <a:prstGeom prst="rect">
            <a:avLst/>
          </a:prstGeom>
        </p:spPr>
        <p:txBody>
          <a:bodyPr/>
          <a:lstStyle>
            <a:lvl1pPr>
              <a:buClr>
                <a:srgbClr val="C0A82C"/>
              </a:buClr>
              <a:buChar char="▸"/>
            </a:lvl1pPr>
            <a:lvl2pPr>
              <a:buClr>
                <a:srgbClr val="C0A82C"/>
              </a:buClr>
              <a:buChar char="▸"/>
            </a:lvl2pPr>
            <a:lvl3pPr>
              <a:buClr>
                <a:srgbClr val="C0A82C"/>
              </a:buClr>
              <a:buChar char="▸"/>
            </a:lvl3pPr>
            <a:lvl4pPr>
              <a:buClr>
                <a:srgbClr val="C0A82C"/>
              </a:buClr>
              <a:buChar char="▸"/>
            </a:lvl4pPr>
            <a:lvl5pPr>
              <a:buClr>
                <a:srgbClr val="C0A82C"/>
              </a:buClr>
              <a:buChar char="▸"/>
            </a:lvl5pPr>
          </a:lstStyle>
          <a:p>
            <a:r>
              <a:t>Body Level One</a:t>
            </a:r>
          </a:p>
          <a:p>
            <a:pPr lvl="1"/>
            <a:r>
              <a:t>Body Level Two</a:t>
            </a:r>
          </a:p>
          <a:p>
            <a:pPr lvl="2"/>
            <a:r>
              <a:t>Body Level Three</a:t>
            </a:r>
          </a:p>
          <a:p>
            <a:pPr lvl="3"/>
            <a:r>
              <a:t>Body Level Four</a:t>
            </a:r>
          </a:p>
          <a:p>
            <a:pPr lvl="4"/>
            <a:r>
              <a:t>Body Level Five</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91" name="Shape 91"/>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2" name="Shape 92"/>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3" name="Shape 93"/>
          <p:cNvSpPr>
            <a:spLocks noGrp="1"/>
          </p:cNvSpPr>
          <p:nvPr>
            <p:ph type="title"/>
          </p:nvPr>
        </p:nvSpPr>
        <p:spPr>
          <a:xfrm>
            <a:off x="406400" y="1536700"/>
            <a:ext cx="6299200" cy="723900"/>
          </a:xfrm>
          <a:prstGeom prst="rect">
            <a:avLst/>
          </a:prstGeom>
        </p:spPr>
        <p:txBody>
          <a:bodyPr/>
          <a:lstStyle/>
          <a:p>
            <a:r>
              <a:t>Title Text</a:t>
            </a:r>
          </a:p>
        </p:txBody>
      </p:sp>
      <p:sp>
        <p:nvSpPr>
          <p:cNvPr id="94" name="Shape 94"/>
          <p:cNvSpPr>
            <a:spLocks noGrp="1"/>
          </p:cNvSpPr>
          <p:nvPr>
            <p:ph type="body" sz="half" idx="1"/>
          </p:nvPr>
        </p:nvSpPr>
        <p:spPr>
          <a:xfrm>
            <a:off x="406400" y="2743200"/>
            <a:ext cx="6299200" cy="6108700"/>
          </a:xfrm>
          <a:prstGeom prst="rect">
            <a:avLst/>
          </a:prstGeom>
        </p:spPr>
        <p:txBody>
          <a:bodyPr/>
          <a:lstStyle>
            <a:lvl1pPr>
              <a:buClr>
                <a:srgbClr val="C0A82C"/>
              </a:buClr>
              <a:buChar char="▸"/>
              <a:defRPr sz="2800"/>
            </a:lvl1pPr>
            <a:lvl2pPr>
              <a:buClr>
                <a:srgbClr val="C0A82C"/>
              </a:buClr>
              <a:buChar char="▸"/>
              <a:defRPr sz="2800"/>
            </a:lvl2pPr>
            <a:lvl3pPr>
              <a:buClr>
                <a:srgbClr val="C0A82C"/>
              </a:buClr>
              <a:buChar char="▸"/>
              <a:defRPr sz="2800"/>
            </a:lvl3pPr>
            <a:lvl4pPr>
              <a:buClr>
                <a:srgbClr val="C0A82C"/>
              </a:buClr>
              <a:buChar char="▸"/>
              <a:defRPr sz="2800"/>
            </a:lvl4pPr>
            <a:lvl5pPr>
              <a:buClr>
                <a:srgbClr val="C0A82C"/>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Shape 3"/>
          <p:cNvSpPr>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4" name="Shape 4"/>
          <p:cNvSpPr>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xmlns:p14="http://schemas.microsoft.com/office/powerpoint/2010/main" spd="med"/>
  <p:txStyles>
    <p:titleStyle>
      <a:lvl1pPr marL="0" marR="0" indent="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1pPr>
      <a:lvl2pPr marL="0" marR="0" indent="22860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2pPr>
      <a:lvl3pPr marL="0" marR="0" indent="45720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3pPr>
      <a:lvl4pPr marL="0" marR="0" indent="68580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4pPr>
      <a:lvl5pPr marL="0" marR="0" indent="91440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5pPr>
      <a:lvl6pPr marL="0" marR="0" indent="114300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6pPr>
      <a:lvl7pPr marL="0" marR="0" indent="137160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7pPr>
      <a:lvl8pPr marL="0" marR="0" indent="160020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8pPr>
      <a:lvl9pPr marL="0" marR="0" indent="1828800" algn="l" defTabSz="584200" latinLnBrk="0">
        <a:lnSpc>
          <a:spcPct val="80000"/>
        </a:lnSpc>
        <a:spcBef>
          <a:spcPts val="2800"/>
        </a:spcBef>
        <a:spcAft>
          <a:spcPts val="0"/>
        </a:spcAft>
        <a:buClrTx/>
        <a:buSzTx/>
        <a:buFontTx/>
        <a:buNone/>
        <a:tabLst/>
        <a:defRPr sz="6000" b="0" i="0" u="none" strike="noStrike" cap="all" spc="0" baseline="0">
          <a:ln>
            <a:noFill/>
          </a:ln>
          <a:solidFill>
            <a:srgbClr val="007746"/>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406400" y="4572000"/>
            <a:ext cx="12192000" cy="2705100"/>
          </a:xfrm>
          <a:prstGeom prst="rect">
            <a:avLst/>
          </a:prstGeom>
        </p:spPr>
        <p:txBody>
          <a:bodyPr/>
          <a:lstStyle>
            <a:lvl1pPr defTabSz="514095">
              <a:defRPr sz="14960"/>
            </a:lvl1pPr>
          </a:lstStyle>
          <a:p>
            <a:r>
              <a:t>Caring in teaching</a:t>
            </a:r>
          </a:p>
        </p:txBody>
      </p:sp>
      <p:sp>
        <p:nvSpPr>
          <p:cNvPr id="167" name="Shape 167"/>
          <p:cNvSpPr>
            <a:spLocks noGrp="1"/>
          </p:cNvSpPr>
          <p:nvPr>
            <p:ph type="body" sz="quarter" idx="1"/>
          </p:nvPr>
        </p:nvSpPr>
        <p:spPr>
          <a:xfrm>
            <a:off x="406400" y="5239325"/>
            <a:ext cx="12192000" cy="1803401"/>
          </a:xfrm>
          <a:prstGeom prst="rect">
            <a:avLst/>
          </a:prstGeom>
        </p:spPr>
        <p:txBody>
          <a:bodyPr/>
          <a:lstStyle/>
          <a:p>
            <a:r>
              <a:t>a complicated relationship</a:t>
            </a:r>
          </a:p>
        </p:txBody>
      </p:sp>
      <p:sp>
        <p:nvSpPr>
          <p:cNvPr id="168" name="Shape 168"/>
          <p:cNvSpPr/>
          <p:nvPr/>
        </p:nvSpPr>
        <p:spPr>
          <a:xfrm>
            <a:off x="466598" y="7069881"/>
            <a:ext cx="8315199"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Margaret Barrow. </a:t>
            </a:r>
            <a:r>
              <a:rPr i="1"/>
              <a:t>The Journal of Effective Teaching</a:t>
            </a:r>
            <a:r>
              <a:t>, 15(2), 2015, 45-49.</a:t>
            </a:r>
          </a:p>
        </p:txBody>
      </p:sp>
      <p:sp>
        <p:nvSpPr>
          <p:cNvPr id="169" name="Shape 169"/>
          <p:cNvSpPr/>
          <p:nvPr/>
        </p:nvSpPr>
        <p:spPr>
          <a:xfrm>
            <a:off x="517397" y="8047781"/>
            <a:ext cx="6135625"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Presented by Emmanuel Bello-Ogunu, Spring 2016.</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body" idx="13"/>
          </p:nvPr>
        </p:nvSpPr>
        <p:spPr>
          <a:prstGeom prst="rect">
            <a:avLst/>
          </a:prstGeom>
        </p:spPr>
        <p:txBody>
          <a:bodyPr/>
          <a:lstStyle/>
          <a:p>
            <a:r>
              <a:t>vignette one</a:t>
            </a:r>
          </a:p>
        </p:txBody>
      </p:sp>
      <p:sp>
        <p:nvSpPr>
          <p:cNvPr id="212" name="Shape 212"/>
          <p:cNvSpPr>
            <a:spLocks noGrp="1"/>
          </p:cNvSpPr>
          <p:nvPr>
            <p:ph type="title"/>
          </p:nvPr>
        </p:nvSpPr>
        <p:spPr>
          <a:prstGeom prst="rect">
            <a:avLst/>
          </a:prstGeom>
        </p:spPr>
        <p:txBody>
          <a:bodyPr/>
          <a:lstStyle>
            <a:lvl1pPr defTabSz="467359">
              <a:spcBef>
                <a:spcPts val="2200"/>
              </a:spcBef>
              <a:defRPr sz="4800"/>
            </a:lvl1pPr>
          </a:lstStyle>
          <a:p>
            <a:r>
              <a:t>“I just don't feel like i belong here.”</a:t>
            </a:r>
          </a:p>
        </p:txBody>
      </p:sp>
      <p:sp>
        <p:nvSpPr>
          <p:cNvPr id="213" name="Shape 213"/>
          <p:cNvSpPr>
            <a:spLocks noGrp="1"/>
          </p:cNvSpPr>
          <p:nvPr>
            <p:ph type="body" idx="1"/>
          </p:nvPr>
        </p:nvSpPr>
        <p:spPr>
          <a:prstGeom prst="rect">
            <a:avLst/>
          </a:prstGeom>
        </p:spPr>
        <p:txBody>
          <a:bodyPr/>
          <a:lstStyle/>
          <a:p>
            <a:pPr marL="342264" indent="-342264" defTabSz="449833">
              <a:spcBef>
                <a:spcPts val="2100"/>
              </a:spcBef>
              <a:defRPr sz="2618"/>
            </a:pPr>
            <a:r>
              <a:t>Meet “Marcus,” a 33-year old student who carried his belongings everywhere</a:t>
            </a:r>
          </a:p>
          <a:p>
            <a:pPr marL="342264" indent="-342264" defTabSz="449833">
              <a:spcBef>
                <a:spcPts val="2100"/>
              </a:spcBef>
              <a:defRPr sz="2618"/>
            </a:pPr>
            <a:r>
              <a:t>Not all students feel comfortable expressing their needs</a:t>
            </a:r>
          </a:p>
          <a:p>
            <a:pPr marL="684529" lvl="1" indent="-342264" defTabSz="449833">
              <a:spcBef>
                <a:spcPts val="2100"/>
              </a:spcBef>
              <a:defRPr sz="2618"/>
            </a:pPr>
            <a:r>
              <a:t>Often characteristic of western education practices</a:t>
            </a:r>
          </a:p>
          <a:p>
            <a:pPr marL="684529" lvl="1" indent="-342264" defTabSz="449833">
              <a:spcBef>
                <a:spcPts val="2100"/>
              </a:spcBef>
              <a:defRPr sz="2618"/>
            </a:pPr>
            <a:r>
              <a:t>Instructors may have to rely on observable needs</a:t>
            </a:r>
          </a:p>
          <a:p>
            <a:pPr marL="342264" indent="-342264" defTabSz="449833">
              <a:spcBef>
                <a:spcPts val="2100"/>
              </a:spcBef>
              <a:defRPr sz="2618"/>
            </a:pPr>
            <a:r>
              <a:t>Rather than wait for students to express a need, initiate with “one-on-one initial meetings” (O’Brien, 2010)</a:t>
            </a:r>
          </a:p>
          <a:p>
            <a:pPr marL="684529" lvl="1" indent="-342264" defTabSz="449833">
              <a:spcBef>
                <a:spcPts val="2100"/>
              </a:spcBef>
              <a:defRPr sz="2618"/>
            </a:pPr>
            <a:r>
              <a:t>Almost always find a point of connection; “someone we can know”</a:t>
            </a:r>
          </a:p>
          <a:p>
            <a:pPr marL="342264" indent="-342264" defTabSz="449833">
              <a:spcBef>
                <a:spcPts val="2100"/>
              </a:spcBef>
              <a:defRPr sz="2618"/>
            </a:pPr>
            <a:r>
              <a:t>Schools are filled with outwardly unresponsive students (White, 2003); requires patience and persistence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1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1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1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idx="13"/>
          </p:nvPr>
        </p:nvSpPr>
        <p:spPr>
          <a:prstGeom prst="rect">
            <a:avLst/>
          </a:prstGeom>
        </p:spPr>
        <p:txBody>
          <a:bodyPr/>
          <a:lstStyle/>
          <a:p>
            <a:r>
              <a:t>vignette two</a:t>
            </a:r>
          </a:p>
        </p:txBody>
      </p:sp>
      <p:sp>
        <p:nvSpPr>
          <p:cNvPr id="218" name="Shape 218"/>
          <p:cNvSpPr>
            <a:spLocks noGrp="1"/>
          </p:cNvSpPr>
          <p:nvPr>
            <p:ph type="title"/>
          </p:nvPr>
        </p:nvSpPr>
        <p:spPr>
          <a:prstGeom prst="rect">
            <a:avLst/>
          </a:prstGeom>
        </p:spPr>
        <p:txBody>
          <a:bodyPr/>
          <a:lstStyle>
            <a:lvl1pPr defTabSz="467359">
              <a:spcBef>
                <a:spcPts val="2200"/>
              </a:spcBef>
              <a:defRPr sz="4800"/>
            </a:lvl1pPr>
          </a:lstStyle>
          <a:p>
            <a:r>
              <a:t>“Being here is not my choice.”</a:t>
            </a:r>
          </a:p>
        </p:txBody>
      </p:sp>
      <p:sp>
        <p:nvSpPr>
          <p:cNvPr id="219" name="Shape 219"/>
          <p:cNvSpPr>
            <a:spLocks noGrp="1"/>
          </p:cNvSpPr>
          <p:nvPr>
            <p:ph type="body" idx="1"/>
          </p:nvPr>
        </p:nvSpPr>
        <p:spPr>
          <a:prstGeom prst="rect">
            <a:avLst/>
          </a:prstGeom>
        </p:spPr>
        <p:txBody>
          <a:bodyPr/>
          <a:lstStyle/>
          <a:p>
            <a:pPr marL="404495" indent="-404495" defTabSz="531622">
              <a:spcBef>
                <a:spcPts val="2500"/>
              </a:spcBef>
              <a:defRPr sz="3094"/>
            </a:pPr>
            <a:r>
              <a:t>Meet “Tanya,” African American student with excessive absences</a:t>
            </a:r>
          </a:p>
          <a:p>
            <a:pPr marL="404495" indent="-404495" defTabSz="531622">
              <a:spcBef>
                <a:spcPts val="2500"/>
              </a:spcBef>
              <a:defRPr sz="3094"/>
            </a:pPr>
            <a:r>
              <a:t>As an instructor representing the college, the administration probably has certain expectations of you regarding retention</a:t>
            </a:r>
          </a:p>
          <a:p>
            <a:pPr marL="404495" indent="-404495" defTabSz="531622">
              <a:spcBef>
                <a:spcPts val="2500"/>
              </a:spcBef>
              <a:defRPr sz="3094"/>
            </a:pPr>
            <a:r>
              <a:t>To show care of such a student was to see her specific need and problem, even if not in line with expected philosophy of school</a:t>
            </a:r>
          </a:p>
          <a:p>
            <a:pPr marL="808990" lvl="1" indent="-404495" defTabSz="531622">
              <a:spcBef>
                <a:spcPts val="2500"/>
              </a:spcBef>
              <a:defRPr sz="3094"/>
            </a:pPr>
            <a:r>
              <a:t>Leaving college is a reality for students</a:t>
            </a:r>
          </a:p>
          <a:p>
            <a:pPr marL="404495" indent="-404495" defTabSz="531622">
              <a:spcBef>
                <a:spcPts val="2500"/>
              </a:spcBef>
              <a:defRPr sz="3094"/>
            </a:pPr>
            <a:r>
              <a:t>“Listening is an integral part of creating the caring experience” (Noddings, 2012)</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1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1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body" idx="13"/>
          </p:nvPr>
        </p:nvSpPr>
        <p:spPr>
          <a:prstGeom prst="rect">
            <a:avLst/>
          </a:prstGeom>
        </p:spPr>
        <p:txBody>
          <a:bodyPr/>
          <a:lstStyle/>
          <a:p>
            <a:r>
              <a:t>vignette three</a:t>
            </a:r>
          </a:p>
        </p:txBody>
      </p:sp>
      <p:sp>
        <p:nvSpPr>
          <p:cNvPr id="224" name="Shape 224"/>
          <p:cNvSpPr>
            <a:spLocks noGrp="1"/>
          </p:cNvSpPr>
          <p:nvPr>
            <p:ph type="title"/>
          </p:nvPr>
        </p:nvSpPr>
        <p:spPr>
          <a:prstGeom prst="rect">
            <a:avLst/>
          </a:prstGeom>
        </p:spPr>
        <p:txBody>
          <a:bodyPr/>
          <a:lstStyle>
            <a:lvl1pPr defTabSz="467359">
              <a:spcBef>
                <a:spcPts val="2200"/>
              </a:spcBef>
              <a:defRPr sz="4800"/>
            </a:lvl1pPr>
          </a:lstStyle>
          <a:p>
            <a:r>
              <a:t>“We’re all in this together.”</a:t>
            </a:r>
          </a:p>
        </p:txBody>
      </p:sp>
      <p:sp>
        <p:nvSpPr>
          <p:cNvPr id="225" name="Shape 225"/>
          <p:cNvSpPr>
            <a:spLocks noGrp="1"/>
          </p:cNvSpPr>
          <p:nvPr>
            <p:ph type="body" idx="1"/>
          </p:nvPr>
        </p:nvSpPr>
        <p:spPr>
          <a:prstGeom prst="rect">
            <a:avLst/>
          </a:prstGeom>
        </p:spPr>
        <p:txBody>
          <a:bodyPr/>
          <a:lstStyle/>
          <a:p>
            <a:pPr marL="435609" indent="-435609" defTabSz="572516">
              <a:spcBef>
                <a:spcPts val="2700"/>
              </a:spcBef>
              <a:defRPr sz="3332"/>
            </a:pPr>
            <a:r>
              <a:t>Meet the students of a diverse Development English class</a:t>
            </a:r>
          </a:p>
          <a:p>
            <a:pPr marL="435609" indent="-435609" defTabSz="572516">
              <a:spcBef>
                <a:spcPts val="2700"/>
              </a:spcBef>
              <a:defRPr sz="3332"/>
            </a:pPr>
            <a:r>
              <a:t>In extending the moral climate and create a climate of care that will persist, </a:t>
            </a:r>
          </a:p>
          <a:p>
            <a:pPr marL="435609" indent="-435609" defTabSz="572516">
              <a:spcBef>
                <a:spcPts val="2700"/>
              </a:spcBef>
              <a:defRPr sz="3332"/>
            </a:pPr>
            <a:r>
              <a:t>The impact of care was palpable</a:t>
            </a:r>
          </a:p>
          <a:p>
            <a:pPr marL="435609" indent="-435609" defTabSz="572516">
              <a:spcBef>
                <a:spcPts val="2700"/>
              </a:spcBef>
              <a:defRPr sz="3332"/>
            </a:pPr>
            <a:r>
              <a:t>Today’s focus on education on measurable outcomes can easily ignore the power of care in learning</a:t>
            </a:r>
          </a:p>
          <a:p>
            <a:pPr marL="435609" indent="-435609" defTabSz="572516">
              <a:spcBef>
                <a:spcPts val="2700"/>
              </a:spcBef>
              <a:defRPr sz="3332"/>
            </a:pPr>
            <a:r>
              <a:t>Sometimes the effect of the caring relationship can last long after they have left the classroom</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2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body" idx="13"/>
          </p:nvPr>
        </p:nvSpPr>
        <p:spPr>
          <a:xfrm>
            <a:off x="5873675" y="3625850"/>
            <a:ext cx="6705601" cy="2501900"/>
          </a:xfrm>
          <a:prstGeom prst="rect">
            <a:avLst/>
          </a:prstGeom>
        </p:spPr>
        <p:txBody>
          <a:bodyPr/>
          <a:lstStyle/>
          <a:p>
            <a:r>
              <a:t>challenges</a:t>
            </a:r>
          </a:p>
        </p:txBody>
      </p:sp>
      <p:pic>
        <p:nvPicPr>
          <p:cNvPr id="230" name="pasted-image-filtered.png"/>
          <p:cNvPicPr>
            <a:picLocks noGrp="1" noChangeAspect="1"/>
          </p:cNvPicPr>
          <p:nvPr>
            <p:ph type="pic" idx="14"/>
          </p:nvPr>
        </p:nvPicPr>
        <p:blipFill>
          <a:blip r:embed="rId2">
            <a:extLst/>
          </a:blip>
          <a:srcRect l="21875" r="21875"/>
          <a:stretch>
            <a:fillRect/>
          </a:stretch>
        </p:blipFill>
        <p:spPr>
          <a:prstGeom prst="rect">
            <a:avLst/>
          </a:prstGeom>
        </p:spPr>
      </p:pic>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body" idx="13"/>
          </p:nvPr>
        </p:nvSpPr>
        <p:spPr>
          <a:prstGeom prst="rect">
            <a:avLst/>
          </a:prstGeom>
        </p:spPr>
        <p:txBody>
          <a:bodyPr/>
          <a:lstStyle/>
          <a:p>
            <a:r>
              <a:t>challenges</a:t>
            </a:r>
          </a:p>
        </p:txBody>
      </p:sp>
      <p:sp>
        <p:nvSpPr>
          <p:cNvPr id="233" name="Shape 233"/>
          <p:cNvSpPr>
            <a:spLocks noGrp="1"/>
          </p:cNvSpPr>
          <p:nvPr>
            <p:ph type="title"/>
          </p:nvPr>
        </p:nvSpPr>
        <p:spPr>
          <a:prstGeom prst="rect">
            <a:avLst/>
          </a:prstGeom>
        </p:spPr>
        <p:txBody>
          <a:bodyPr/>
          <a:lstStyle>
            <a:lvl1pPr defTabSz="467359">
              <a:spcBef>
                <a:spcPts val="2200"/>
              </a:spcBef>
              <a:defRPr sz="4800"/>
            </a:lvl1pPr>
          </a:lstStyle>
          <a:p>
            <a:r>
              <a:t>A Natural part of caring</a:t>
            </a:r>
          </a:p>
        </p:txBody>
      </p:sp>
      <p:sp>
        <p:nvSpPr>
          <p:cNvPr id="234" name="Shape 234"/>
          <p:cNvSpPr>
            <a:spLocks noGrp="1"/>
          </p:cNvSpPr>
          <p:nvPr>
            <p:ph type="body" idx="1"/>
          </p:nvPr>
        </p:nvSpPr>
        <p:spPr>
          <a:prstGeom prst="rect">
            <a:avLst/>
          </a:prstGeom>
        </p:spPr>
        <p:txBody>
          <a:bodyPr/>
          <a:lstStyle/>
          <a:p>
            <a:pPr marL="395604" indent="-395604" defTabSz="519937">
              <a:spcBef>
                <a:spcPts val="2400"/>
              </a:spcBef>
              <a:defRPr sz="3026"/>
            </a:pPr>
            <a:r>
              <a:t>Serious time and emotional commitment</a:t>
            </a:r>
          </a:p>
          <a:p>
            <a:pPr marL="395604" indent="-395604" defTabSz="519937">
              <a:spcBef>
                <a:spcPts val="2400"/>
              </a:spcBef>
              <a:defRPr sz="3026"/>
            </a:pPr>
            <a:r>
              <a:t>“There is always the fear that with so much pressure the one caring may find herself facing the risk that she will cease to care” (Noddings)</a:t>
            </a:r>
          </a:p>
          <a:p>
            <a:pPr marL="791209" lvl="1" indent="-395604" defTabSz="519937">
              <a:spcBef>
                <a:spcPts val="2400"/>
              </a:spcBef>
              <a:defRPr sz="3026"/>
            </a:pPr>
            <a:r>
              <a:t>Conflict and guilt are inescapable risks of caring</a:t>
            </a:r>
          </a:p>
          <a:p>
            <a:pPr marL="395604" indent="-395604" defTabSz="519937">
              <a:spcBef>
                <a:spcPts val="2400"/>
              </a:spcBef>
              <a:defRPr sz="3026"/>
            </a:pPr>
            <a:r>
              <a:t>Also, not all students are receptive to an approach built on developing a relationship</a:t>
            </a:r>
          </a:p>
          <a:p>
            <a:pPr marL="395604" indent="-395604" defTabSz="519937">
              <a:spcBef>
                <a:spcPts val="2400"/>
              </a:spcBef>
              <a:defRPr sz="3026"/>
            </a:pPr>
            <a:r>
              <a:t>Occasionally, relationships cannot be sustained because of asymmetrical power dynamics</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body" idx="13"/>
          </p:nvPr>
        </p:nvSpPr>
        <p:spPr>
          <a:xfrm>
            <a:off x="889000" y="2908300"/>
            <a:ext cx="11226800" cy="3657602"/>
          </a:xfrm>
          <a:prstGeom prst="rect">
            <a:avLst/>
          </a:prstGeom>
        </p:spPr>
        <p:txBody>
          <a:bodyPr/>
          <a:lstStyle>
            <a:lvl1pPr>
              <a:defRPr sz="7000"/>
            </a:lvl1pPr>
          </a:lstStyle>
          <a:p>
            <a:r>
              <a:t>“failing a hard-working student […] after having established a close relationship with him/her can be painfully uncomfortable.”</a:t>
            </a:r>
          </a:p>
        </p:txBody>
      </p:sp>
      <p:sp>
        <p:nvSpPr>
          <p:cNvPr id="239" name="Shape 239"/>
          <p:cNvSpPr>
            <a:spLocks noGrp="1"/>
          </p:cNvSpPr>
          <p:nvPr>
            <p:ph type="body" idx="14"/>
          </p:nvPr>
        </p:nvSpPr>
        <p:spPr>
          <a:prstGeom prst="rect">
            <a:avLst/>
          </a:prstGeom>
        </p:spPr>
        <p:txBody>
          <a:bodyPr/>
          <a:lstStyle/>
          <a:p>
            <a:r>
              <a:t>margaret  barrow</a:t>
            </a:r>
          </a:p>
        </p:txBody>
      </p:sp>
      <p:sp>
        <p:nvSpPr>
          <p:cNvPr id="240" name="Shape 240"/>
          <p:cNvSpPr>
            <a:spLocks noGrp="1"/>
          </p:cNvSpPr>
          <p:nvPr>
            <p:ph type="body" idx="15"/>
          </p:nvPr>
        </p:nvSpPr>
        <p:spPr>
          <a:prstGeom prst="rect">
            <a:avLst/>
          </a:prstGeom>
        </p:spPr>
        <p:txBody>
          <a:bodyPr/>
          <a:lstStyle/>
          <a:p>
            <a:r>
              <a:t>challenges</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body" idx="13"/>
          </p:nvPr>
        </p:nvSpPr>
        <p:spPr>
          <a:xfrm>
            <a:off x="5778051" y="3031996"/>
            <a:ext cx="7003677" cy="3689608"/>
          </a:xfrm>
          <a:prstGeom prst="rect">
            <a:avLst/>
          </a:prstGeom>
        </p:spPr>
        <p:txBody>
          <a:bodyPr/>
          <a:lstStyle/>
          <a:p>
            <a:r>
              <a:t>boundaries:</a:t>
            </a:r>
          </a:p>
          <a:p>
            <a:r>
              <a:t>what is real,</a:t>
            </a:r>
          </a:p>
          <a:p>
            <a:r>
              <a:t>what is possible</a:t>
            </a:r>
          </a:p>
        </p:txBody>
      </p:sp>
      <p:pic>
        <p:nvPicPr>
          <p:cNvPr id="245" name="183469334_1440x980.jpeg"/>
          <p:cNvPicPr>
            <a:picLocks noGrp="1" noChangeAspect="1"/>
          </p:cNvPicPr>
          <p:nvPr>
            <p:ph type="pic" idx="14"/>
          </p:nvPr>
        </p:nvPicPr>
        <p:blipFill>
          <a:blip r:embed="rId2">
            <a:extLst/>
          </a:blip>
          <a:srcRect l="30859" r="30859"/>
          <a:stretch>
            <a:fillRect/>
          </a:stretch>
        </p:blipFill>
        <p:spPr>
          <a:prstGeom prst="rect">
            <a:avLst/>
          </a:prstGeom>
        </p:spPr>
      </p:pic>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asted-image.png"/>
          <p:cNvPicPr>
            <a:picLocks noChangeAspect="1"/>
          </p:cNvPicPr>
          <p:nvPr/>
        </p:nvPicPr>
        <p:blipFill>
          <a:blip r:embed="rId2">
            <a:extLst/>
          </a:blip>
          <a:stretch>
            <a:fillRect/>
          </a:stretch>
        </p:blipFill>
        <p:spPr>
          <a:xfrm>
            <a:off x="7112000" y="1320800"/>
            <a:ext cx="5486400" cy="8229600"/>
          </a:xfrm>
          <a:prstGeom prst="rect">
            <a:avLst/>
          </a:prstGeom>
          <a:ln w="12700">
            <a:miter lim="400000"/>
          </a:ln>
        </p:spPr>
      </p:pic>
      <p:pic>
        <p:nvPicPr>
          <p:cNvPr id="248" name="pasted-image.png"/>
          <p:cNvPicPr>
            <a:picLocks noChangeAspect="1"/>
          </p:cNvPicPr>
          <p:nvPr/>
        </p:nvPicPr>
        <p:blipFill>
          <a:blip r:embed="rId3">
            <a:extLst/>
          </a:blip>
          <a:stretch>
            <a:fillRect/>
          </a:stretch>
        </p:blipFill>
        <p:spPr>
          <a:xfrm>
            <a:off x="7112000" y="1342998"/>
            <a:ext cx="5486400" cy="6079116"/>
          </a:xfrm>
          <a:prstGeom prst="rect">
            <a:avLst/>
          </a:prstGeom>
          <a:ln w="12700">
            <a:miter lim="400000"/>
          </a:ln>
        </p:spPr>
      </p:pic>
      <p:pic>
        <p:nvPicPr>
          <p:cNvPr id="249" name="pasted-image.png"/>
          <p:cNvPicPr>
            <a:picLocks noChangeAspect="1"/>
          </p:cNvPicPr>
          <p:nvPr/>
        </p:nvPicPr>
        <p:blipFill>
          <a:blip r:embed="rId4">
            <a:extLst/>
          </a:blip>
          <a:stretch>
            <a:fillRect/>
          </a:stretch>
        </p:blipFill>
        <p:spPr>
          <a:xfrm>
            <a:off x="7112971" y="1322256"/>
            <a:ext cx="5484459" cy="8226688"/>
          </a:xfrm>
          <a:prstGeom prst="rect">
            <a:avLst/>
          </a:prstGeom>
          <a:ln w="12700">
            <a:miter lim="400000"/>
          </a:ln>
        </p:spPr>
      </p:pic>
      <p:sp>
        <p:nvSpPr>
          <p:cNvPr id="250" name="Shape 250"/>
          <p:cNvSpPr>
            <a:spLocks noGrp="1"/>
          </p:cNvSpPr>
          <p:nvPr>
            <p:ph type="body" idx="13"/>
          </p:nvPr>
        </p:nvSpPr>
        <p:spPr>
          <a:prstGeom prst="rect">
            <a:avLst/>
          </a:prstGeom>
        </p:spPr>
        <p:txBody>
          <a:bodyPr/>
          <a:lstStyle/>
          <a:p>
            <a:r>
              <a:t>BoUNDARIES</a:t>
            </a:r>
          </a:p>
        </p:txBody>
      </p:sp>
      <p:sp>
        <p:nvSpPr>
          <p:cNvPr id="251" name="Shape 251"/>
          <p:cNvSpPr>
            <a:spLocks noGrp="1"/>
          </p:cNvSpPr>
          <p:nvPr>
            <p:ph type="title"/>
          </p:nvPr>
        </p:nvSpPr>
        <p:spPr>
          <a:prstGeom prst="rect">
            <a:avLst/>
          </a:prstGeom>
        </p:spPr>
        <p:txBody>
          <a:bodyPr/>
          <a:lstStyle>
            <a:lvl1pPr defTabSz="467359">
              <a:spcBef>
                <a:spcPts val="2200"/>
              </a:spcBef>
              <a:defRPr sz="4800"/>
            </a:lvl1pPr>
          </a:lstStyle>
          <a:p>
            <a:r>
              <a:t>two opposing views</a:t>
            </a:r>
          </a:p>
        </p:txBody>
      </p:sp>
      <p:sp>
        <p:nvSpPr>
          <p:cNvPr id="252" name="Shape 252"/>
          <p:cNvSpPr>
            <a:spLocks noGrp="1"/>
          </p:cNvSpPr>
          <p:nvPr>
            <p:ph type="body" sz="half" idx="1"/>
          </p:nvPr>
        </p:nvSpPr>
        <p:spPr>
          <a:prstGeom prst="rect">
            <a:avLst/>
          </a:prstGeom>
        </p:spPr>
        <p:txBody>
          <a:bodyPr/>
          <a:lstStyle/>
          <a:p>
            <a:pPr marL="377825" indent="-377825" defTabSz="496570">
              <a:spcBef>
                <a:spcPts val="2300"/>
              </a:spcBef>
              <a:defRPr sz="2380"/>
            </a:pPr>
            <a:r>
              <a:t>Glorified, romanticized, often scandalous college teacher-student relationships</a:t>
            </a:r>
          </a:p>
          <a:p>
            <a:pPr marL="755650" lvl="1" indent="-377825" defTabSz="496570">
              <a:spcBef>
                <a:spcPts val="2300"/>
              </a:spcBef>
              <a:defRPr sz="2380"/>
            </a:pPr>
            <a:r>
              <a:t>The Graduate (1967)</a:t>
            </a:r>
          </a:p>
          <a:p>
            <a:pPr marL="755650" lvl="1" indent="-377825" defTabSz="496570">
              <a:spcBef>
                <a:spcPts val="2300"/>
              </a:spcBef>
              <a:defRPr sz="2380"/>
            </a:pPr>
            <a:r>
              <a:t>Notes on a Scandal (2006)</a:t>
            </a:r>
          </a:p>
          <a:p>
            <a:pPr marL="755650" lvl="1" indent="-377825" defTabSz="496570">
              <a:spcBef>
                <a:spcPts val="2300"/>
              </a:spcBef>
              <a:defRPr sz="2380"/>
            </a:pPr>
            <a:r>
              <a:t>Pretty Little Liars, Gossip Girl, Glee, etc</a:t>
            </a:r>
          </a:p>
          <a:p>
            <a:pPr marL="377825" indent="-377825" defTabSz="496570">
              <a:spcBef>
                <a:spcPts val="2300"/>
              </a:spcBef>
              <a:defRPr sz="2380"/>
            </a:pPr>
            <a:r>
              <a:t>Inspirational teacher-student relationships</a:t>
            </a:r>
          </a:p>
          <a:p>
            <a:pPr marL="755650" lvl="1" indent="-377825" defTabSz="496570">
              <a:spcBef>
                <a:spcPts val="2300"/>
              </a:spcBef>
              <a:defRPr sz="2380"/>
            </a:pPr>
            <a:r>
              <a:t>Stand and Deliver (1988)</a:t>
            </a:r>
          </a:p>
          <a:p>
            <a:pPr marL="755650" lvl="1" indent="-377825" defTabSz="496570">
              <a:spcBef>
                <a:spcPts val="2300"/>
              </a:spcBef>
              <a:defRPr sz="2380"/>
            </a:pPr>
            <a:r>
              <a:t>The Great Debaters (2007)</a:t>
            </a:r>
          </a:p>
          <a:p>
            <a:pPr marL="755650" lvl="1" indent="-377825" defTabSz="496570">
              <a:spcBef>
                <a:spcPts val="2300"/>
              </a:spcBef>
              <a:defRPr sz="2380"/>
            </a:pPr>
            <a:r>
              <a:t>Dead Poets Society (1989)</a:t>
            </a:r>
          </a:p>
        </p:txBody>
      </p:sp>
      <p:pic>
        <p:nvPicPr>
          <p:cNvPr id="253" name="pasted-image.png"/>
          <p:cNvPicPr>
            <a:picLocks noGrp="1" noChangeAspect="1"/>
          </p:cNvPicPr>
          <p:nvPr>
            <p:ph type="pic" idx="14"/>
          </p:nvPr>
        </p:nvPicPr>
        <p:blipFill>
          <a:blip r:embed="rId5">
            <a:extLst/>
          </a:blip>
          <a:srcRect t="2019" b="2019"/>
          <a:stretch>
            <a:fillRect/>
          </a:stretch>
        </p:blipFill>
        <p:spPr>
          <a:xfrm>
            <a:off x="6969085" y="1320799"/>
            <a:ext cx="5772230" cy="820405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47"/>
                                        </p:tgtEl>
                                        <p:attrNameLst>
                                          <p:attrName>style.visibility</p:attrName>
                                        </p:attrNameLst>
                                      </p:cBhvr>
                                      <p:to>
                                        <p:strVal val="visible"/>
                                      </p:to>
                                    </p:set>
                                    <p:anim calcmode="lin" valueType="num">
                                      <p:cBhvr>
                                        <p:cTn id="7" dur="1000" fill="hold"/>
                                        <p:tgtEl>
                                          <p:spTgt spid="247"/>
                                        </p:tgtEl>
                                        <p:attrNameLst>
                                          <p:attrName>ppt_w</p:attrName>
                                        </p:attrNameLst>
                                      </p:cBhvr>
                                      <p:tavLst>
                                        <p:tav tm="0">
                                          <p:val>
                                            <p:fltVal val="0"/>
                                          </p:val>
                                        </p:tav>
                                        <p:tav tm="100000">
                                          <p:val>
                                            <p:strVal val="#ppt_w"/>
                                          </p:val>
                                        </p:tav>
                                      </p:tavLst>
                                    </p:anim>
                                    <p:anim calcmode="lin" valueType="num">
                                      <p:cBhvr>
                                        <p:cTn id="8" dur="1000" fill="hold"/>
                                        <p:tgtEl>
                                          <p:spTgt spid="24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48"/>
                                        </p:tgtEl>
                                        <p:attrNameLst>
                                          <p:attrName>style.visibility</p:attrName>
                                        </p:attrNameLst>
                                      </p:cBhvr>
                                      <p:to>
                                        <p:strVal val="visible"/>
                                      </p:to>
                                    </p:set>
                                    <p:anim calcmode="lin" valueType="num">
                                      <p:cBhvr>
                                        <p:cTn id="13" dur="1000" fill="hold"/>
                                        <p:tgtEl>
                                          <p:spTgt spid="248"/>
                                        </p:tgtEl>
                                        <p:attrNameLst>
                                          <p:attrName>ppt_w</p:attrName>
                                        </p:attrNameLst>
                                      </p:cBhvr>
                                      <p:tavLst>
                                        <p:tav tm="0">
                                          <p:val>
                                            <p:fltVal val="0"/>
                                          </p:val>
                                        </p:tav>
                                        <p:tav tm="100000">
                                          <p:val>
                                            <p:strVal val="#ppt_w"/>
                                          </p:val>
                                        </p:tav>
                                      </p:tavLst>
                                    </p:anim>
                                    <p:anim calcmode="lin" valueType="num">
                                      <p:cBhvr>
                                        <p:cTn id="14" dur="1000" fill="hold"/>
                                        <p:tgtEl>
                                          <p:spTgt spid="24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249"/>
                                        </p:tgtEl>
                                        <p:attrNameLst>
                                          <p:attrName>style.visibility</p:attrName>
                                        </p:attrNameLst>
                                      </p:cBhvr>
                                      <p:to>
                                        <p:strVal val="visible"/>
                                      </p:to>
                                    </p:set>
                                    <p:anim calcmode="lin" valueType="num">
                                      <p:cBhvr>
                                        <p:cTn id="19" dur="1000" fill="hold"/>
                                        <p:tgtEl>
                                          <p:spTgt spid="249"/>
                                        </p:tgtEl>
                                        <p:attrNameLst>
                                          <p:attrName>ppt_w</p:attrName>
                                        </p:attrNameLst>
                                      </p:cBhvr>
                                      <p:tavLst>
                                        <p:tav tm="0">
                                          <p:val>
                                            <p:fltVal val="0"/>
                                          </p:val>
                                        </p:tav>
                                        <p:tav tm="100000">
                                          <p:val>
                                            <p:strVal val="#ppt_w"/>
                                          </p:val>
                                        </p:tav>
                                      </p:tavLst>
                                    </p:anim>
                                    <p:anim calcmode="lin" valueType="num">
                                      <p:cBhvr>
                                        <p:cTn id="20" dur="1000" fill="hold"/>
                                        <p:tgtEl>
                                          <p:spTgt spid="24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253"/>
                                        </p:tgtEl>
                                        <p:attrNameLst>
                                          <p:attrName>style.visibility</p:attrName>
                                        </p:attrNameLst>
                                      </p:cBhvr>
                                      <p:to>
                                        <p:strVal val="visible"/>
                                      </p:to>
                                    </p:set>
                                    <p:anim calcmode="lin" valueType="num">
                                      <p:cBhvr>
                                        <p:cTn id="25" dur="1000" fill="hold"/>
                                        <p:tgtEl>
                                          <p:spTgt spid="253"/>
                                        </p:tgtEl>
                                        <p:attrNameLst>
                                          <p:attrName>ppt_w</p:attrName>
                                        </p:attrNameLst>
                                      </p:cBhvr>
                                      <p:tavLst>
                                        <p:tav tm="0">
                                          <p:val>
                                            <p:fltVal val="0"/>
                                          </p:val>
                                        </p:tav>
                                        <p:tav tm="100000">
                                          <p:val>
                                            <p:strVal val="#ppt_w"/>
                                          </p:val>
                                        </p:tav>
                                      </p:tavLst>
                                    </p:anim>
                                    <p:anim calcmode="lin" valueType="num">
                                      <p:cBhvr>
                                        <p:cTn id="26" dur="1000" fill="hold"/>
                                        <p:tgtEl>
                                          <p:spTgt spid="2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P spid="248" grpId="2" animBg="1" advAuto="0"/>
      <p:bldP spid="249" grpId="3" animBg="1" advAuto="0"/>
      <p:bldP spid="253"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body" idx="13"/>
          </p:nvPr>
        </p:nvSpPr>
        <p:spPr>
          <a:prstGeom prst="rect">
            <a:avLst/>
          </a:prstGeom>
        </p:spPr>
        <p:txBody>
          <a:bodyPr/>
          <a:lstStyle/>
          <a:p>
            <a:r>
              <a:t>BOUNDARIES</a:t>
            </a:r>
          </a:p>
        </p:txBody>
      </p:sp>
      <p:sp>
        <p:nvSpPr>
          <p:cNvPr id="256" name="Shape 256"/>
          <p:cNvSpPr>
            <a:spLocks noGrp="1"/>
          </p:cNvSpPr>
          <p:nvPr>
            <p:ph type="title"/>
          </p:nvPr>
        </p:nvSpPr>
        <p:spPr>
          <a:prstGeom prst="rect">
            <a:avLst/>
          </a:prstGeom>
        </p:spPr>
        <p:txBody>
          <a:bodyPr/>
          <a:lstStyle>
            <a:lvl1pPr defTabSz="467359">
              <a:spcBef>
                <a:spcPts val="2200"/>
              </a:spcBef>
              <a:defRPr sz="4800"/>
            </a:lvl1pPr>
          </a:lstStyle>
          <a:p>
            <a:r>
              <a:t>Drawing the line</a:t>
            </a:r>
          </a:p>
        </p:txBody>
      </p:sp>
      <p:sp>
        <p:nvSpPr>
          <p:cNvPr id="257" name="Shape 257"/>
          <p:cNvSpPr>
            <a:spLocks noGrp="1"/>
          </p:cNvSpPr>
          <p:nvPr>
            <p:ph type="body" idx="1"/>
          </p:nvPr>
        </p:nvSpPr>
        <p:spPr>
          <a:prstGeom prst="rect">
            <a:avLst/>
          </a:prstGeom>
        </p:spPr>
        <p:txBody>
          <a:bodyPr/>
          <a:lstStyle/>
          <a:p>
            <a:pPr marL="395604" indent="-395604" defTabSz="519937">
              <a:spcBef>
                <a:spcPts val="2400"/>
              </a:spcBef>
              <a:defRPr sz="3026"/>
            </a:pPr>
            <a:r>
              <a:t>Developing caring relationships make both teacher and student vulnerable</a:t>
            </a:r>
          </a:p>
          <a:p>
            <a:pPr marL="791209" lvl="1" indent="-395604" defTabSz="519937">
              <a:spcBef>
                <a:spcPts val="2400"/>
              </a:spcBef>
              <a:defRPr sz="3026"/>
            </a:pPr>
            <a:r>
              <a:t>Must recognize which boundaries cannot, should not be crossed</a:t>
            </a:r>
          </a:p>
          <a:p>
            <a:pPr marL="791209" lvl="1" indent="-395604" defTabSz="519937">
              <a:spcBef>
                <a:spcPts val="2400"/>
              </a:spcBef>
              <a:defRPr sz="3026"/>
            </a:pPr>
            <a:r>
              <a:t>Instructor has power over students; need to use that professionally</a:t>
            </a:r>
          </a:p>
          <a:p>
            <a:pPr marL="395604" indent="-395604" defTabSz="519937">
              <a:spcBef>
                <a:spcPts val="2400"/>
              </a:spcBef>
              <a:defRPr sz="3026"/>
            </a:pPr>
            <a:r>
              <a:t>Relationships can grow out of an “educative nature”</a:t>
            </a:r>
          </a:p>
          <a:p>
            <a:pPr marL="395604" indent="-395604" defTabSz="519937">
              <a:spcBef>
                <a:spcPts val="2400"/>
              </a:spcBef>
              <a:defRPr sz="3026"/>
            </a:pPr>
            <a:r>
              <a:t>Must maintain our professionalism, and treat all students fairly and equally</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body" idx="13"/>
          </p:nvPr>
        </p:nvSpPr>
        <p:spPr>
          <a:xfrm>
            <a:off x="5873675" y="3629912"/>
            <a:ext cx="6920753" cy="2493776"/>
          </a:xfrm>
          <a:prstGeom prst="rect">
            <a:avLst/>
          </a:prstGeom>
        </p:spPr>
        <p:txBody>
          <a:bodyPr/>
          <a:lstStyle/>
          <a:p>
            <a:r>
              <a:t>A cautious conclusion</a:t>
            </a:r>
          </a:p>
        </p:txBody>
      </p:sp>
      <p:pic>
        <p:nvPicPr>
          <p:cNvPr id="262" name="pasted-image.png"/>
          <p:cNvPicPr>
            <a:picLocks noGrp="1" noChangeAspect="1"/>
          </p:cNvPicPr>
          <p:nvPr>
            <p:ph type="pic" idx="14"/>
          </p:nvPr>
        </p:nvPicPr>
        <p:blipFill>
          <a:blip r:embed="rId2">
            <a:extLst/>
          </a:blip>
          <a:srcRect l="32833" r="32833"/>
          <a:stretch>
            <a:fillRect/>
          </a:stretch>
        </p:blipFill>
        <p:spPr>
          <a:prstGeom prst="rect">
            <a:avLst/>
          </a:prstGeom>
        </p:spPr>
      </p:pic>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 name="Shape 171"/>
          <p:cNvSpPr>
            <a:spLocks noGrp="1"/>
          </p:cNvSpPr>
          <p:nvPr>
            <p:ph type="body" idx="4294967295"/>
          </p:nvPr>
        </p:nvSpPr>
        <p:spPr>
          <a:xfrm>
            <a:off x="406400" y="1414918"/>
            <a:ext cx="12192000" cy="6108701"/>
          </a:xfrm>
          <a:prstGeom prst="rect">
            <a:avLst/>
          </a:prstGeom>
        </p:spPr>
        <p:txBody>
          <a:bodyPr/>
          <a:lstStyle/>
          <a:p>
            <a:pPr>
              <a:buClr>
                <a:srgbClr val="C0A82C"/>
              </a:buClr>
              <a:buChar char="▸"/>
            </a:pPr>
            <a:r>
              <a:t>Personal experiences with caring (or lack thereof) as a student? As an TA/instructor?</a:t>
            </a:r>
          </a:p>
          <a:p>
            <a:pPr>
              <a:buClr>
                <a:srgbClr val="C0A82C"/>
              </a:buClr>
              <a:buChar char="▸"/>
            </a:pPr>
            <a:r>
              <a:t>Other challenges to caring not discussed?</a:t>
            </a:r>
          </a:p>
          <a:p>
            <a:pPr>
              <a:buClr>
                <a:srgbClr val="C0A82C"/>
              </a:buClr>
              <a:buChar char="▸"/>
            </a:pPr>
            <a:r>
              <a:t>Takeaway that you want to apply to your own pedagogy?</a:t>
            </a:r>
          </a:p>
        </p:txBody>
      </p:sp>
      <p:sp>
        <p:nvSpPr>
          <p:cNvPr id="172" name="Shape 172"/>
          <p:cNvSpPr>
            <a:spLocks noGrp="1"/>
          </p:cNvSpPr>
          <p:nvPr>
            <p:ph type="title" idx="4294967295"/>
          </p:nvPr>
        </p:nvSpPr>
        <p:spPr>
          <a:xfrm>
            <a:off x="406400" y="6426200"/>
            <a:ext cx="12192000" cy="2705100"/>
          </a:xfrm>
          <a:prstGeom prst="rect">
            <a:avLst/>
          </a:prstGeom>
        </p:spPr>
        <p:txBody>
          <a:bodyPr/>
          <a:lstStyle>
            <a:lvl1pPr>
              <a:spcBef>
                <a:spcPts val="0"/>
              </a:spcBef>
              <a:defRPr sz="17000"/>
            </a:lvl1pPr>
          </a:lstStyle>
          <a:p>
            <a:r>
              <a:t>DISCUSSIOn</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body" idx="13"/>
          </p:nvPr>
        </p:nvSpPr>
        <p:spPr>
          <a:prstGeom prst="rect">
            <a:avLst/>
          </a:prstGeom>
        </p:spPr>
        <p:txBody>
          <a:bodyPr/>
          <a:lstStyle/>
          <a:p>
            <a:r>
              <a:t>A Cautious conclusion</a:t>
            </a:r>
          </a:p>
        </p:txBody>
      </p:sp>
      <p:sp>
        <p:nvSpPr>
          <p:cNvPr id="265" name="Shape 265"/>
          <p:cNvSpPr>
            <a:spLocks noGrp="1"/>
          </p:cNvSpPr>
          <p:nvPr>
            <p:ph type="title"/>
          </p:nvPr>
        </p:nvSpPr>
        <p:spPr>
          <a:prstGeom prst="rect">
            <a:avLst/>
          </a:prstGeom>
        </p:spPr>
        <p:txBody>
          <a:bodyPr/>
          <a:lstStyle>
            <a:lvl1pPr defTabSz="467359">
              <a:spcBef>
                <a:spcPts val="2200"/>
              </a:spcBef>
              <a:defRPr sz="4800"/>
            </a:lvl1pPr>
          </a:lstStyle>
          <a:p>
            <a:r>
              <a:t>feeling cared-for</a:t>
            </a:r>
          </a:p>
        </p:txBody>
      </p:sp>
      <p:sp>
        <p:nvSpPr>
          <p:cNvPr id="266" name="Shape 266"/>
          <p:cNvSpPr>
            <a:spLocks noGrp="1"/>
          </p:cNvSpPr>
          <p:nvPr>
            <p:ph type="body" idx="1"/>
          </p:nvPr>
        </p:nvSpPr>
        <p:spPr>
          <a:prstGeom prst="rect">
            <a:avLst/>
          </a:prstGeom>
        </p:spPr>
        <p:txBody>
          <a:bodyPr/>
          <a:lstStyle/>
          <a:p>
            <a:pPr marL="413384" indent="-413384" defTabSz="543305">
              <a:spcBef>
                <a:spcPts val="2600"/>
              </a:spcBef>
              <a:defRPr sz="3162"/>
            </a:pPr>
            <a:r>
              <a:t>Observable reciprocity may not present, or it may be disguised, but arguably it does not make or break the relationship</a:t>
            </a:r>
          </a:p>
          <a:p>
            <a:pPr marL="826769" lvl="1" indent="-413384" defTabSz="543305">
              <a:spcBef>
                <a:spcPts val="2600"/>
              </a:spcBef>
              <a:defRPr sz="3162"/>
            </a:pPr>
            <a:r>
              <a:t>A caring teacher may never know the impact of their caring</a:t>
            </a:r>
          </a:p>
          <a:p>
            <a:pPr marL="413384" indent="-413384" defTabSz="543305">
              <a:spcBef>
                <a:spcPts val="2600"/>
              </a:spcBef>
              <a:defRPr sz="3162"/>
            </a:pPr>
            <a:r>
              <a:t>While caring theory is not a “magic pill” that dissolves all challenges of teaching, it offers an important place from which to teach</a:t>
            </a:r>
          </a:p>
          <a:p>
            <a:pPr marL="826769" lvl="1" indent="-413384" defTabSz="543305">
              <a:spcBef>
                <a:spcPts val="2600"/>
              </a:spcBef>
              <a:defRPr sz="3162"/>
            </a:pPr>
            <a:r>
              <a:t>Emphasizes importance of listening, observing students’ needs carefully, exercising empathy, accentuating mutuality</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body" idx="13"/>
          </p:nvPr>
        </p:nvSpPr>
        <p:spPr>
          <a:prstGeom prst="rect">
            <a:avLst/>
          </a:prstGeom>
        </p:spPr>
        <p:txBody>
          <a:bodyPr/>
          <a:lstStyle/>
          <a:p>
            <a:r>
              <a:t>Text</a:t>
            </a:r>
          </a:p>
        </p:txBody>
      </p:sp>
      <p:sp>
        <p:nvSpPr>
          <p:cNvPr id="269" name="Shape 269"/>
          <p:cNvSpPr>
            <a:spLocks noGrp="1"/>
          </p:cNvSpPr>
          <p:nvPr>
            <p:ph type="title"/>
          </p:nvPr>
        </p:nvSpPr>
        <p:spPr>
          <a:prstGeom prst="rect">
            <a:avLst/>
          </a:prstGeom>
        </p:spPr>
        <p:txBody>
          <a:bodyPr/>
          <a:lstStyle>
            <a:lvl1pPr defTabSz="467359">
              <a:spcBef>
                <a:spcPts val="2200"/>
              </a:spcBef>
              <a:defRPr sz="4800"/>
            </a:lvl1pPr>
          </a:lstStyle>
          <a:p>
            <a:r>
              <a:t>instructional recommendations</a:t>
            </a:r>
          </a:p>
        </p:txBody>
      </p:sp>
      <p:sp>
        <p:nvSpPr>
          <p:cNvPr id="270" name="Shape 270"/>
          <p:cNvSpPr>
            <a:spLocks noGrp="1"/>
          </p:cNvSpPr>
          <p:nvPr>
            <p:ph type="body" idx="1"/>
          </p:nvPr>
        </p:nvSpPr>
        <p:spPr>
          <a:prstGeom prst="rect">
            <a:avLst/>
          </a:prstGeom>
        </p:spPr>
        <p:txBody>
          <a:bodyPr/>
          <a:lstStyle/>
          <a:p>
            <a:r>
              <a:t>Be open, available, and responsible</a:t>
            </a:r>
          </a:p>
          <a:p>
            <a:r>
              <a:t>Offer help as soon as a problem arises, show compassion, listen to student ideas, get to know them beyond their names</a:t>
            </a:r>
          </a:p>
          <a:p>
            <a:r>
              <a:t>Foster interactions with students</a:t>
            </a:r>
          </a:p>
          <a:p>
            <a:r>
              <a:t>Use class time productively, share personal experiences</a:t>
            </a:r>
          </a:p>
          <a:p>
            <a:r>
              <a:t>Many many more</a:t>
            </a: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 name="Shape 272"/>
          <p:cNvSpPr>
            <a:spLocks noGrp="1"/>
          </p:cNvSpPr>
          <p:nvPr>
            <p:ph type="body" idx="4294967295"/>
          </p:nvPr>
        </p:nvSpPr>
        <p:spPr>
          <a:xfrm>
            <a:off x="406400" y="1414918"/>
            <a:ext cx="12192000" cy="6108701"/>
          </a:xfrm>
          <a:prstGeom prst="rect">
            <a:avLst/>
          </a:prstGeom>
        </p:spPr>
        <p:txBody>
          <a:bodyPr/>
          <a:lstStyle/>
          <a:p>
            <a:pPr>
              <a:buClr>
                <a:srgbClr val="C0A82C"/>
              </a:buClr>
              <a:buChar char="▸"/>
            </a:pPr>
            <a:r>
              <a:t>Personal experiences with caring (or lack thereof) as a student? As an TA/instructor?</a:t>
            </a:r>
          </a:p>
          <a:p>
            <a:pPr>
              <a:buClr>
                <a:srgbClr val="C0A82C"/>
              </a:buClr>
              <a:buChar char="▸"/>
            </a:pPr>
            <a:r>
              <a:t>Other challenges to caring not discussed?</a:t>
            </a:r>
          </a:p>
          <a:p>
            <a:pPr>
              <a:buClr>
                <a:srgbClr val="C0A82C"/>
              </a:buClr>
              <a:buChar char="▸"/>
            </a:pPr>
            <a:r>
              <a:t>Takeaway that you want to apply to your own pedagogy?</a:t>
            </a:r>
          </a:p>
        </p:txBody>
      </p:sp>
      <p:sp>
        <p:nvSpPr>
          <p:cNvPr id="273" name="Shape 273"/>
          <p:cNvSpPr>
            <a:spLocks noGrp="1"/>
          </p:cNvSpPr>
          <p:nvPr>
            <p:ph type="title" idx="4294967295"/>
          </p:nvPr>
        </p:nvSpPr>
        <p:spPr>
          <a:xfrm>
            <a:off x="406400" y="6426200"/>
            <a:ext cx="12192000" cy="2705100"/>
          </a:xfrm>
          <a:prstGeom prst="rect">
            <a:avLst/>
          </a:prstGeom>
        </p:spPr>
        <p:txBody>
          <a:bodyPr/>
          <a:lstStyle>
            <a:lvl1pPr>
              <a:spcBef>
                <a:spcPts val="0"/>
              </a:spcBef>
              <a:defRPr sz="17000"/>
            </a:lvl1pPr>
          </a:lstStyle>
          <a:p>
            <a:r>
              <a:t>DISCUSSIOn</a:t>
            </a:r>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108176231_2889x1907_2_gradiation.jpeg"/>
          <p:cNvPicPr>
            <a:picLocks noGrp="1" noChangeAspect="1"/>
          </p:cNvPicPr>
          <p:nvPr>
            <p:ph type="pic" idx="13"/>
          </p:nvPr>
        </p:nvPicPr>
        <p:blipFill>
          <a:blip r:embed="rId2">
            <a:extLst/>
          </a:blip>
          <a:srcRect l="6172" t="129" r="6044" b="129"/>
          <a:stretch>
            <a:fillRect/>
          </a:stretch>
        </p:blipFill>
        <p:spPr>
          <a:prstGeom prst="rect">
            <a:avLst/>
          </a:prstGeom>
        </p:spPr>
      </p:pic>
      <p:sp>
        <p:nvSpPr>
          <p:cNvPr id="276" name="Shape 276"/>
          <p:cNvSpPr>
            <a:spLocks noGrp="1"/>
          </p:cNvSpPr>
          <p:nvPr>
            <p:ph type="body" idx="14"/>
          </p:nvPr>
        </p:nvSpPr>
        <p:spPr>
          <a:prstGeom prst="line">
            <a:avLst/>
          </a:prstGeom>
        </p:spPr>
        <p:txBody>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77" name="Shape 277"/>
          <p:cNvSpPr>
            <a:spLocks noGrp="1"/>
          </p:cNvSpPr>
          <p:nvPr>
            <p:ph type="title"/>
          </p:nvPr>
        </p:nvSpPr>
        <p:spPr>
          <a:prstGeom prst="rect">
            <a:avLst/>
          </a:prstGeom>
        </p:spPr>
        <p:txBody>
          <a:bodyPr/>
          <a:lstStyle/>
          <a:p>
            <a:r>
              <a:t>Thank you</a:t>
            </a:r>
          </a:p>
        </p:txBody>
      </p:sp>
      <p:sp>
        <p:nvSpPr>
          <p:cNvPr id="278" name="Shape 278"/>
          <p:cNvSpPr>
            <a:spLocks noGrp="1"/>
          </p:cNvSpPr>
          <p:nvPr>
            <p:ph type="body" sz="quarter" idx="1"/>
          </p:nvPr>
        </p:nvSpPr>
        <p:spPr>
          <a:prstGeom prst="rect">
            <a:avLst/>
          </a:prstGeom>
        </p:spPr>
        <p:txBody>
          <a:bodyPr/>
          <a:lstStyle/>
          <a:p>
            <a:endParaRP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body" idx="13"/>
          </p:nvPr>
        </p:nvSpPr>
        <p:spPr>
          <a:xfrm>
            <a:off x="889000" y="2908300"/>
            <a:ext cx="11226800" cy="3689607"/>
          </a:xfrm>
          <a:prstGeom prst="rect">
            <a:avLst/>
          </a:prstGeom>
        </p:spPr>
        <p:txBody>
          <a:bodyPr/>
          <a:lstStyle/>
          <a:p>
            <a:r>
              <a:t>“caring </a:t>
            </a:r>
            <a:r>
              <a:rPr u="sng"/>
              <a:t>about</a:t>
            </a:r>
            <a:r>
              <a:t> is empty if </a:t>
            </a:r>
          </a:p>
          <a:p>
            <a:r>
              <a:t>it does not culminate in caring relations”</a:t>
            </a:r>
          </a:p>
        </p:txBody>
      </p:sp>
      <p:sp>
        <p:nvSpPr>
          <p:cNvPr id="175" name="Shape 175"/>
          <p:cNvSpPr>
            <a:spLocks noGrp="1"/>
          </p:cNvSpPr>
          <p:nvPr>
            <p:ph type="body" idx="14"/>
          </p:nvPr>
        </p:nvSpPr>
        <p:spPr>
          <a:prstGeom prst="rect">
            <a:avLst/>
          </a:prstGeom>
        </p:spPr>
        <p:txBody>
          <a:bodyPr/>
          <a:lstStyle/>
          <a:p>
            <a:r>
              <a:t>nel noddings (2002)</a:t>
            </a:r>
          </a:p>
        </p:txBody>
      </p:sp>
      <p:sp>
        <p:nvSpPr>
          <p:cNvPr id="176" name="Shape 176"/>
          <p:cNvSpPr>
            <a:spLocks noGrp="1"/>
          </p:cNvSpPr>
          <p:nvPr>
            <p:ph type="body" idx="15"/>
          </p:nvPr>
        </p:nvSpPr>
        <p:spPr>
          <a:prstGeom prst="rect">
            <a:avLst/>
          </a:prstGeom>
        </p:spPr>
        <p:txBody>
          <a:bodyPr/>
          <a:lstStyle/>
          <a:p>
            <a:endParaRPr/>
          </a:p>
        </p:txBody>
      </p:sp>
      <p:sp>
        <p:nvSpPr>
          <p:cNvPr id="177" name="Shape 177"/>
          <p:cNvSpPr>
            <a:spLocks noGrp="1"/>
          </p:cNvSpPr>
          <p:nvPr>
            <p:ph type="title" idx="4294967295"/>
          </p:nvPr>
        </p:nvSpPr>
        <p:spPr>
          <a:prstGeom prst="rect">
            <a:avLst/>
          </a:prstGeom>
        </p:spPr>
        <p:txBody>
          <a:bodyPr/>
          <a:lstStyle>
            <a:lvl1pPr defTabSz="467359">
              <a:spcBef>
                <a:spcPts val="2200"/>
              </a:spcBef>
              <a:defRPr sz="4800"/>
            </a:lvl1pPr>
          </a:lstStyle>
          <a:p>
            <a:r>
              <a:t>“The Professor doesn’t care!”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4"/>
                                        </p:tgtEl>
                                        <p:attrNameLst>
                                          <p:attrName>style.visibility</p:attrName>
                                        </p:attrNameLst>
                                      </p:cBhvr>
                                      <p:to>
                                        <p:strVal val="visible"/>
                                      </p:to>
                                    </p:set>
                                    <p:animEffect transition="in" filter="dissolve">
                                      <p:cBhvr>
                                        <p:cTn id="7" dur="3000"/>
                                        <p:tgtEl>
                                          <p:spTgt spid="174"/>
                                        </p:tgtEl>
                                      </p:cBhvr>
                                    </p:animEffect>
                                  </p:childTnLst>
                                </p:cTn>
                              </p:par>
                            </p:childTnLst>
                          </p:cTn>
                        </p:par>
                        <p:par>
                          <p:cTn id="8" fill="hold">
                            <p:stCondLst>
                              <p:cond delay="3000"/>
                            </p:stCondLst>
                            <p:childTnLst>
                              <p:par>
                                <p:cTn id="9" presetID="9" presetClass="entr" fill="hold" grpId="2" nodeType="afterEffect">
                                  <p:stCondLst>
                                    <p:cond delay="0"/>
                                  </p:stCondLst>
                                  <p:iterate>
                                    <p:tmAbs val="0"/>
                                  </p:iterate>
                                  <p:childTnLst>
                                    <p:set>
                                      <p:cBhvr>
                                        <p:cTn id="10" fill="hold"/>
                                        <p:tgtEl>
                                          <p:spTgt spid="175"/>
                                        </p:tgtEl>
                                        <p:attrNameLst>
                                          <p:attrName>style.visibility</p:attrName>
                                        </p:attrNameLst>
                                      </p:cBhvr>
                                      <p:to>
                                        <p:strVal val="visible"/>
                                      </p:to>
                                    </p:set>
                                    <p:animEffect transition="in" filter="dissolve">
                                      <p:cBhvr>
                                        <p:cTn id="11" dur="3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advAuto="0"/>
      <p:bldP spid="175"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body" idx="13"/>
          </p:nvPr>
        </p:nvSpPr>
        <p:spPr>
          <a:prstGeom prst="rect">
            <a:avLst/>
          </a:prstGeom>
        </p:spPr>
        <p:txBody>
          <a:bodyPr/>
          <a:lstStyle/>
          <a:p>
            <a:r>
              <a:t>Text</a:t>
            </a:r>
          </a:p>
        </p:txBody>
      </p:sp>
      <p:sp>
        <p:nvSpPr>
          <p:cNvPr id="180" name="Shape 180"/>
          <p:cNvSpPr>
            <a:spLocks noGrp="1"/>
          </p:cNvSpPr>
          <p:nvPr>
            <p:ph type="title"/>
          </p:nvPr>
        </p:nvSpPr>
        <p:spPr>
          <a:prstGeom prst="rect">
            <a:avLst/>
          </a:prstGeom>
        </p:spPr>
        <p:txBody>
          <a:bodyPr/>
          <a:lstStyle>
            <a:lvl1pPr defTabSz="467359">
              <a:spcBef>
                <a:spcPts val="2200"/>
              </a:spcBef>
              <a:defRPr sz="4800"/>
            </a:lvl1pPr>
          </a:lstStyle>
          <a:p>
            <a:r>
              <a:t>traditional theories of care in education</a:t>
            </a:r>
          </a:p>
        </p:txBody>
      </p:sp>
      <p:sp>
        <p:nvSpPr>
          <p:cNvPr id="181" name="Shape 181"/>
          <p:cNvSpPr>
            <a:spLocks noGrp="1"/>
          </p:cNvSpPr>
          <p:nvPr>
            <p:ph type="body" idx="4294967295"/>
          </p:nvPr>
        </p:nvSpPr>
        <p:spPr>
          <a:prstGeom prst="rect">
            <a:avLst/>
          </a:prstGeom>
        </p:spPr>
        <p:txBody>
          <a:bodyPr/>
          <a:lstStyle/>
          <a:p>
            <a:pPr marL="360045" indent="-360045" defTabSz="473201">
              <a:spcBef>
                <a:spcPts val="2200"/>
              </a:spcBef>
              <a:buClr>
                <a:srgbClr val="C0A82C"/>
              </a:buClr>
              <a:buChar char="▸"/>
              <a:defRPr sz="2754"/>
            </a:pPr>
            <a:r>
              <a:t>Often focus on K-12 teaching</a:t>
            </a:r>
          </a:p>
          <a:p>
            <a:pPr marL="360045" indent="-360045" defTabSz="473201">
              <a:spcBef>
                <a:spcPts val="2200"/>
              </a:spcBef>
              <a:buClr>
                <a:srgbClr val="C0A82C"/>
              </a:buClr>
              <a:buChar char="▸"/>
              <a:defRPr sz="2754"/>
            </a:pPr>
            <a:r>
              <a:t>Higher education traditionally centers on content area expertise</a:t>
            </a:r>
          </a:p>
          <a:p>
            <a:pPr marL="360045" indent="-360045" defTabSz="473201">
              <a:spcBef>
                <a:spcPts val="2200"/>
              </a:spcBef>
              <a:buClr>
                <a:srgbClr val="C0A82C"/>
              </a:buClr>
              <a:buChar char="▸"/>
              <a:defRPr sz="2754"/>
            </a:pPr>
            <a:r>
              <a:t>Often rigid and oppressive student-teacher relationship models</a:t>
            </a:r>
          </a:p>
          <a:p>
            <a:pPr marL="720090" lvl="1" indent="-360045" defTabSz="473201">
              <a:spcBef>
                <a:spcPts val="2200"/>
              </a:spcBef>
              <a:buClr>
                <a:srgbClr val="C0A82C"/>
              </a:buClr>
              <a:buChar char="▸"/>
              <a:defRPr sz="2754"/>
            </a:pPr>
            <a:r>
              <a:t>Constructs barriers to students’ and teachers’ education and learning</a:t>
            </a:r>
          </a:p>
          <a:p>
            <a:pPr marL="360045" indent="-360045" defTabSz="473201">
              <a:spcBef>
                <a:spcPts val="2200"/>
              </a:spcBef>
              <a:buClr>
                <a:srgbClr val="C0A82C"/>
              </a:buClr>
              <a:buChar char="▸"/>
              <a:defRPr sz="2754"/>
            </a:pPr>
            <a:r>
              <a:t>To change the status quo requires attention to pedagogy at college level</a:t>
            </a:r>
          </a:p>
          <a:p>
            <a:pPr marL="720090" lvl="1" indent="-360045" defTabSz="473201">
              <a:spcBef>
                <a:spcPts val="2200"/>
              </a:spcBef>
              <a:buClr>
                <a:srgbClr val="C0A82C"/>
              </a:buClr>
              <a:buChar char="▸"/>
              <a:defRPr sz="2754"/>
            </a:pPr>
            <a:r>
              <a:t>Especially important for students who find school challenging</a:t>
            </a:r>
          </a:p>
          <a:p>
            <a:pPr marL="720090" lvl="1" indent="-360045" defTabSz="473201">
              <a:spcBef>
                <a:spcPts val="2200"/>
              </a:spcBef>
              <a:buClr>
                <a:srgbClr val="C0A82C"/>
              </a:buClr>
              <a:buChar char="▸"/>
              <a:defRPr sz="2754"/>
            </a:pPr>
            <a:r>
              <a:t>Statistical odds stacked against them, yet still deserve fair opportunities for success</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body" idx="13"/>
          </p:nvPr>
        </p:nvSpPr>
        <p:spPr>
          <a:xfrm>
            <a:off x="5892800" y="1836165"/>
            <a:ext cx="6705600" cy="6081270"/>
          </a:xfrm>
          <a:prstGeom prst="rect">
            <a:avLst/>
          </a:prstGeom>
        </p:spPr>
        <p:txBody>
          <a:bodyPr/>
          <a:lstStyle/>
          <a:p>
            <a:r>
              <a:t>“Caring for your students will only cause them more harm.”</a:t>
            </a:r>
          </a:p>
        </p:txBody>
      </p:sp>
      <p:pic>
        <p:nvPicPr>
          <p:cNvPr id="184" name="171625531_1440x846.jpeg"/>
          <p:cNvPicPr>
            <a:picLocks noGrp="1" noChangeAspect="1"/>
          </p:cNvPicPr>
          <p:nvPr>
            <p:ph type="pic" idx="14"/>
          </p:nvPr>
        </p:nvPicPr>
        <p:blipFill>
          <a:blip r:embed="rId3">
            <a:extLst/>
          </a:blip>
          <a:srcRect l="33476" r="33476"/>
          <a:stretch>
            <a:fillRect/>
          </a:stretch>
        </p:blipFill>
        <p:spPr>
          <a:prstGeom prst="rect">
            <a:avLst/>
          </a:prstGeom>
        </p:spPr>
      </p:pic>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body" idx="13"/>
          </p:nvPr>
        </p:nvSpPr>
        <p:spPr>
          <a:prstGeom prst="rect">
            <a:avLst/>
          </a:prstGeom>
        </p:spPr>
        <p:txBody>
          <a:bodyPr/>
          <a:lstStyle/>
          <a:p>
            <a:endParaRPr/>
          </a:p>
        </p:txBody>
      </p:sp>
      <p:sp>
        <p:nvSpPr>
          <p:cNvPr id="189" name="Shape 189"/>
          <p:cNvSpPr>
            <a:spLocks noGrp="1"/>
          </p:cNvSpPr>
          <p:nvPr>
            <p:ph type="title"/>
          </p:nvPr>
        </p:nvSpPr>
        <p:spPr>
          <a:prstGeom prst="rect">
            <a:avLst/>
          </a:prstGeom>
        </p:spPr>
        <p:txBody>
          <a:bodyPr/>
          <a:lstStyle>
            <a:lvl1pPr defTabSz="467359">
              <a:spcBef>
                <a:spcPts val="2200"/>
              </a:spcBef>
              <a:defRPr sz="4800"/>
            </a:lvl1pPr>
          </a:lstStyle>
          <a:p>
            <a:r>
              <a:t>an ethic of care: Foundations</a:t>
            </a:r>
          </a:p>
        </p:txBody>
      </p:sp>
      <p:sp>
        <p:nvSpPr>
          <p:cNvPr id="190" name="Shape 190"/>
          <p:cNvSpPr>
            <a:spLocks noGrp="1"/>
          </p:cNvSpPr>
          <p:nvPr>
            <p:ph type="body" idx="1"/>
          </p:nvPr>
        </p:nvSpPr>
        <p:spPr>
          <a:prstGeom prst="rect">
            <a:avLst/>
          </a:prstGeom>
        </p:spPr>
        <p:txBody>
          <a:bodyPr/>
          <a:lstStyle/>
          <a:p>
            <a:pPr marL="351155" indent="-351155" defTabSz="461518">
              <a:spcBef>
                <a:spcPts val="2200"/>
              </a:spcBef>
              <a:defRPr sz="2686"/>
            </a:pPr>
            <a:r>
              <a:t>Three key factors as a guide: (from educational philosopher Nel Noddings)</a:t>
            </a:r>
          </a:p>
          <a:p>
            <a:pPr marL="702310" lvl="1" indent="-351155" defTabSz="461518">
              <a:spcBef>
                <a:spcPts val="2200"/>
              </a:spcBef>
              <a:defRPr sz="2686"/>
            </a:pPr>
            <a:r>
              <a:t>(1) Engrossment  (2) Motivational Displacement  (3) Reciprocity</a:t>
            </a:r>
          </a:p>
          <a:p>
            <a:pPr marL="351155" indent="-351155" defTabSz="461518">
              <a:spcBef>
                <a:spcPts val="2200"/>
              </a:spcBef>
              <a:defRPr sz="2686"/>
            </a:pPr>
            <a:r>
              <a:t>Some critics question the need for </a:t>
            </a:r>
            <a:r>
              <a:rPr i="1"/>
              <a:t>observable reciprocity</a:t>
            </a:r>
          </a:p>
          <a:p>
            <a:pPr marL="702310" lvl="1" indent="-351155" defTabSz="461518">
              <a:spcBef>
                <a:spcPts val="2200"/>
              </a:spcBef>
              <a:defRPr sz="2686"/>
            </a:pPr>
            <a:r>
              <a:t>"Faith in humanity and faith in God can sustain one caring..." in the face of situational confusion, competing needs, and hostile opposition" (White, 2003)</a:t>
            </a:r>
          </a:p>
          <a:p>
            <a:pPr marL="351155" indent="-351155" defTabSz="461518">
              <a:spcBef>
                <a:spcPts val="2200"/>
              </a:spcBef>
              <a:defRPr sz="2686"/>
            </a:pPr>
            <a:r>
              <a:t>Others call for a more "collaborative caring" (Bateson, 1989)</a:t>
            </a:r>
          </a:p>
          <a:p>
            <a:pPr marL="702310" lvl="1" indent="-351155" defTabSz="461518">
              <a:spcBef>
                <a:spcPts val="2200"/>
              </a:spcBef>
              <a:defRPr sz="2686"/>
            </a:pPr>
            <a:r>
              <a:t>“Empowerment that considers the needs of both persons within the relationship” (Sumsion, 2000)</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body" idx="13"/>
          </p:nvPr>
        </p:nvSpPr>
        <p:spPr>
          <a:prstGeom prst="rect">
            <a:avLst/>
          </a:prstGeom>
        </p:spPr>
        <p:txBody>
          <a:bodyPr/>
          <a:lstStyle/>
          <a:p>
            <a:endParaRPr/>
          </a:p>
        </p:txBody>
      </p:sp>
      <p:sp>
        <p:nvSpPr>
          <p:cNvPr id="195" name="Shape 195"/>
          <p:cNvSpPr>
            <a:spLocks noGrp="1"/>
          </p:cNvSpPr>
          <p:nvPr>
            <p:ph type="title"/>
          </p:nvPr>
        </p:nvSpPr>
        <p:spPr>
          <a:prstGeom prst="rect">
            <a:avLst/>
          </a:prstGeom>
        </p:spPr>
        <p:txBody>
          <a:bodyPr/>
          <a:lstStyle>
            <a:lvl1pPr defTabSz="467359">
              <a:spcBef>
                <a:spcPts val="2200"/>
              </a:spcBef>
              <a:defRPr sz="4800"/>
            </a:lvl1pPr>
          </a:lstStyle>
          <a:p>
            <a:r>
              <a:t>Caring in postsecondary settings</a:t>
            </a:r>
          </a:p>
        </p:txBody>
      </p:sp>
      <p:sp>
        <p:nvSpPr>
          <p:cNvPr id="196" name="Shape 196"/>
          <p:cNvSpPr>
            <a:spLocks noGrp="1"/>
          </p:cNvSpPr>
          <p:nvPr>
            <p:ph type="body" idx="1"/>
          </p:nvPr>
        </p:nvSpPr>
        <p:spPr>
          <a:prstGeom prst="rect">
            <a:avLst/>
          </a:prstGeom>
        </p:spPr>
        <p:txBody>
          <a:bodyPr/>
          <a:lstStyle/>
          <a:p>
            <a:pPr marL="280034" indent="-280034" defTabSz="368045">
              <a:spcBef>
                <a:spcPts val="1700"/>
              </a:spcBef>
              <a:defRPr sz="2142"/>
            </a:pPr>
            <a:r>
              <a:t>Haskell-McBee (2007) collected data on “what caring in educational context means to respondents, how they show […] they care, and how they teach caring”</a:t>
            </a:r>
          </a:p>
          <a:p>
            <a:pPr marL="704087" lvl="2" indent="-144018" defTabSz="368045">
              <a:spcBef>
                <a:spcPts val="1700"/>
              </a:spcBef>
              <a:buSzPct val="100000"/>
              <a:buAutoNum type="arabicPeriod"/>
              <a:defRPr sz="2142"/>
            </a:pPr>
            <a:r>
              <a:t> “offering help”</a:t>
            </a:r>
          </a:p>
          <a:p>
            <a:pPr marL="704087" lvl="2" indent="-144018" defTabSz="368045">
              <a:spcBef>
                <a:spcPts val="1700"/>
              </a:spcBef>
              <a:buSzPct val="100000"/>
              <a:buAutoNum type="arabicPeriod"/>
              <a:defRPr sz="2142"/>
            </a:pPr>
            <a:r>
              <a:t>“showing compassion”</a:t>
            </a:r>
          </a:p>
          <a:p>
            <a:pPr marL="704087" lvl="2" indent="-144018" defTabSz="368045">
              <a:spcBef>
                <a:spcPts val="1700"/>
              </a:spcBef>
              <a:buSzPct val="100000"/>
              <a:buAutoNum type="arabicPeriod"/>
              <a:defRPr sz="2142"/>
            </a:pPr>
            <a:r>
              <a:t>“showing interest”</a:t>
            </a:r>
          </a:p>
          <a:p>
            <a:pPr marL="704087" lvl="2" indent="-144018" defTabSz="368045">
              <a:spcBef>
                <a:spcPts val="1700"/>
              </a:spcBef>
              <a:buSzPct val="100000"/>
              <a:buAutoNum type="arabicPeriod"/>
              <a:defRPr sz="2142"/>
            </a:pPr>
            <a:r>
              <a:t>“caring about the individual”</a:t>
            </a:r>
          </a:p>
          <a:p>
            <a:pPr marL="704087" lvl="2" indent="-144018" defTabSz="368045">
              <a:spcBef>
                <a:spcPts val="1700"/>
              </a:spcBef>
              <a:buSzPct val="100000"/>
              <a:buAutoNum type="arabicPeriod"/>
              <a:defRPr sz="2142"/>
            </a:pPr>
            <a:r>
              <a:t>“giving time”</a:t>
            </a:r>
          </a:p>
          <a:p>
            <a:pPr marL="704087" lvl="2" indent="-144018" defTabSz="368045">
              <a:spcBef>
                <a:spcPts val="1700"/>
              </a:spcBef>
              <a:buSzPct val="100000"/>
              <a:buAutoNum type="arabicPeriod"/>
              <a:defRPr sz="2142"/>
            </a:pPr>
            <a:r>
              <a:t>“listening”</a:t>
            </a:r>
          </a:p>
          <a:p>
            <a:pPr marL="704087" lvl="2" indent="-144018" defTabSz="368045">
              <a:spcBef>
                <a:spcPts val="1700"/>
              </a:spcBef>
              <a:buSzPct val="100000"/>
              <a:buAutoNum type="arabicPeriod"/>
              <a:defRPr sz="2142"/>
            </a:pPr>
            <a:r>
              <a:t>“getting to know students”</a:t>
            </a:r>
          </a:p>
          <a:p>
            <a:pPr marL="280034" indent="-280034" defTabSz="368045">
              <a:spcBef>
                <a:spcPts val="1700"/>
              </a:spcBef>
              <a:defRPr sz="2142"/>
            </a:pPr>
            <a:r>
              <a:t>Meyers (2009) added “demonstrating concern for students,” “respectfulness and willingness to answer questions and foster interactions”</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body" idx="13"/>
          </p:nvPr>
        </p:nvSpPr>
        <p:spPr>
          <a:prstGeom prst="rect">
            <a:avLst/>
          </a:prstGeom>
        </p:spPr>
        <p:txBody>
          <a:bodyPr/>
          <a:lstStyle/>
          <a:p>
            <a:endParaRPr/>
          </a:p>
        </p:txBody>
      </p:sp>
      <p:sp>
        <p:nvSpPr>
          <p:cNvPr id="201" name="Shape 201"/>
          <p:cNvSpPr>
            <a:spLocks noGrp="1"/>
          </p:cNvSpPr>
          <p:nvPr>
            <p:ph type="title"/>
          </p:nvPr>
        </p:nvSpPr>
        <p:spPr>
          <a:prstGeom prst="rect">
            <a:avLst/>
          </a:prstGeom>
        </p:spPr>
        <p:txBody>
          <a:bodyPr/>
          <a:lstStyle>
            <a:lvl1pPr defTabSz="467359">
              <a:spcBef>
                <a:spcPts val="2200"/>
              </a:spcBef>
              <a:defRPr sz="4800"/>
            </a:lvl1pPr>
          </a:lstStyle>
          <a:p>
            <a:r>
              <a:t>Caring in postsecondary settings</a:t>
            </a:r>
          </a:p>
        </p:txBody>
      </p:sp>
      <p:sp>
        <p:nvSpPr>
          <p:cNvPr id="202" name="Shape 202"/>
          <p:cNvSpPr>
            <a:spLocks noGrp="1"/>
          </p:cNvSpPr>
          <p:nvPr>
            <p:ph type="body" idx="1"/>
          </p:nvPr>
        </p:nvSpPr>
        <p:spPr>
          <a:prstGeom prst="rect">
            <a:avLst/>
          </a:prstGeom>
        </p:spPr>
        <p:txBody>
          <a:bodyPr/>
          <a:lstStyle/>
          <a:p>
            <a:pPr marL="408940" indent="-408940" defTabSz="537463">
              <a:spcBef>
                <a:spcPts val="2500"/>
              </a:spcBef>
              <a:defRPr sz="3128"/>
            </a:pPr>
            <a:r>
              <a:t>De Guzman et al. (2008) suggested that certain “acts of caring” are reflected when the teacher “makes use of class time productively, shares personal experiences”</a:t>
            </a:r>
          </a:p>
          <a:p>
            <a:pPr marL="817880" lvl="1" indent="-408940" defTabSz="537463">
              <a:spcBef>
                <a:spcPts val="2500"/>
              </a:spcBef>
              <a:defRPr sz="3128"/>
            </a:pPr>
            <a:r>
              <a:t>Study also revealed students’ self-esteem and self-evaluation were heavily influenced by the teacher’s caring behavior and attitude towards student</a:t>
            </a:r>
          </a:p>
          <a:p>
            <a:pPr marL="408940" indent="-408940" defTabSz="537463">
              <a:spcBef>
                <a:spcPts val="2500"/>
              </a:spcBef>
              <a:defRPr sz="3128"/>
            </a:pPr>
            <a:r>
              <a:t>Foster (2008) found that students came to view teachers/admin as positively impacting their desire to succeed in school through a “nontraditional, intense, and personalized relationship”</a:t>
            </a: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body" idx="13"/>
          </p:nvPr>
        </p:nvSpPr>
        <p:spPr>
          <a:xfrm>
            <a:off x="5892800" y="2641600"/>
            <a:ext cx="6705600" cy="3689607"/>
          </a:xfrm>
          <a:prstGeom prst="rect">
            <a:avLst/>
          </a:prstGeom>
        </p:spPr>
        <p:txBody>
          <a:bodyPr/>
          <a:lstStyle/>
          <a:p>
            <a:r>
              <a:t>Close Encounters of the caring kind</a:t>
            </a:r>
          </a:p>
        </p:txBody>
      </p:sp>
      <p:pic>
        <p:nvPicPr>
          <p:cNvPr id="207" name="186445883_1467x1619.jpeg"/>
          <p:cNvPicPr>
            <a:picLocks noGrp="1" noChangeAspect="1"/>
          </p:cNvPicPr>
          <p:nvPr>
            <p:ph type="pic" idx="14"/>
          </p:nvPr>
        </p:nvPicPr>
        <p:blipFill>
          <a:blip r:embed="rId3">
            <a:extLst/>
          </a:blip>
          <a:srcRect l="11466" t="129" r="26616" b="129"/>
          <a:stretch>
            <a:fillRect/>
          </a:stretch>
        </p:blipFill>
        <p:spPr>
          <a:prstGeom prst="rect">
            <a:avLst/>
          </a:prstGeom>
        </p:spPr>
      </p:pic>
    </p:spTree>
  </p:cSld>
  <p:clrMapOvr>
    <a:masterClrMapping/>
  </p:clrMapOvr>
  <p:transition xmlns:p14="http://schemas.microsoft.com/office/powerpoint/2010/main" spd="slow"/>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1716</Words>
  <Application>Microsoft Macintosh PowerPoint</Application>
  <PresentationFormat>Custom</PresentationFormat>
  <Paragraphs>147</Paragraphs>
  <Slides>23</Slides>
  <Notes>11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New_Template7</vt:lpstr>
      <vt:lpstr>Caring in teaching</vt:lpstr>
      <vt:lpstr>DISCUSSIOn</vt:lpstr>
      <vt:lpstr>“The Professor doesn’t care!”</vt:lpstr>
      <vt:lpstr>traditional theories of care in education</vt:lpstr>
      <vt:lpstr>PowerPoint Presentation</vt:lpstr>
      <vt:lpstr>an ethic of care: Foundations</vt:lpstr>
      <vt:lpstr>Caring in postsecondary settings</vt:lpstr>
      <vt:lpstr>Caring in postsecondary settings</vt:lpstr>
      <vt:lpstr>PowerPoint Presentation</vt:lpstr>
      <vt:lpstr>“I just don't feel like i belong here.”</vt:lpstr>
      <vt:lpstr>“Being here is not my choice.”</vt:lpstr>
      <vt:lpstr>“We’re all in this together.”</vt:lpstr>
      <vt:lpstr>PowerPoint Presentation</vt:lpstr>
      <vt:lpstr>A Natural part of caring</vt:lpstr>
      <vt:lpstr>PowerPoint Presentation</vt:lpstr>
      <vt:lpstr>PowerPoint Presentation</vt:lpstr>
      <vt:lpstr>two opposing views</vt:lpstr>
      <vt:lpstr>Drawing the line</vt:lpstr>
      <vt:lpstr>PowerPoint Presentation</vt:lpstr>
      <vt:lpstr>feeling cared-for</vt:lpstr>
      <vt:lpstr>instructional recommendations</vt:lpstr>
      <vt:lpstr>DISCUSSIOn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in teaching</dc:title>
  <cp:lastModifiedBy>Emmanuel Bello-Ogunu</cp:lastModifiedBy>
  <cp:revision>1</cp:revision>
  <dcterms:modified xsi:type="dcterms:W3CDTF">2016-02-11T19:56:24Z</dcterms:modified>
</cp:coreProperties>
</file>