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lvl1pPr algn="ctr" defTabSz="584200">
      <a:defRPr sz="3000">
        <a:solidFill>
          <a:srgbClr val="324863"/>
        </a:solidFill>
        <a:latin typeface="Palatino"/>
        <a:ea typeface="Palatino"/>
        <a:cs typeface="Palatino"/>
        <a:sym typeface="Palatino"/>
      </a:defRPr>
    </a:lvl1pPr>
    <a:lvl2pPr indent="228600" algn="ctr" defTabSz="584200">
      <a:defRPr sz="3000">
        <a:solidFill>
          <a:srgbClr val="324863"/>
        </a:solidFill>
        <a:latin typeface="Palatino"/>
        <a:ea typeface="Palatino"/>
        <a:cs typeface="Palatino"/>
        <a:sym typeface="Palatino"/>
      </a:defRPr>
    </a:lvl2pPr>
    <a:lvl3pPr indent="457200" algn="ctr" defTabSz="584200">
      <a:defRPr sz="3000">
        <a:solidFill>
          <a:srgbClr val="324863"/>
        </a:solidFill>
        <a:latin typeface="Palatino"/>
        <a:ea typeface="Palatino"/>
        <a:cs typeface="Palatino"/>
        <a:sym typeface="Palatino"/>
      </a:defRPr>
    </a:lvl3pPr>
    <a:lvl4pPr indent="685800" algn="ctr" defTabSz="584200">
      <a:defRPr sz="3000">
        <a:solidFill>
          <a:srgbClr val="324863"/>
        </a:solidFill>
        <a:latin typeface="Palatino"/>
        <a:ea typeface="Palatino"/>
        <a:cs typeface="Palatino"/>
        <a:sym typeface="Palatino"/>
      </a:defRPr>
    </a:lvl4pPr>
    <a:lvl5pPr indent="914400" algn="ctr" defTabSz="584200">
      <a:defRPr sz="3000">
        <a:solidFill>
          <a:srgbClr val="324863"/>
        </a:solidFill>
        <a:latin typeface="Palatino"/>
        <a:ea typeface="Palatino"/>
        <a:cs typeface="Palatino"/>
        <a:sym typeface="Palatino"/>
      </a:defRPr>
    </a:lvl5pPr>
    <a:lvl6pPr indent="1143000" algn="ctr" defTabSz="584200">
      <a:defRPr sz="3000">
        <a:solidFill>
          <a:srgbClr val="324863"/>
        </a:solidFill>
        <a:latin typeface="Palatino"/>
        <a:ea typeface="Palatino"/>
        <a:cs typeface="Palatino"/>
        <a:sym typeface="Palatino"/>
      </a:defRPr>
    </a:lvl6pPr>
    <a:lvl7pPr indent="1371600" algn="ctr" defTabSz="584200">
      <a:defRPr sz="3000">
        <a:solidFill>
          <a:srgbClr val="324863"/>
        </a:solidFill>
        <a:latin typeface="Palatino"/>
        <a:ea typeface="Palatino"/>
        <a:cs typeface="Palatino"/>
        <a:sym typeface="Palatino"/>
      </a:defRPr>
    </a:lvl7pPr>
    <a:lvl8pPr indent="1600200" algn="ctr" defTabSz="584200">
      <a:defRPr sz="3000">
        <a:solidFill>
          <a:srgbClr val="324863"/>
        </a:solidFill>
        <a:latin typeface="Palatino"/>
        <a:ea typeface="Palatino"/>
        <a:cs typeface="Palatino"/>
        <a:sym typeface="Palatino"/>
      </a:defRPr>
    </a:lvl8pPr>
    <a:lvl9pPr indent="1828800" algn="ctr" defTabSz="584200">
      <a:defRPr sz="3000">
        <a:solidFill>
          <a:srgbClr val="324863"/>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93" y="1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3545127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a:defRPr sz="1800"/>
            </a:pPr>
            <a:r>
              <a:rPr sz="2200"/>
              <a:t>; translates theory into practice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r>
              <a:rPr sz="2200"/>
              <a:t>Is there a place? —&gt; maybe not. factors that impact include limitation of time and curriculum resources, student preparedness, intended course outcomes, and community partner priorities. </a:t>
            </a:r>
          </a:p>
          <a:p>
            <a:pPr lvl="0">
              <a:defRPr sz="1800"/>
            </a:pPr>
            <a:endParaRPr sz="2200"/>
          </a:p>
          <a:p>
            <a:pPr lvl="0">
              <a:defRPr sz="1800"/>
            </a:pPr>
            <a:r>
              <a:rPr sz="2200"/>
              <a:t>Should be cognizant that social change, as evidenced by genuine community empowerment, is never immediate, nor guaranteed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a:defRPr sz="1800"/>
            </a:pPr>
            <a:r>
              <a:rPr sz="2200"/>
              <a:t>through elements of the syllabus and features of SJ education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pPr lvl="0"/>
            <a:endParaRPr/>
          </a:p>
        </p:txBody>
      </p:sp>
      <p:sp>
        <p:nvSpPr>
          <p:cNvPr id="59" name="Shape 59"/>
          <p:cNvSpPr>
            <a:spLocks noGrp="1"/>
          </p:cNvSpPr>
          <p:nvPr>
            <p:ph type="body" sz="quarter" idx="1"/>
          </p:nvPr>
        </p:nvSpPr>
        <p:spPr>
          <a:prstGeom prst="rect">
            <a:avLst/>
          </a:prstGeom>
        </p:spPr>
        <p:txBody>
          <a:bodyPr/>
          <a:lstStyle/>
          <a:p>
            <a:pPr lvl="0">
              <a:defRPr sz="1800"/>
            </a:pPr>
            <a:r>
              <a:rPr sz="2200"/>
              <a:t>Although desirable and admirable, charity without focus on social justice —&gt; “can perpetuate racist, sexist..and reinforce a colonialist mentality or superiority”</a:t>
            </a:r>
          </a:p>
          <a:p>
            <a:pPr lvl="0">
              <a:defRPr sz="1800"/>
            </a:pPr>
            <a:endParaRPr sz="2200"/>
          </a:p>
          <a:p>
            <a:pPr lvl="0">
              <a:defRPr sz="1800"/>
            </a:pPr>
            <a:r>
              <a:rPr sz="2200"/>
              <a:t>This limits the potential and promise of the pedagogy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defRPr sz="1800"/>
            </a:pPr>
            <a:r>
              <a:rPr sz="2200"/>
              <a:t>A social justice approach redirects focus of service learning from charity to social change, from  immediate response to immediate need (as a sort of Band-aid approach, like stacking shelves at a food bank or serving food at a homeless shelter) to longer-term responses that address the root of social problems (such as through community organizing and legislative advocacy to address the causes of hunger).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p>
            <a:pPr lvl="0">
              <a:defRPr sz="1800"/>
            </a:pPr>
            <a:r>
              <a:rPr sz="2200"/>
              <a:t>Promoting social change through service-learning in the curriculum requires attentiveness to social justice education, and this education involves increasing students’ awareness of social inequalities, identifying the roles that individuals and institutions play in maintaining such inequalities, and taking corrective 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a:defRPr sz="1800"/>
            </a:pPr>
            <a:r>
              <a:rPr sz="2200"/>
              <a:t>Does more than just provide introductions to the community.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pPr lvl="0">
              <a:defRPr sz="1800"/>
            </a:pPr>
            <a:r>
              <a:rPr sz="2200"/>
              <a:t>“Public health” is described as a profession committed to social justice, especially focusing on eliminating disparities in health status. In this case, a class facilitated a community partnership with a local/state health department.</a:t>
            </a:r>
          </a:p>
          <a:p>
            <a:pPr lvl="0">
              <a:defRPr sz="1800"/>
            </a:pPr>
            <a:endParaRPr sz="2200"/>
          </a:p>
          <a:p>
            <a:pPr lvl="0">
              <a:defRPr sz="1800"/>
            </a:pPr>
            <a:r>
              <a:rPr sz="2200"/>
              <a:t>As you can see, the community service is often paired with some form of longer-term service targeting real social change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lvl="0">
              <a:defRPr sz="1800"/>
            </a:pPr>
            <a:r>
              <a:rPr sz="2200"/>
              <a:t>By the end of this course, you will have: </a:t>
            </a:r>
          </a:p>
          <a:p>
            <a:pPr lvl="0">
              <a:defRPr sz="1800"/>
            </a:pPr>
            <a:r>
              <a:rPr sz="2200"/>
              <a:t>		  Considered how knowledge is a form of power, and explored ethical dilemmas involved in creating and accessing knowledge. </a:t>
            </a:r>
          </a:p>
          <a:p>
            <a:pPr lvl="0">
              <a:defRPr sz="1800"/>
            </a:pPr>
            <a:r>
              <a:rPr sz="2200"/>
              <a:t>		  Generated new knowledge in collaboration with a community organization, to help them address community problems. </a:t>
            </a:r>
          </a:p>
          <a:p>
            <a:pPr lvl="0">
              <a:defRPr sz="1800"/>
            </a:pPr>
            <a:r>
              <a:rPr sz="2200"/>
              <a:t>		  Developed and used skills in community-based research. </a:t>
            </a:r>
          </a:p>
          <a:p>
            <a:pPr lvl="0">
              <a:defRPr sz="1800"/>
            </a:pPr>
            <a:r>
              <a:rPr sz="2200"/>
              <a:t>		  Developed and used skills in working as part of a team. </a:t>
            </a:r>
          </a:p>
          <a:p>
            <a:pPr lvl="0">
              <a:defRPr sz="1800"/>
            </a:pPr>
            <a:r>
              <a:rPr sz="2200"/>
              <a:t>		  Explored social justice theory, and used it to analyze your research project, your service experience, and your own social position.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p>
            <a:pPr lvl="0">
              <a:defRPr sz="1800"/>
            </a:pPr>
            <a:r>
              <a:rPr sz="2200"/>
              <a:t>Note, this is all good and well, but it is a daunting task. Teachers and students alike should be warned that it’s unrealistic to expect social change as a result of a semester of work, or even a full academic year.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defRPr sz="1800"/>
            </a:pPr>
            <a:r>
              <a:rPr sz="2200"/>
              <a:t>Enter the syllabus. Because students may feel overwhelmed by a new instructional approach that requires both classroom- and community-based work, the syllabus should be used to address students’ fears and to temper the challenge of service-learning with words of encouragement. These are the recommended syllabus components for course where social justice and service-learning is integral.</a:t>
            </a:r>
          </a:p>
          <a:p>
            <a:pPr lvl="0">
              <a:defRPr sz="1800"/>
            </a:pPr>
            <a:endParaRPr sz="2200"/>
          </a:p>
          <a:p>
            <a:pPr lvl="0">
              <a:defRPr sz="1800"/>
            </a:pPr>
            <a:r>
              <a:rPr sz="2200"/>
              <a:t>Note that student learning in this setting is best documented through critical reflection activities, so these a clear description of these activities especially important.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9" name="Shape 9"/>
          <p:cNvSpPr>
            <a:spLocks noGrp="1"/>
          </p:cNvSpPr>
          <p:nvPr>
            <p:ph type="title"/>
          </p:nvPr>
        </p:nvSpPr>
        <p:spPr>
          <a:xfrm>
            <a:off x="355600" y="5905500"/>
            <a:ext cx="12293600" cy="21082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10" name="Shape 10"/>
          <p:cNvSpPr>
            <a:spLocks noGrp="1"/>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2" name="Shape 12"/>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3" name="Shape 13"/>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355600" y="6908800"/>
            <a:ext cx="12293600" cy="11049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15" name="Shape 15"/>
          <p:cNvSpPr>
            <a:spLocks noGrp="1"/>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7" name="Shape 17"/>
          <p:cNvSpPr/>
          <p:nvPr/>
        </p:nvSpPr>
        <p:spPr>
          <a:xfrm>
            <a:off x="406400" y="486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406400" y="49149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9" name="Shape 19"/>
          <p:cNvSpPr>
            <a:spLocks noGrp="1"/>
          </p:cNvSpPr>
          <p:nvPr>
            <p:ph type="title"/>
          </p:nvPr>
        </p:nvSpPr>
        <p:spPr>
          <a:xfrm>
            <a:off x="355600" y="2628900"/>
            <a:ext cx="12293600" cy="2108200"/>
          </a:xfrm>
          <a:prstGeom prst="rect">
            <a:avLst/>
          </a:prstGeom>
        </p:spPr>
        <p:txBody>
          <a:bodyPr anchor="b"/>
          <a:lstStyle/>
          <a:p>
            <a:pPr lvl="0">
              <a:defRPr sz="1800" spc="0">
                <a:solidFill>
                  <a:srgbClr val="000000"/>
                </a:solidFill>
              </a:defRPr>
            </a:pPr>
            <a:r>
              <a:rPr sz="6400" spc="-128">
                <a:solidFill>
                  <a:srgbClr val="314864"/>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1" name="Shape 21"/>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22" name="Shape 22"/>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23" name="Shape 23"/>
          <p:cNvSpPr>
            <a:spLocks noGrp="1"/>
          </p:cNvSpPr>
          <p:nvPr>
            <p:ph type="title"/>
          </p:nvPr>
        </p:nvSpPr>
        <p:spPr>
          <a:xfrm>
            <a:off x="355600" y="1930400"/>
            <a:ext cx="5816600" cy="3238500"/>
          </a:xfrm>
          <a:prstGeom prst="rect">
            <a:avLst/>
          </a:prstGeom>
        </p:spPr>
        <p:txBody>
          <a:bodyPr anchor="b"/>
          <a:lstStyle/>
          <a:p>
            <a:pPr lvl="0">
              <a:defRPr sz="1800" spc="0">
                <a:solidFill>
                  <a:srgbClr val="000000"/>
                </a:solidFill>
              </a:defRPr>
            </a:pPr>
            <a:r>
              <a:rPr sz="6400" spc="-128">
                <a:solidFill>
                  <a:srgbClr val="314864"/>
                </a:solidFill>
              </a:rPr>
              <a:t>Title Text</a:t>
            </a:r>
          </a:p>
        </p:txBody>
      </p:sp>
      <p:sp>
        <p:nvSpPr>
          <p:cNvPr id="24" name="Shape 24"/>
          <p:cNvSpPr>
            <a:spLocks noGrp="1"/>
          </p:cNvSpPr>
          <p:nvPr>
            <p:ph type="body"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p>
          <a:p>
            <a:pPr lvl="1">
              <a:defRPr sz="1800">
                <a:solidFill>
                  <a:srgbClr val="000000"/>
                </a:solidFill>
              </a:defRPr>
            </a:pPr>
            <a:r>
              <a:rPr sz="2400">
                <a:solidFill>
                  <a:srgbClr val="5C86B9"/>
                </a:solidFill>
              </a:rPr>
              <a:t>Body Level Two</a:t>
            </a:r>
          </a:p>
          <a:p>
            <a:pPr lvl="2">
              <a:defRPr sz="1800">
                <a:solidFill>
                  <a:srgbClr val="000000"/>
                </a:solidFill>
              </a:defRPr>
            </a:pPr>
            <a:r>
              <a:rPr sz="2400">
                <a:solidFill>
                  <a:srgbClr val="5C86B9"/>
                </a:solidFill>
              </a:rPr>
              <a:t>Body Level Three</a:t>
            </a:r>
          </a:p>
          <a:p>
            <a:pPr lvl="3">
              <a:defRPr sz="1800">
                <a:solidFill>
                  <a:srgbClr val="000000"/>
                </a:solidFill>
              </a:defRPr>
            </a:pPr>
            <a:r>
              <a:rPr sz="2400">
                <a:solidFill>
                  <a:srgbClr val="5C86B9"/>
                </a:solidFill>
              </a:rPr>
              <a:t>Body Level Four</a:t>
            </a:r>
          </a:p>
          <a:p>
            <a:pPr lvl="4">
              <a:defRPr sz="1800">
                <a:solidFill>
                  <a:srgbClr val="000000"/>
                </a:solidFill>
              </a:defRPr>
            </a:pPr>
            <a:r>
              <a:rPr sz="2400">
                <a:solidFill>
                  <a:srgbClr val="5C86B9"/>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Title Text</a:t>
            </a:r>
          </a:p>
        </p:txBody>
      </p:sp>
      <p:sp>
        <p:nvSpPr>
          <p:cNvPr id="29" name="Shape 29"/>
          <p:cNvSpPr>
            <a:spLocks noGrp="1"/>
          </p:cNvSpPr>
          <p:nvPr>
            <p:ph type="body" idx="1"/>
          </p:nvPr>
        </p:nvSpPr>
        <p:spPr>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1" name="Shape 31"/>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2" name="Shape 32"/>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3" name="Shape 33"/>
          <p:cNvSpPr>
            <a:spLocks noGrp="1"/>
          </p:cNvSpPr>
          <p:nvPr>
            <p:ph type="title"/>
          </p:nvPr>
        </p:nvSpPr>
        <p:spPr>
          <a:xfrm>
            <a:off x="355600" y="444500"/>
            <a:ext cx="5816600" cy="2044700"/>
          </a:xfrm>
          <a:prstGeom prst="rect">
            <a:avLst/>
          </a:prstGeom>
        </p:spPr>
        <p:txBody>
          <a:bodyPr/>
          <a:lstStyle/>
          <a:p>
            <a:pPr lvl="0">
              <a:defRPr sz="1800" spc="0">
                <a:solidFill>
                  <a:srgbClr val="000000"/>
                </a:solidFill>
              </a:defRPr>
            </a:pPr>
            <a:r>
              <a:rPr sz="6400" spc="-128">
                <a:solidFill>
                  <a:srgbClr val="314864"/>
                </a:solidFill>
              </a:rPr>
              <a:t>Title Text</a:t>
            </a:r>
          </a:p>
        </p:txBody>
      </p:sp>
      <p:sp>
        <p:nvSpPr>
          <p:cNvPr id="34" name="Shape 34"/>
          <p:cNvSpPr>
            <a:spLocks noGrp="1"/>
          </p:cNvSpPr>
          <p:nvPr>
            <p:ph type="body" idx="1"/>
          </p:nvPr>
        </p:nvSpPr>
        <p:spPr>
          <a:xfrm>
            <a:off x="355600" y="2984500"/>
            <a:ext cx="5816600" cy="6324600"/>
          </a:xfrm>
          <a:prstGeom prst="rect">
            <a:avLst/>
          </a:prstGeom>
        </p:spPr>
        <p:txBody>
          <a:bodyPr/>
          <a:lstStyle>
            <a:lvl1pPr marL="381000" indent="-381000">
              <a:spcBef>
                <a:spcPts val="3800"/>
              </a:spcBef>
              <a:defRPr sz="3000"/>
            </a:lvl1pPr>
            <a:lvl2pPr marL="762000" indent="-381000">
              <a:spcBef>
                <a:spcPts val="3800"/>
              </a:spcBef>
              <a:defRPr sz="3000"/>
            </a:lvl2pPr>
            <a:lvl3pPr marL="1143000" indent="-381000">
              <a:spcBef>
                <a:spcPts val="3800"/>
              </a:spcBef>
              <a:defRPr sz="3000"/>
            </a:lvl3pPr>
            <a:lvl4pPr marL="1524000" indent="-381000">
              <a:spcBef>
                <a:spcPts val="3800"/>
              </a:spcBef>
              <a:defRPr sz="3000"/>
            </a:lvl4pPr>
            <a:lvl5pPr marL="1905000" indent="-381000">
              <a:spcBef>
                <a:spcPts val="3800"/>
              </a:spcBef>
              <a:defRPr sz="3000"/>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6" name="Shape 36"/>
          <p:cNvSpPr>
            <a:spLocks noGrp="1"/>
          </p:cNvSpPr>
          <p:nvPr>
            <p:ph type="body" idx="1"/>
          </p:nvPr>
        </p:nvSpPr>
        <p:spPr>
          <a:xfrm>
            <a:off x="355600" y="444500"/>
            <a:ext cx="12293600" cy="8864600"/>
          </a:xfrm>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406400" y="25654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406400" y="26162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spc="0">
                <a:solidFill>
                  <a:srgbClr val="000000"/>
                </a:solidFill>
              </a:defRPr>
            </a:pPr>
            <a:r>
              <a:rPr sz="6400" spc="-128">
                <a:solidFill>
                  <a:srgbClr val="314864"/>
                </a:solidFill>
              </a:rPr>
              <a:t>Title Text</a:t>
            </a:r>
          </a:p>
        </p:txBody>
      </p:sp>
      <p:sp>
        <p:nvSpPr>
          <p:cNvPr id="5" name="Shape 5"/>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defRPr sz="6400" spc="-128">
          <a:solidFill>
            <a:srgbClr val="314864"/>
          </a:solidFill>
          <a:latin typeface="+mn-lt"/>
          <a:ea typeface="+mn-ea"/>
          <a:cs typeface="+mn-cs"/>
          <a:sym typeface="Didot"/>
        </a:defRPr>
      </a:lvl1pPr>
      <a:lvl2pPr indent="228600" defTabSz="584200">
        <a:defRPr sz="6400" spc="-128">
          <a:solidFill>
            <a:srgbClr val="314864"/>
          </a:solidFill>
          <a:latin typeface="+mn-lt"/>
          <a:ea typeface="+mn-ea"/>
          <a:cs typeface="+mn-cs"/>
          <a:sym typeface="Didot"/>
        </a:defRPr>
      </a:lvl2pPr>
      <a:lvl3pPr indent="457200" defTabSz="584200">
        <a:defRPr sz="6400" spc="-128">
          <a:solidFill>
            <a:srgbClr val="314864"/>
          </a:solidFill>
          <a:latin typeface="+mn-lt"/>
          <a:ea typeface="+mn-ea"/>
          <a:cs typeface="+mn-cs"/>
          <a:sym typeface="Didot"/>
        </a:defRPr>
      </a:lvl3pPr>
      <a:lvl4pPr indent="685800" defTabSz="584200">
        <a:defRPr sz="6400" spc="-128">
          <a:solidFill>
            <a:srgbClr val="314864"/>
          </a:solidFill>
          <a:latin typeface="+mn-lt"/>
          <a:ea typeface="+mn-ea"/>
          <a:cs typeface="+mn-cs"/>
          <a:sym typeface="Didot"/>
        </a:defRPr>
      </a:lvl4pPr>
      <a:lvl5pPr indent="914400" defTabSz="584200">
        <a:defRPr sz="6400" spc="-128">
          <a:solidFill>
            <a:srgbClr val="314864"/>
          </a:solidFill>
          <a:latin typeface="+mn-lt"/>
          <a:ea typeface="+mn-ea"/>
          <a:cs typeface="+mn-cs"/>
          <a:sym typeface="Didot"/>
        </a:defRPr>
      </a:lvl5pPr>
      <a:lvl6pPr indent="1143000" defTabSz="584200">
        <a:defRPr sz="6400" spc="-128">
          <a:solidFill>
            <a:srgbClr val="314864"/>
          </a:solidFill>
          <a:latin typeface="+mn-lt"/>
          <a:ea typeface="+mn-ea"/>
          <a:cs typeface="+mn-cs"/>
          <a:sym typeface="Didot"/>
        </a:defRPr>
      </a:lvl6pPr>
      <a:lvl7pPr indent="1371600" defTabSz="584200">
        <a:defRPr sz="6400" spc="-128">
          <a:solidFill>
            <a:srgbClr val="314864"/>
          </a:solidFill>
          <a:latin typeface="+mn-lt"/>
          <a:ea typeface="+mn-ea"/>
          <a:cs typeface="+mn-cs"/>
          <a:sym typeface="Didot"/>
        </a:defRPr>
      </a:lvl7pPr>
      <a:lvl8pPr indent="1600200" defTabSz="584200">
        <a:defRPr sz="6400" spc="-128">
          <a:solidFill>
            <a:srgbClr val="314864"/>
          </a:solidFill>
          <a:latin typeface="+mn-lt"/>
          <a:ea typeface="+mn-ea"/>
          <a:cs typeface="+mn-cs"/>
          <a:sym typeface="Didot"/>
        </a:defRPr>
      </a:lvl8pPr>
      <a:lvl9pPr indent="1828800" defTabSz="584200">
        <a:defRPr sz="6400" spc="-128">
          <a:solidFill>
            <a:srgbClr val="314864"/>
          </a:solidFill>
          <a:latin typeface="+mn-lt"/>
          <a:ea typeface="+mn-ea"/>
          <a:cs typeface="+mn-cs"/>
          <a:sym typeface="Didot"/>
        </a:defRPr>
      </a:lvl9pPr>
    </p:titleStyle>
    <p:bodyStyle>
      <a:lvl1pPr marL="508000" indent="-508000" defTabSz="584200">
        <a:spcBef>
          <a:spcPts val="4200"/>
        </a:spcBef>
        <a:buClr>
          <a:srgbClr val="5C86B9"/>
        </a:buClr>
        <a:buSzPct val="70000"/>
        <a:buFont typeface="Zapf Dingbats"/>
        <a:buChar char="✤"/>
        <a:defRPr sz="3800">
          <a:latin typeface="Palatino"/>
          <a:ea typeface="Palatino"/>
          <a:cs typeface="Palatino"/>
          <a:sym typeface="Palatino"/>
        </a:defRPr>
      </a:lvl1pPr>
      <a:lvl2pPr marL="1016000" indent="-508000" defTabSz="584200">
        <a:spcBef>
          <a:spcPts val="4200"/>
        </a:spcBef>
        <a:buClr>
          <a:srgbClr val="5C86B9"/>
        </a:buClr>
        <a:buSzPct val="70000"/>
        <a:buFont typeface="Zapf Dingbats"/>
        <a:buChar char="✤"/>
        <a:defRPr sz="3800">
          <a:latin typeface="Palatino"/>
          <a:ea typeface="Palatino"/>
          <a:cs typeface="Palatino"/>
          <a:sym typeface="Palatino"/>
        </a:defRPr>
      </a:lvl2pPr>
      <a:lvl3pPr marL="1524000" indent="-508000" defTabSz="584200">
        <a:spcBef>
          <a:spcPts val="4200"/>
        </a:spcBef>
        <a:buClr>
          <a:srgbClr val="5C86B9"/>
        </a:buClr>
        <a:buSzPct val="70000"/>
        <a:buFont typeface="Zapf Dingbats"/>
        <a:buChar char="✤"/>
        <a:defRPr sz="3800">
          <a:latin typeface="Palatino"/>
          <a:ea typeface="Palatino"/>
          <a:cs typeface="Palatino"/>
          <a:sym typeface="Palatino"/>
        </a:defRPr>
      </a:lvl3pPr>
      <a:lvl4pPr marL="2032000" indent="-508000" defTabSz="584200">
        <a:spcBef>
          <a:spcPts val="4200"/>
        </a:spcBef>
        <a:buClr>
          <a:srgbClr val="5C86B9"/>
        </a:buClr>
        <a:buSzPct val="70000"/>
        <a:buFont typeface="Zapf Dingbats"/>
        <a:buChar char="✤"/>
        <a:defRPr sz="3800">
          <a:latin typeface="Palatino"/>
          <a:ea typeface="Palatino"/>
          <a:cs typeface="Palatino"/>
          <a:sym typeface="Palatino"/>
        </a:defRPr>
      </a:lvl4pPr>
      <a:lvl5pPr marL="2540000" indent="-508000" defTabSz="584200">
        <a:spcBef>
          <a:spcPts val="4200"/>
        </a:spcBef>
        <a:buClr>
          <a:srgbClr val="5C86B9"/>
        </a:buClr>
        <a:buSzPct val="70000"/>
        <a:buFont typeface="Zapf Dingbats"/>
        <a:buChar char="✤"/>
        <a:defRPr sz="3800">
          <a:latin typeface="Palatino"/>
          <a:ea typeface="Palatino"/>
          <a:cs typeface="Palatino"/>
          <a:sym typeface="Palatino"/>
        </a:defRPr>
      </a:lvl5pPr>
      <a:lvl6pPr marL="3048000" indent="-508000" defTabSz="584200">
        <a:spcBef>
          <a:spcPts val="4200"/>
        </a:spcBef>
        <a:buClr>
          <a:srgbClr val="5C86B9"/>
        </a:buClr>
        <a:buSzPct val="70000"/>
        <a:buFont typeface="Zapf Dingbats"/>
        <a:buChar char="✤"/>
        <a:defRPr sz="3800">
          <a:latin typeface="Palatino"/>
          <a:ea typeface="Palatino"/>
          <a:cs typeface="Palatino"/>
          <a:sym typeface="Palatino"/>
        </a:defRPr>
      </a:lvl6pPr>
      <a:lvl7pPr marL="3556000" indent="-508000" defTabSz="584200">
        <a:spcBef>
          <a:spcPts val="4200"/>
        </a:spcBef>
        <a:buClr>
          <a:srgbClr val="5C86B9"/>
        </a:buClr>
        <a:buSzPct val="70000"/>
        <a:buFont typeface="Zapf Dingbats"/>
        <a:buChar char="✤"/>
        <a:defRPr sz="3800">
          <a:latin typeface="Palatino"/>
          <a:ea typeface="Palatino"/>
          <a:cs typeface="Palatino"/>
          <a:sym typeface="Palatino"/>
        </a:defRPr>
      </a:lvl7pPr>
      <a:lvl8pPr marL="4064000" indent="-508000" defTabSz="584200">
        <a:spcBef>
          <a:spcPts val="4200"/>
        </a:spcBef>
        <a:buClr>
          <a:srgbClr val="5C86B9"/>
        </a:buClr>
        <a:buSzPct val="70000"/>
        <a:buFont typeface="Zapf Dingbats"/>
        <a:buChar char="✤"/>
        <a:defRPr sz="3800">
          <a:latin typeface="Palatino"/>
          <a:ea typeface="Palatino"/>
          <a:cs typeface="Palatino"/>
          <a:sym typeface="Palatino"/>
        </a:defRPr>
      </a:lvl8pPr>
      <a:lvl9pPr marL="4572000" indent="-508000" defTabSz="584200">
        <a:spcBef>
          <a:spcPts val="4200"/>
        </a:spcBef>
        <a:buClr>
          <a:srgbClr val="5C86B9"/>
        </a:buClr>
        <a:buSzPct val="70000"/>
        <a:buFont typeface="Zapf Dingbats"/>
        <a:buChar char="✤"/>
        <a:defRPr sz="3800">
          <a:latin typeface="Palatino"/>
          <a:ea typeface="Palatino"/>
          <a:cs typeface="Palatino"/>
          <a:sym typeface="Palatino"/>
        </a:defRPr>
      </a:lvl9pPr>
    </p:bodyStyle>
    <p:otherStyle>
      <a:lvl1pPr algn="ctr" defTabSz="584200">
        <a:defRPr sz="1600">
          <a:solidFill>
            <a:schemeClr val="tx1"/>
          </a:solidFill>
          <a:latin typeface="+mn-lt"/>
          <a:ea typeface="+mn-ea"/>
          <a:cs typeface="+mn-cs"/>
          <a:sym typeface="Palatino"/>
        </a:defRPr>
      </a:lvl1pPr>
      <a:lvl2pPr indent="228600" algn="ctr" defTabSz="584200">
        <a:defRPr sz="1600">
          <a:solidFill>
            <a:schemeClr val="tx1"/>
          </a:solidFill>
          <a:latin typeface="+mn-lt"/>
          <a:ea typeface="+mn-ea"/>
          <a:cs typeface="+mn-cs"/>
          <a:sym typeface="Palatino"/>
        </a:defRPr>
      </a:lvl2pPr>
      <a:lvl3pPr indent="457200" algn="ctr" defTabSz="584200">
        <a:defRPr sz="1600">
          <a:solidFill>
            <a:schemeClr val="tx1"/>
          </a:solidFill>
          <a:latin typeface="+mn-lt"/>
          <a:ea typeface="+mn-ea"/>
          <a:cs typeface="+mn-cs"/>
          <a:sym typeface="Palatino"/>
        </a:defRPr>
      </a:lvl3pPr>
      <a:lvl4pPr indent="685800" algn="ctr" defTabSz="584200">
        <a:defRPr sz="1600">
          <a:solidFill>
            <a:schemeClr val="tx1"/>
          </a:solidFill>
          <a:latin typeface="+mn-lt"/>
          <a:ea typeface="+mn-ea"/>
          <a:cs typeface="+mn-cs"/>
          <a:sym typeface="Palatino"/>
        </a:defRPr>
      </a:lvl4pPr>
      <a:lvl5pPr indent="914400" algn="ctr" defTabSz="584200">
        <a:defRPr sz="1600">
          <a:solidFill>
            <a:schemeClr val="tx1"/>
          </a:solidFill>
          <a:latin typeface="+mn-lt"/>
          <a:ea typeface="+mn-ea"/>
          <a:cs typeface="+mn-cs"/>
          <a:sym typeface="Palatino"/>
        </a:defRPr>
      </a:lvl5pPr>
      <a:lvl6pPr indent="1143000" algn="ctr" defTabSz="584200">
        <a:defRPr sz="1600">
          <a:solidFill>
            <a:schemeClr val="tx1"/>
          </a:solidFill>
          <a:latin typeface="+mn-lt"/>
          <a:ea typeface="+mn-ea"/>
          <a:cs typeface="+mn-cs"/>
          <a:sym typeface="Palatino"/>
        </a:defRPr>
      </a:lvl6pPr>
      <a:lvl7pPr indent="1371600" algn="ctr" defTabSz="584200">
        <a:defRPr sz="1600">
          <a:solidFill>
            <a:schemeClr val="tx1"/>
          </a:solidFill>
          <a:latin typeface="+mn-lt"/>
          <a:ea typeface="+mn-ea"/>
          <a:cs typeface="+mn-cs"/>
          <a:sym typeface="Palatino"/>
        </a:defRPr>
      </a:lvl7pPr>
      <a:lvl8pPr indent="1600200" algn="ctr" defTabSz="584200">
        <a:defRPr sz="1600">
          <a:solidFill>
            <a:schemeClr val="tx1"/>
          </a:solidFill>
          <a:latin typeface="+mn-lt"/>
          <a:ea typeface="+mn-ea"/>
          <a:cs typeface="+mn-cs"/>
          <a:sym typeface="Palatino"/>
        </a:defRPr>
      </a:lvl8pPr>
      <a:lvl9pPr indent="1828800" algn="ctr" defTabSz="584200">
        <a:defRPr sz="1600">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369422" y="8807450"/>
            <a:ext cx="12255501" cy="40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1800">
                <a:solidFill>
                  <a:srgbClr val="5C86B9"/>
                </a:solidFill>
              </a:defRPr>
            </a:lvl1pPr>
          </a:lstStyle>
          <a:p>
            <a:pPr lvl="0">
              <a:defRPr>
                <a:solidFill>
                  <a:srgbClr val="000000"/>
                </a:solidFill>
              </a:defRPr>
            </a:pPr>
            <a:r>
              <a:rPr>
                <a:solidFill>
                  <a:srgbClr val="5C86B9"/>
                </a:solidFill>
              </a:rPr>
              <a:t>Presented by Emmanuel Bello-Ogunu</a:t>
            </a:r>
          </a:p>
        </p:txBody>
      </p:sp>
      <p:sp>
        <p:nvSpPr>
          <p:cNvPr id="45" name="Shape 45"/>
          <p:cNvSpPr>
            <a:spLocks noGrp="1"/>
          </p:cNvSpPr>
          <p:nvPr>
            <p:ph type="title"/>
          </p:nvPr>
        </p:nvSpPr>
        <p:spPr>
          <a:xfrm>
            <a:off x="355600" y="5905500"/>
            <a:ext cx="10909300" cy="2108200"/>
          </a:xfrm>
          <a:prstGeom prst="rect">
            <a:avLst/>
          </a:prstGeom>
        </p:spPr>
        <p:txBody>
          <a:bodyPr/>
          <a:lstStyle>
            <a:lvl1pPr defTabSz="496570">
              <a:defRPr sz="5440" spc="-108"/>
            </a:lvl1pPr>
          </a:lstStyle>
          <a:p>
            <a:pPr lvl="0">
              <a:defRPr sz="1800" spc="0">
                <a:solidFill>
                  <a:srgbClr val="000000"/>
                </a:solidFill>
              </a:defRPr>
            </a:pPr>
            <a:r>
              <a:rPr sz="5440" spc="-108">
                <a:solidFill>
                  <a:srgbClr val="314864"/>
                </a:solidFill>
              </a:rPr>
              <a:t>Promoting Social Change through Service Learning in the Curriculum</a:t>
            </a:r>
          </a:p>
        </p:txBody>
      </p:sp>
      <p:sp>
        <p:nvSpPr>
          <p:cNvPr id="46" name="Shape 46"/>
          <p:cNvSpPr>
            <a:spLocks noGrp="1"/>
          </p:cNvSpPr>
          <p:nvPr>
            <p:ph type="body" idx="1"/>
          </p:nvPr>
        </p:nvSpPr>
        <p:spPr>
          <a:prstGeom prst="rect">
            <a:avLst/>
          </a:prstGeom>
        </p:spPr>
        <p:txBody>
          <a:bodyPr/>
          <a:lstStyle>
            <a:lvl1pPr>
              <a:defRPr i="1"/>
            </a:lvl1pPr>
          </a:lstStyle>
          <a:p>
            <a:pPr lvl="0">
              <a:defRPr sz="1800" i="0">
                <a:solidFill>
                  <a:srgbClr val="000000"/>
                </a:solidFill>
              </a:defRPr>
            </a:pPr>
            <a:r>
              <a:rPr sz="2400" i="1">
                <a:solidFill>
                  <a:srgbClr val="5C86B9"/>
                </a:solidFill>
              </a:rPr>
              <a:t>Bowen, Glen. The Journal of Effective Teaching, Vol. 14, No. 1, 2014, 51-62.</a:t>
            </a:r>
          </a:p>
        </p:txBody>
      </p:sp>
      <p:pic>
        <p:nvPicPr>
          <p:cNvPr id="47" name="108352003_2880x2057.jpeg"/>
          <p:cNvPicPr/>
          <p:nvPr/>
        </p:nvPicPr>
        <p:blipFill>
          <a:blip r:embed="rId2">
            <a:extLst/>
          </a:blip>
          <a:srcRect t="9710" r="6" b="18115"/>
          <a:stretch>
            <a:fillRect/>
          </a:stretch>
        </p:blipFill>
        <p:spPr>
          <a:xfrm>
            <a:off x="1048742" y="381000"/>
            <a:ext cx="10907197" cy="562296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lvl1pPr defTabSz="560831">
              <a:defRPr sz="6144" spc="-122"/>
            </a:lvl1pPr>
          </a:lstStyle>
          <a:p>
            <a:pPr lvl="0">
              <a:defRPr sz="1800" spc="0">
                <a:solidFill>
                  <a:srgbClr val="000000"/>
                </a:solidFill>
              </a:defRPr>
            </a:pPr>
            <a:r>
              <a:rPr sz="6144" spc="-122">
                <a:solidFill>
                  <a:srgbClr val="314864"/>
                </a:solidFill>
              </a:rPr>
              <a:t>Applying the Social Justice Education Model</a:t>
            </a:r>
          </a:p>
        </p:txBody>
      </p:sp>
      <p:sp>
        <p:nvSpPr>
          <p:cNvPr id="99" name="Shape 99"/>
          <p:cNvSpPr>
            <a:spLocks noGrp="1"/>
          </p:cNvSpPr>
          <p:nvPr>
            <p:ph type="body" idx="1"/>
          </p:nvPr>
        </p:nvSpPr>
        <p:spPr>
          <a:prstGeom prst="rect">
            <a:avLst/>
          </a:prstGeom>
        </p:spPr>
        <p:txBody>
          <a:bodyPr/>
          <a:lstStyle/>
          <a:p>
            <a:pPr lvl="0">
              <a:defRPr sz="1800"/>
            </a:pPr>
            <a:r>
              <a:rPr sz="3800"/>
              <a:t>Commonly addressed issues: poverty, unemployment, hunger, homelessness, crime, domestic violence, pollution, racial discrimination</a:t>
            </a:r>
          </a:p>
          <a:p>
            <a:pPr lvl="0">
              <a:defRPr sz="1800"/>
            </a:pPr>
            <a:r>
              <a:rPr sz="3800"/>
              <a:t>Typical courses: sociology, social work, health sciences</a:t>
            </a:r>
          </a:p>
          <a:p>
            <a:pPr lvl="0">
              <a:defRPr sz="1800"/>
            </a:pPr>
            <a:r>
              <a:rPr sz="3800"/>
              <a:t>Additionally: psychology, public policy, theology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Example 1: Public Health course</a:t>
            </a:r>
          </a:p>
        </p:txBody>
      </p:sp>
      <p:sp>
        <p:nvSpPr>
          <p:cNvPr id="102" name="Shape 102"/>
          <p:cNvSpPr>
            <a:spLocks noGrp="1"/>
          </p:cNvSpPr>
          <p:nvPr>
            <p:ph type="body" idx="1"/>
          </p:nvPr>
        </p:nvSpPr>
        <p:spPr>
          <a:prstGeom prst="rect">
            <a:avLst/>
          </a:prstGeom>
        </p:spPr>
        <p:txBody>
          <a:bodyPr/>
          <a:lstStyle/>
          <a:p>
            <a:pPr marL="401320" lvl="0" indent="-401320" defTabSz="461518">
              <a:spcBef>
                <a:spcPts val="3300"/>
              </a:spcBef>
              <a:defRPr sz="1800"/>
            </a:pPr>
            <a:r>
              <a:rPr sz="3002"/>
              <a:t>Learning objective: identifying conditions that contribution to babies being born with low birth weights</a:t>
            </a:r>
          </a:p>
          <a:p>
            <a:pPr marL="401320" lvl="0" indent="-401320" defTabSz="461518">
              <a:spcBef>
                <a:spcPts val="3300"/>
              </a:spcBef>
              <a:defRPr sz="1800"/>
            </a:pPr>
            <a:r>
              <a:rPr sz="3002"/>
              <a:t>Service objective: rendering supportive services to mothers and newborns</a:t>
            </a:r>
          </a:p>
          <a:p>
            <a:pPr marL="401320" lvl="0" indent="-401320" defTabSz="461518">
              <a:spcBef>
                <a:spcPts val="3300"/>
              </a:spcBef>
              <a:defRPr sz="1800"/>
            </a:pPr>
            <a:r>
              <a:rPr sz="3002"/>
              <a:t>Students required to work with advocates to write a policy statement aimed at adequate/accessible supply of related services for women</a:t>
            </a:r>
          </a:p>
          <a:p>
            <a:pPr marL="401320" lvl="0" indent="-401320" defTabSz="461518">
              <a:spcBef>
                <a:spcPts val="3300"/>
              </a:spcBef>
              <a:defRPr sz="1800"/>
            </a:pPr>
            <a:r>
              <a:rPr sz="3002"/>
              <a:t>Students kept journals reflecting on why women unable to obtain prenatal care; engaged in group discussion, exploring own values, beliefs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lvl1pPr defTabSz="543305">
              <a:defRPr sz="5952" spc="-119"/>
            </a:lvl1pPr>
          </a:lstStyle>
          <a:p>
            <a:pPr lvl="0">
              <a:defRPr sz="1800" spc="0">
                <a:solidFill>
                  <a:srgbClr val="000000"/>
                </a:solidFill>
              </a:defRPr>
            </a:pPr>
            <a:r>
              <a:rPr sz="5952" spc="-119">
                <a:solidFill>
                  <a:srgbClr val="314864"/>
                </a:solidFill>
              </a:rPr>
              <a:t>Example 2: Interdisciplinary program (“Citizen Scholars Program”)</a:t>
            </a:r>
          </a:p>
        </p:txBody>
      </p:sp>
      <p:sp>
        <p:nvSpPr>
          <p:cNvPr id="107" name="Shape 107"/>
          <p:cNvSpPr>
            <a:spLocks noGrp="1"/>
          </p:cNvSpPr>
          <p:nvPr>
            <p:ph type="body" idx="1"/>
          </p:nvPr>
        </p:nvSpPr>
        <p:spPr>
          <a:prstGeom prst="rect">
            <a:avLst/>
          </a:prstGeom>
        </p:spPr>
        <p:txBody>
          <a:bodyPr/>
          <a:lstStyle/>
          <a:p>
            <a:pPr marL="477519" lvl="0" indent="-477519" defTabSz="549148">
              <a:spcBef>
                <a:spcPts val="3900"/>
              </a:spcBef>
              <a:defRPr sz="1800"/>
            </a:pPr>
            <a:r>
              <a:rPr sz="3572"/>
              <a:t>Four-semester service-learning program</a:t>
            </a:r>
          </a:p>
          <a:p>
            <a:pPr marL="477519" lvl="0" indent="-477519" defTabSz="549148">
              <a:spcBef>
                <a:spcPts val="3900"/>
              </a:spcBef>
              <a:defRPr sz="1800"/>
            </a:pPr>
            <a:r>
              <a:rPr sz="3572"/>
              <a:t>Four courses, an elective, and 60 hours of service per sem.</a:t>
            </a:r>
          </a:p>
          <a:p>
            <a:pPr marL="477519" lvl="0" indent="-477519" defTabSz="549148">
              <a:spcBef>
                <a:spcPts val="3900"/>
              </a:spcBef>
              <a:defRPr sz="1800"/>
            </a:pPr>
            <a:r>
              <a:rPr sz="3572"/>
              <a:t>One course, Research as a Tool for Change, focused on developing a framework for analyzing social problems and the process of social change</a:t>
            </a:r>
          </a:p>
          <a:p>
            <a:pPr marL="477519" lvl="0" indent="-477519" defTabSz="549148">
              <a:spcBef>
                <a:spcPts val="3900"/>
              </a:spcBef>
              <a:defRPr sz="1800"/>
            </a:pPr>
            <a:r>
              <a:rPr sz="3572"/>
              <a:t>Required to research a community issue in-depth and implement a plan of action for meaningful change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lvl1pPr defTabSz="560831">
              <a:defRPr sz="6144" spc="-122"/>
            </a:lvl1pPr>
          </a:lstStyle>
          <a:p>
            <a:pPr lvl="0">
              <a:defRPr sz="1800" spc="0">
                <a:solidFill>
                  <a:srgbClr val="000000"/>
                </a:solidFill>
              </a:defRPr>
            </a:pPr>
            <a:r>
              <a:rPr sz="6144" spc="-122">
                <a:solidFill>
                  <a:srgbClr val="314864"/>
                </a:solidFill>
              </a:rPr>
              <a:t>Example 3: Sociology course (developed by the author)</a:t>
            </a:r>
          </a:p>
        </p:txBody>
      </p:sp>
      <p:sp>
        <p:nvSpPr>
          <p:cNvPr id="112" name="Shape 112"/>
          <p:cNvSpPr>
            <a:spLocks noGrp="1"/>
          </p:cNvSpPr>
          <p:nvPr>
            <p:ph type="body" idx="1"/>
          </p:nvPr>
        </p:nvSpPr>
        <p:spPr>
          <a:prstGeom prst="rect">
            <a:avLst/>
          </a:prstGeom>
        </p:spPr>
        <p:txBody>
          <a:bodyPr/>
          <a:lstStyle/>
          <a:p>
            <a:pPr marL="462280" lvl="0" indent="-462280" defTabSz="531622">
              <a:spcBef>
                <a:spcPts val="3800"/>
              </a:spcBef>
              <a:defRPr sz="1800"/>
            </a:pPr>
            <a:r>
              <a:rPr sz="3458"/>
              <a:t>“Social Problems, Social Justice, and Social Change” course</a:t>
            </a:r>
          </a:p>
          <a:p>
            <a:pPr marL="462280" lvl="0" indent="-462280" defTabSz="531622">
              <a:spcBef>
                <a:spcPts val="3800"/>
              </a:spcBef>
              <a:defRPr sz="1800"/>
            </a:pPr>
            <a:r>
              <a:rPr sz="3458"/>
              <a:t>Students expected to identify causes, consequences of social problems</a:t>
            </a:r>
          </a:p>
          <a:p>
            <a:pPr marL="462280" lvl="0" indent="-462280" defTabSz="531622">
              <a:spcBef>
                <a:spcPts val="3800"/>
              </a:spcBef>
              <a:defRPr sz="1800"/>
            </a:pPr>
            <a:r>
              <a:rPr sz="3458"/>
              <a:t>Explored their own values, attitudes, and behaviors in the context of a diverse, multicultural society</a:t>
            </a:r>
          </a:p>
          <a:p>
            <a:pPr marL="462280" lvl="0" indent="-462280" defTabSz="531622">
              <a:spcBef>
                <a:spcPts val="3800"/>
              </a:spcBef>
              <a:defRPr sz="1800"/>
            </a:pPr>
            <a:r>
              <a:rPr sz="3458"/>
              <a:t>Additional goal of assessing the work of social justice/change advocates and activists —&gt; preparing them for an activist role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Preparing a Syllabus</a:t>
            </a:r>
          </a:p>
        </p:txBody>
      </p:sp>
      <p:sp>
        <p:nvSpPr>
          <p:cNvPr id="117" name="Shape 117"/>
          <p:cNvSpPr>
            <a:spLocks noGrp="1"/>
          </p:cNvSpPr>
          <p:nvPr>
            <p:ph type="body" idx="1"/>
          </p:nvPr>
        </p:nvSpPr>
        <p:spPr>
          <a:prstGeom prst="rect">
            <a:avLst/>
          </a:prstGeom>
        </p:spPr>
        <p:txBody>
          <a:bodyPr/>
          <a:lstStyle/>
          <a:p>
            <a:pPr marL="462280" lvl="0" indent="-462280" defTabSz="531622">
              <a:spcBef>
                <a:spcPts val="3800"/>
              </a:spcBef>
              <a:defRPr sz="1800"/>
            </a:pPr>
            <a:r>
              <a:rPr sz="3458" b="1"/>
              <a:t>Course Description:</a:t>
            </a:r>
            <a:r>
              <a:rPr sz="3458"/>
              <a:t> indicate “student-centered,” “collaborative,”“experiential service-learning”</a:t>
            </a:r>
          </a:p>
          <a:p>
            <a:pPr marL="462280" lvl="0" indent="-462280" defTabSz="531622">
              <a:spcBef>
                <a:spcPts val="3800"/>
              </a:spcBef>
              <a:defRPr sz="1800"/>
            </a:pPr>
            <a:r>
              <a:rPr sz="3458" b="1"/>
              <a:t>Objectives:</a:t>
            </a:r>
            <a:r>
              <a:rPr sz="3458"/>
              <a:t> specific, action-oriented; cover both service and learning objectives </a:t>
            </a:r>
          </a:p>
          <a:p>
            <a:pPr marL="462280" lvl="0" indent="-462280" defTabSz="531622">
              <a:spcBef>
                <a:spcPts val="3800"/>
              </a:spcBef>
              <a:defRPr sz="1800"/>
            </a:pPr>
            <a:r>
              <a:rPr sz="3458" b="1"/>
              <a:t>Course content:</a:t>
            </a:r>
            <a:r>
              <a:rPr sz="3458"/>
              <a:t> indicate breadth, depth through required readings on specific issues</a:t>
            </a:r>
          </a:p>
          <a:p>
            <a:pPr marL="462280" lvl="0" indent="-462280" defTabSz="531622">
              <a:spcBef>
                <a:spcPts val="3800"/>
              </a:spcBef>
              <a:defRPr sz="1800"/>
            </a:pPr>
            <a:r>
              <a:rPr sz="3458" b="1"/>
              <a:t>Community-based work:</a:t>
            </a:r>
            <a:r>
              <a:rPr sz="3458"/>
              <a:t> explain nature, time commitment, identify community partners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Preparing a Syllabus</a:t>
            </a:r>
          </a:p>
        </p:txBody>
      </p:sp>
      <p:sp>
        <p:nvSpPr>
          <p:cNvPr id="122" name="Shape 122"/>
          <p:cNvSpPr>
            <a:spLocks noGrp="1"/>
          </p:cNvSpPr>
          <p:nvPr>
            <p:ph type="body" idx="1"/>
          </p:nvPr>
        </p:nvSpPr>
        <p:spPr>
          <a:prstGeom prst="rect">
            <a:avLst/>
          </a:prstGeom>
        </p:spPr>
        <p:txBody>
          <a:bodyPr/>
          <a:lstStyle/>
          <a:p>
            <a:pPr lvl="0">
              <a:defRPr sz="1800"/>
            </a:pPr>
            <a:r>
              <a:rPr sz="3800" b="1"/>
              <a:t>Assignments and Critical Reflection:</a:t>
            </a:r>
            <a:r>
              <a:rPr sz="3800"/>
              <a:t> journal entries, research papers, presentations</a:t>
            </a:r>
          </a:p>
          <a:p>
            <a:pPr lvl="0">
              <a:defRPr sz="1800"/>
            </a:pPr>
            <a:r>
              <a:rPr sz="3800" b="1"/>
              <a:t>Assessment:</a:t>
            </a:r>
            <a:r>
              <a:rPr sz="3800"/>
              <a:t> criteria, rubrics, procedure for assessing student learning</a:t>
            </a:r>
          </a:p>
          <a:p>
            <a:pPr lvl="0">
              <a:defRPr sz="1800"/>
            </a:pPr>
            <a:r>
              <a:rPr sz="3800" b="1"/>
              <a:t>Support:</a:t>
            </a:r>
            <a:r>
              <a:rPr sz="3800"/>
              <a:t> encourage enthusiasm, sustained interest through resources, diverse learning opportunities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xfrm>
            <a:off x="355600" y="2743326"/>
            <a:ext cx="5254625" cy="6329954"/>
          </a:xfrm>
          <a:prstGeom prst="rect">
            <a:avLst/>
          </a:prstGeom>
        </p:spPr>
        <p:txBody>
          <a:bodyPr/>
          <a:lstStyle/>
          <a:p>
            <a:pPr marL="381000" lvl="0" indent="-381000" algn="just" defTabSz="438150">
              <a:spcBef>
                <a:spcPts val="3100"/>
              </a:spcBef>
              <a:defRPr sz="1800"/>
            </a:pPr>
            <a:r>
              <a:rPr sz="2850"/>
              <a:t>What are ways you could integrate social justice learning in a STEM-related course?</a:t>
            </a:r>
          </a:p>
          <a:p>
            <a:pPr marL="381000" lvl="0" indent="-381000" algn="just" defTabSz="438150">
              <a:spcBef>
                <a:spcPts val="3100"/>
              </a:spcBef>
              <a:defRPr sz="1800"/>
            </a:pPr>
            <a:r>
              <a:rPr sz="2850"/>
              <a:t>What are some foreseeable challenges or barriers to introducing social justice learning?</a:t>
            </a:r>
          </a:p>
          <a:p>
            <a:pPr marL="381000" lvl="0" indent="-381000" algn="just" defTabSz="438150">
              <a:spcBef>
                <a:spcPts val="3100"/>
              </a:spcBef>
              <a:defRPr sz="1800"/>
            </a:pPr>
            <a:r>
              <a:rPr sz="2850"/>
              <a:t>Opinion: Is there a place for social justice learning in all curriculum? Should there be?</a:t>
            </a:r>
          </a:p>
        </p:txBody>
      </p:sp>
      <p:sp>
        <p:nvSpPr>
          <p:cNvPr id="125" name="Shape 125"/>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Discussion</a:t>
            </a:r>
          </a:p>
        </p:txBody>
      </p:sp>
      <p:pic>
        <p:nvPicPr>
          <p:cNvPr id="126" name="pasted-image.png"/>
          <p:cNvPicPr/>
          <p:nvPr/>
        </p:nvPicPr>
        <p:blipFill>
          <a:blip r:embed="rId3">
            <a:extLst/>
          </a:blip>
          <a:stretch>
            <a:fillRect/>
          </a:stretch>
        </p:blipFill>
        <p:spPr>
          <a:xfrm>
            <a:off x="6495897" y="3209197"/>
            <a:ext cx="5871196" cy="443275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Conclusion</a:t>
            </a:r>
          </a:p>
        </p:txBody>
      </p:sp>
      <p:sp>
        <p:nvSpPr>
          <p:cNvPr id="131" name="Shape 131"/>
          <p:cNvSpPr>
            <a:spLocks noGrp="1"/>
          </p:cNvSpPr>
          <p:nvPr>
            <p:ph type="body" idx="1"/>
          </p:nvPr>
        </p:nvSpPr>
        <p:spPr>
          <a:prstGeom prst="rect">
            <a:avLst/>
          </a:prstGeom>
        </p:spPr>
        <p:txBody>
          <a:bodyPr/>
          <a:lstStyle/>
          <a:p>
            <a:pPr lvl="0">
              <a:defRPr sz="1800"/>
            </a:pPr>
            <a:r>
              <a:rPr sz="3800"/>
              <a:t>Course instructors, where possible, have a responsibility to facilitate meaningful social justice experiences through students’ service learning participation</a:t>
            </a:r>
          </a:p>
          <a:p>
            <a:pPr lvl="0">
              <a:defRPr sz="1800"/>
            </a:pPr>
            <a:r>
              <a:rPr sz="3800"/>
              <a:t>Instructors can equip themselves for the dual role of social justice educator/service-learning practitioner</a:t>
            </a:r>
          </a:p>
          <a:p>
            <a:pPr lvl="0">
              <a:defRPr sz="1800"/>
            </a:pPr>
            <a:r>
              <a:rPr sz="3800"/>
              <a:t>Shift students’ focus from feel-good charity to effective social change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#Questions?</a:t>
            </a:r>
          </a:p>
        </p:txBody>
      </p:sp>
      <p:pic>
        <p:nvPicPr>
          <p:cNvPr id="136" name="pasted-image.png"/>
          <p:cNvPicPr/>
          <p:nvPr/>
        </p:nvPicPr>
        <p:blipFill>
          <a:blip r:embed="rId2">
            <a:extLst/>
          </a:blip>
          <a:stretch>
            <a:fillRect/>
          </a:stretch>
        </p:blipFill>
        <p:spPr>
          <a:xfrm>
            <a:off x="2692400" y="3098800"/>
            <a:ext cx="7620000" cy="6096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Service Learning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Service-Learning</a:t>
            </a:r>
          </a:p>
        </p:txBody>
      </p:sp>
      <p:sp>
        <p:nvSpPr>
          <p:cNvPr id="52" name="Shape 52"/>
          <p:cNvSpPr>
            <a:spLocks noGrp="1"/>
          </p:cNvSpPr>
          <p:nvPr>
            <p:ph type="body" idx="1"/>
          </p:nvPr>
        </p:nvSpPr>
        <p:spPr>
          <a:prstGeom prst="rect">
            <a:avLst/>
          </a:prstGeom>
        </p:spPr>
        <p:txBody>
          <a:bodyPr/>
          <a:lstStyle/>
          <a:p>
            <a:pPr marL="477519" lvl="0" indent="-477519" defTabSz="549148">
              <a:spcBef>
                <a:spcPts val="3900"/>
              </a:spcBef>
              <a:defRPr sz="1800"/>
            </a:pPr>
            <a:r>
              <a:rPr sz="3572"/>
              <a:t>High-impact pedagogical strategy embraced by higher education institutions</a:t>
            </a:r>
          </a:p>
          <a:p>
            <a:pPr marL="477519" lvl="0" indent="-477519" defTabSz="549148">
              <a:spcBef>
                <a:spcPts val="3900"/>
              </a:spcBef>
              <a:defRPr sz="1800"/>
            </a:pPr>
            <a:r>
              <a:rPr sz="3572"/>
              <a:t>Enriches curriculum, fosters civic responsibility, and improves communities</a:t>
            </a:r>
          </a:p>
          <a:p>
            <a:pPr marL="477519" lvl="0" indent="-477519" defTabSz="549148">
              <a:spcBef>
                <a:spcPts val="3900"/>
              </a:spcBef>
              <a:defRPr sz="1800"/>
            </a:pPr>
            <a:r>
              <a:rPr sz="3572"/>
              <a:t>Connects community service to course content</a:t>
            </a:r>
          </a:p>
          <a:p>
            <a:pPr marL="477519" lvl="0" indent="-477519" defTabSz="549148">
              <a:spcBef>
                <a:spcPts val="3900"/>
              </a:spcBef>
              <a:defRPr sz="1800"/>
            </a:pPr>
            <a:r>
              <a:rPr sz="3572"/>
              <a:t>Direct service based on a charity paradigm</a:t>
            </a:r>
          </a:p>
          <a:p>
            <a:pPr marL="955039" lvl="1" indent="-477519" defTabSz="549148">
              <a:spcBef>
                <a:spcPts val="3900"/>
              </a:spcBef>
              <a:defRPr sz="1800"/>
            </a:pPr>
            <a:r>
              <a:rPr sz="3572"/>
              <a:t>Social change-oriented service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Service-Learning</a:t>
            </a:r>
          </a:p>
        </p:txBody>
      </p:sp>
      <p:sp>
        <p:nvSpPr>
          <p:cNvPr id="57" name="Shape 57"/>
          <p:cNvSpPr>
            <a:spLocks noGrp="1"/>
          </p:cNvSpPr>
          <p:nvPr>
            <p:ph type="body" idx="1"/>
          </p:nvPr>
        </p:nvSpPr>
        <p:spPr>
          <a:prstGeom prst="rect">
            <a:avLst/>
          </a:prstGeom>
        </p:spPr>
        <p:txBody>
          <a:bodyPr/>
          <a:lstStyle/>
          <a:p>
            <a:pPr lvl="0">
              <a:defRPr sz="1800"/>
            </a:pPr>
            <a:r>
              <a:rPr sz="3800"/>
              <a:t>Avenue for promoting social action/change, but…</a:t>
            </a:r>
          </a:p>
          <a:p>
            <a:pPr lvl="0">
              <a:defRPr sz="1800"/>
            </a:pPr>
            <a:r>
              <a:rPr sz="3800"/>
              <a:t>Tends to be restricted to direct service in community</a:t>
            </a:r>
          </a:p>
          <a:p>
            <a:pPr lvl="1">
              <a:defRPr sz="1800"/>
            </a:pPr>
            <a:r>
              <a:rPr sz="3800"/>
              <a:t>Visibility of immediate outcome and impact</a:t>
            </a:r>
          </a:p>
          <a:p>
            <a:pPr lvl="1">
              <a:defRPr sz="1800"/>
            </a:pPr>
            <a:r>
              <a:rPr sz="3800"/>
              <a:t>Aversion to situations that are too “political”</a:t>
            </a:r>
          </a:p>
          <a:p>
            <a:pPr lvl="0">
              <a:defRPr sz="1800"/>
            </a:pPr>
            <a:r>
              <a:rPr sz="3800"/>
              <a:t>“Can perpetuate racist, sexist, or classist assumptions”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108177208_1914x1620.jpeg"/>
          <p:cNvPicPr/>
          <p:nvPr/>
        </p:nvPicPr>
        <p:blipFill>
          <a:blip r:embed="rId2">
            <a:extLst/>
          </a:blip>
          <a:srcRect l="21821" r="21752"/>
          <a:stretch>
            <a:fillRect/>
          </a:stretch>
        </p:blipFill>
        <p:spPr>
          <a:xfrm>
            <a:off x="6502400" y="0"/>
            <a:ext cx="6502400" cy="9753600"/>
          </a:xfrm>
          <a:prstGeom prst="rect">
            <a:avLst/>
          </a:prstGeom>
          <a:ln w="12700">
            <a:miter lim="400000"/>
          </a:ln>
        </p:spPr>
      </p:pic>
      <p:sp>
        <p:nvSpPr>
          <p:cNvPr id="62" name="Shape 62"/>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Social Justice &amp; Social Change</a:t>
            </a:r>
          </a:p>
        </p:txBody>
      </p:sp>
      <p:sp>
        <p:nvSpPr>
          <p:cNvPr id="63" name="Shape 63"/>
          <p:cNvSpPr>
            <a:spLocks noGrp="1"/>
          </p:cNvSpPr>
          <p:nvPr>
            <p:ph type="body" idx="1"/>
          </p:nvPr>
        </p:nvSpPr>
        <p:spPr>
          <a:prstGeom prst="rect">
            <a:avLst/>
          </a:prstGeom>
        </p:spPr>
        <p:txBody>
          <a:bodyPr/>
          <a:lstStyle/>
          <a:p>
            <a:pPr lvl="0" defTabSz="484886">
              <a:spcBef>
                <a:spcPts val="800"/>
              </a:spcBef>
              <a:defRPr sz="1800">
                <a:solidFill>
                  <a:srgbClr val="000000"/>
                </a:solidFill>
              </a:defRPr>
            </a:pPr>
            <a:r>
              <a:rPr sz="1992">
                <a:solidFill>
                  <a:srgbClr val="5C86B9"/>
                </a:solidFill>
              </a:rPr>
              <a:t>Social justice is “the movement of society towards greater equality, economic fairness, acceptance of cultural diversity, and participatory democracy.” (Warren, 1998)</a:t>
            </a:r>
          </a:p>
          <a:p>
            <a:pPr lvl="0" defTabSz="484886">
              <a:spcBef>
                <a:spcPts val="800"/>
              </a:spcBef>
              <a:defRPr sz="1800">
                <a:solidFill>
                  <a:srgbClr val="000000"/>
                </a:solidFill>
              </a:defRPr>
            </a:pPr>
            <a:endParaRPr sz="1992">
              <a:solidFill>
                <a:srgbClr val="5C86B9"/>
              </a:solidFill>
            </a:endParaRPr>
          </a:p>
          <a:p>
            <a:pPr lvl="0" defTabSz="484886">
              <a:spcBef>
                <a:spcPts val="800"/>
              </a:spcBef>
              <a:defRPr sz="1800">
                <a:solidFill>
                  <a:srgbClr val="000000"/>
                </a:solidFill>
              </a:defRPr>
            </a:pPr>
            <a:r>
              <a:rPr sz="1992">
                <a:solidFill>
                  <a:srgbClr val="5C86B9"/>
                </a:solidFill>
              </a:rPr>
              <a:t>Social change implies beneficial advances in society, including “empowering marginalized communities and changing unjust institutional arrangements” (Lewis, 2004)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1795965" y="3116950"/>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#StopGamerGate</a:t>
            </a:r>
          </a:p>
        </p:txBody>
      </p:sp>
      <p:sp>
        <p:nvSpPr>
          <p:cNvPr id="66" name="Shape 66"/>
          <p:cNvSpPr/>
          <p:nvPr/>
        </p:nvSpPr>
        <p:spPr>
          <a:xfrm>
            <a:off x="-1209070" y="1731751"/>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#BringBackOurGirls</a:t>
            </a:r>
          </a:p>
        </p:txBody>
      </p:sp>
      <p:grpSp>
        <p:nvGrpSpPr>
          <p:cNvPr id="69" name="Group 69"/>
          <p:cNvGrpSpPr/>
          <p:nvPr/>
        </p:nvGrpSpPr>
        <p:grpSpPr>
          <a:xfrm>
            <a:off x="4533326" y="4502150"/>
            <a:ext cx="3938148" cy="749300"/>
            <a:chOff x="-25400" y="-25399"/>
            <a:chExt cx="3938147" cy="749300"/>
          </a:xfrm>
        </p:grpSpPr>
        <p:sp>
          <p:nvSpPr>
            <p:cNvPr id="68" name="Shape 68"/>
            <p:cNvSpPr/>
            <p:nvPr/>
          </p:nvSpPr>
          <p:spPr>
            <a:xfrm>
              <a:off x="0" y="0"/>
              <a:ext cx="3887348" cy="698500"/>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3300" b="1">
                  <a:solidFill>
                    <a:srgbClr val="202020"/>
                  </a:solidFill>
                </a:defRPr>
              </a:lvl1pPr>
            </a:lstStyle>
            <a:p>
              <a:pPr lvl="0">
                <a:defRPr sz="1800" b="0">
                  <a:solidFill>
                    <a:srgbClr val="000000"/>
                  </a:solidFill>
                </a:defRPr>
              </a:pPr>
              <a:r>
                <a:rPr sz="3300" b="1">
                  <a:solidFill>
                    <a:srgbClr val="202020"/>
                  </a:solidFill>
                </a:rPr>
                <a:t>#SOCIALJUSTICE</a:t>
              </a:r>
            </a:p>
          </p:txBody>
        </p:sp>
        <p:pic>
          <p:nvPicPr>
            <p:cNvPr id="67" name="Picture 66"/>
            <p:cNvPicPr/>
            <p:nvPr/>
          </p:nvPicPr>
          <p:blipFill>
            <a:blip r:embed="rId3">
              <a:extLst/>
            </a:blip>
            <a:stretch>
              <a:fillRect/>
            </a:stretch>
          </p:blipFill>
          <p:spPr>
            <a:xfrm>
              <a:off x="-25400" y="-25400"/>
              <a:ext cx="3938148" cy="749301"/>
            </a:xfrm>
            <a:prstGeom prst="rect">
              <a:avLst/>
            </a:prstGeom>
            <a:effectLst/>
          </p:spPr>
        </p:pic>
      </p:grpSp>
      <p:sp>
        <p:nvSpPr>
          <p:cNvPr id="70" name="Shape 70"/>
          <p:cNvSpPr/>
          <p:nvPr/>
        </p:nvSpPr>
        <p:spPr>
          <a:xfrm>
            <a:off x="2074815" y="8488367"/>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#DudesGreetingDudes</a:t>
            </a:r>
          </a:p>
        </p:txBody>
      </p:sp>
      <p:sp>
        <p:nvSpPr>
          <p:cNvPr id="71" name="Shape 71"/>
          <p:cNvSpPr/>
          <p:nvPr/>
        </p:nvSpPr>
        <p:spPr>
          <a:xfrm>
            <a:off x="4405477" y="547809"/>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#YouOKSis</a:t>
            </a:r>
          </a:p>
        </p:txBody>
      </p:sp>
      <p:sp>
        <p:nvSpPr>
          <p:cNvPr id="72" name="Shape 72"/>
          <p:cNvSpPr/>
          <p:nvPr/>
        </p:nvSpPr>
        <p:spPr>
          <a:xfrm>
            <a:off x="-3163623" y="4713959"/>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#AmINext</a:t>
            </a:r>
          </a:p>
        </p:txBody>
      </p:sp>
      <p:sp>
        <p:nvSpPr>
          <p:cNvPr id="73" name="Shape 73"/>
          <p:cNvSpPr/>
          <p:nvPr/>
        </p:nvSpPr>
        <p:spPr>
          <a:xfrm>
            <a:off x="-710851" y="5895278"/>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#IfTheyGunnedMeDown</a:t>
            </a:r>
          </a:p>
        </p:txBody>
      </p:sp>
      <p:sp>
        <p:nvSpPr>
          <p:cNvPr id="74" name="Shape 74"/>
          <p:cNvSpPr/>
          <p:nvPr/>
        </p:nvSpPr>
        <p:spPr>
          <a:xfrm>
            <a:off x="5056995" y="6940445"/>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#WhyIStayed</a:t>
            </a:r>
          </a:p>
        </p:txBody>
      </p:sp>
      <p:sp>
        <p:nvSpPr>
          <p:cNvPr id="75" name="Shape 75"/>
          <p:cNvSpPr/>
          <p:nvPr/>
        </p:nvSpPr>
        <p:spPr>
          <a:xfrm>
            <a:off x="-1604342" y="414332"/>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#YesAllWomen</a:t>
            </a:r>
          </a:p>
        </p:txBody>
      </p:sp>
      <p:sp>
        <p:nvSpPr>
          <p:cNvPr id="76" name="Shape 76"/>
          <p:cNvSpPr/>
          <p:nvPr/>
        </p:nvSpPr>
        <p:spPr>
          <a:xfrm>
            <a:off x="4041394" y="1962254"/>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#HeForShe</a:t>
            </a:r>
          </a:p>
        </p:txBody>
      </p:sp>
      <p:sp>
        <p:nvSpPr>
          <p:cNvPr id="77" name="Shape 77"/>
          <p:cNvSpPr/>
          <p:nvPr/>
        </p:nvSpPr>
        <p:spPr>
          <a:xfrm>
            <a:off x="-1209070" y="7390006"/>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#ALSIceBucketChallenge</a:t>
            </a:r>
          </a:p>
        </p:txBody>
      </p:sp>
      <p:sp>
        <p:nvSpPr>
          <p:cNvPr id="78" name="Shape 78"/>
          <p:cNvSpPr/>
          <p:nvPr/>
        </p:nvSpPr>
        <p:spPr>
          <a:xfrm>
            <a:off x="5286942" y="5343764"/>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#ICantBreathe</a:t>
            </a:r>
          </a:p>
        </p:txBody>
      </p:sp>
      <p:sp>
        <p:nvSpPr>
          <p:cNvPr id="79" name="Shape 79"/>
          <p:cNvSpPr/>
          <p:nvPr/>
        </p:nvSpPr>
        <p:spPr>
          <a:xfrm>
            <a:off x="4405477" y="3302188"/>
            <a:ext cx="10464801" cy="850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spcBef>
                <a:spcPts val="3800"/>
              </a:spcBef>
              <a:defRPr sz="4500" b="1">
                <a:solidFill>
                  <a:srgbClr val="000000"/>
                </a:solidFill>
              </a:defRPr>
            </a:lvl1pPr>
          </a:lstStyle>
          <a:p>
            <a:pPr lvl="0">
              <a:defRPr sz="1800" b="0"/>
            </a:pPr>
            <a:r>
              <a:rPr sz="4500" b="1"/>
              <a:t>#BlackLivesMatter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75"/>
                                        </p:tgtEl>
                                        <p:attrNameLst>
                                          <p:attrName>style.visibility</p:attrName>
                                        </p:attrNameLst>
                                      </p:cBhvr>
                                      <p:to>
                                        <p:strVal val="visible"/>
                                      </p:to>
                                    </p:set>
                                    <p:animEffect transition="in" filter="dissolve">
                                      <p:cBhvr>
                                        <p:cTn id="7" dur="1000"/>
                                        <p:tgtEl>
                                          <p:spTgt spid="75"/>
                                        </p:tgtEl>
                                      </p:cBhvr>
                                    </p:animEffect>
                                  </p:childTnLst>
                                </p:cTn>
                              </p:par>
                            </p:childTnLst>
                          </p:cTn>
                        </p:par>
                        <p:par>
                          <p:cTn id="8" fill="hold">
                            <p:stCondLst>
                              <p:cond delay="1000"/>
                            </p:stCondLst>
                            <p:childTnLst>
                              <p:par>
                                <p:cTn id="9" presetID="9" presetClass="entr" presetSubtype="0" fill="hold" grpId="2" nodeType="afterEffect">
                                  <p:stCondLst>
                                    <p:cond delay="0"/>
                                  </p:stCondLst>
                                  <p:iterate>
                                    <p:tmAbs val="0"/>
                                  </p:iterate>
                                  <p:childTnLst>
                                    <p:set>
                                      <p:cBhvr>
                                        <p:cTn id="10" fill="hold"/>
                                        <p:tgtEl>
                                          <p:spTgt spid="71"/>
                                        </p:tgtEl>
                                        <p:attrNameLst>
                                          <p:attrName>style.visibility</p:attrName>
                                        </p:attrNameLst>
                                      </p:cBhvr>
                                      <p:to>
                                        <p:strVal val="visible"/>
                                      </p:to>
                                    </p:set>
                                    <p:animEffect transition="in" filter="dissolve">
                                      <p:cBhvr>
                                        <p:cTn id="11" dur="1000"/>
                                        <p:tgtEl>
                                          <p:spTgt spid="71"/>
                                        </p:tgtEl>
                                      </p:cBhvr>
                                    </p:animEffect>
                                  </p:childTnLst>
                                </p:cTn>
                              </p:par>
                            </p:childTnLst>
                          </p:cTn>
                        </p:par>
                        <p:par>
                          <p:cTn id="12" fill="hold">
                            <p:stCondLst>
                              <p:cond delay="2000"/>
                            </p:stCondLst>
                            <p:childTnLst>
                              <p:par>
                                <p:cTn id="13" presetID="9" presetClass="entr" presetSubtype="0" fill="hold" grpId="3" nodeType="afterEffect">
                                  <p:stCondLst>
                                    <p:cond delay="0"/>
                                  </p:stCondLst>
                                  <p:iterate>
                                    <p:tmAbs val="0"/>
                                  </p:iterate>
                                  <p:childTnLst>
                                    <p:set>
                                      <p:cBhvr>
                                        <p:cTn id="14" fill="hold"/>
                                        <p:tgtEl>
                                          <p:spTgt spid="66"/>
                                        </p:tgtEl>
                                        <p:attrNameLst>
                                          <p:attrName>style.visibility</p:attrName>
                                        </p:attrNameLst>
                                      </p:cBhvr>
                                      <p:to>
                                        <p:strVal val="visible"/>
                                      </p:to>
                                    </p:set>
                                    <p:animEffect transition="in" filter="dissolve">
                                      <p:cBhvr>
                                        <p:cTn id="15" dur="1000"/>
                                        <p:tgtEl>
                                          <p:spTgt spid="66"/>
                                        </p:tgtEl>
                                      </p:cBhvr>
                                    </p:animEffect>
                                  </p:childTnLst>
                                </p:cTn>
                              </p:par>
                            </p:childTnLst>
                          </p:cTn>
                        </p:par>
                        <p:par>
                          <p:cTn id="16" fill="hold">
                            <p:stCondLst>
                              <p:cond delay="3000"/>
                            </p:stCondLst>
                            <p:childTnLst>
                              <p:par>
                                <p:cTn id="17" presetID="9" presetClass="entr" presetSubtype="0" fill="hold" grpId="4" nodeType="afterEffect">
                                  <p:stCondLst>
                                    <p:cond delay="0"/>
                                  </p:stCondLst>
                                  <p:iterate>
                                    <p:tmAbs val="0"/>
                                  </p:iterate>
                                  <p:childTnLst>
                                    <p:set>
                                      <p:cBhvr>
                                        <p:cTn id="18" fill="hold"/>
                                        <p:tgtEl>
                                          <p:spTgt spid="76"/>
                                        </p:tgtEl>
                                        <p:attrNameLst>
                                          <p:attrName>style.visibility</p:attrName>
                                        </p:attrNameLst>
                                      </p:cBhvr>
                                      <p:to>
                                        <p:strVal val="visible"/>
                                      </p:to>
                                    </p:set>
                                    <p:animEffect transition="in" filter="dissolve">
                                      <p:cBhvr>
                                        <p:cTn id="19" dur="1000"/>
                                        <p:tgtEl>
                                          <p:spTgt spid="76"/>
                                        </p:tgtEl>
                                      </p:cBhvr>
                                    </p:animEffect>
                                  </p:childTnLst>
                                </p:cTn>
                              </p:par>
                            </p:childTnLst>
                          </p:cTn>
                        </p:par>
                        <p:par>
                          <p:cTn id="20" fill="hold">
                            <p:stCondLst>
                              <p:cond delay="4000"/>
                            </p:stCondLst>
                            <p:childTnLst>
                              <p:par>
                                <p:cTn id="21" presetID="9" presetClass="entr" presetSubtype="0" fill="hold" grpId="5" nodeType="afterEffect">
                                  <p:stCondLst>
                                    <p:cond delay="0"/>
                                  </p:stCondLst>
                                  <p:iterate>
                                    <p:tmAbs val="0"/>
                                  </p:iterate>
                                  <p:childTnLst>
                                    <p:set>
                                      <p:cBhvr>
                                        <p:cTn id="22" fill="hold"/>
                                        <p:tgtEl>
                                          <p:spTgt spid="65"/>
                                        </p:tgtEl>
                                        <p:attrNameLst>
                                          <p:attrName>style.visibility</p:attrName>
                                        </p:attrNameLst>
                                      </p:cBhvr>
                                      <p:to>
                                        <p:strVal val="visible"/>
                                      </p:to>
                                    </p:set>
                                    <p:animEffect transition="in" filter="dissolve">
                                      <p:cBhvr>
                                        <p:cTn id="23" dur="1000"/>
                                        <p:tgtEl>
                                          <p:spTgt spid="65"/>
                                        </p:tgtEl>
                                      </p:cBhvr>
                                    </p:animEffect>
                                  </p:childTnLst>
                                </p:cTn>
                              </p:par>
                            </p:childTnLst>
                          </p:cTn>
                        </p:par>
                        <p:par>
                          <p:cTn id="24" fill="hold">
                            <p:stCondLst>
                              <p:cond delay="5000"/>
                            </p:stCondLst>
                            <p:childTnLst>
                              <p:par>
                                <p:cTn id="25" presetID="9" presetClass="entr" presetSubtype="0" fill="hold" grpId="6" nodeType="afterEffect">
                                  <p:stCondLst>
                                    <p:cond delay="0"/>
                                  </p:stCondLst>
                                  <p:iterate>
                                    <p:tmAbs val="0"/>
                                  </p:iterate>
                                  <p:childTnLst>
                                    <p:set>
                                      <p:cBhvr>
                                        <p:cTn id="26" fill="hold"/>
                                        <p:tgtEl>
                                          <p:spTgt spid="79"/>
                                        </p:tgtEl>
                                        <p:attrNameLst>
                                          <p:attrName>style.visibility</p:attrName>
                                        </p:attrNameLst>
                                      </p:cBhvr>
                                      <p:to>
                                        <p:strVal val="visible"/>
                                      </p:to>
                                    </p:set>
                                    <p:animEffect transition="in" filter="dissolve">
                                      <p:cBhvr>
                                        <p:cTn id="27" dur="1000"/>
                                        <p:tgtEl>
                                          <p:spTgt spid="79"/>
                                        </p:tgtEl>
                                      </p:cBhvr>
                                    </p:animEffect>
                                  </p:childTnLst>
                                </p:cTn>
                              </p:par>
                            </p:childTnLst>
                          </p:cTn>
                        </p:par>
                        <p:par>
                          <p:cTn id="28" fill="hold">
                            <p:stCondLst>
                              <p:cond delay="6000"/>
                            </p:stCondLst>
                            <p:childTnLst>
                              <p:par>
                                <p:cTn id="29" presetID="9" presetClass="entr" presetSubtype="0" fill="hold" grpId="7" nodeType="afterEffect">
                                  <p:stCondLst>
                                    <p:cond delay="0"/>
                                  </p:stCondLst>
                                  <p:iterate>
                                    <p:tmAbs val="0"/>
                                  </p:iterate>
                                  <p:childTnLst>
                                    <p:set>
                                      <p:cBhvr>
                                        <p:cTn id="30" fill="hold"/>
                                        <p:tgtEl>
                                          <p:spTgt spid="72"/>
                                        </p:tgtEl>
                                        <p:attrNameLst>
                                          <p:attrName>style.visibility</p:attrName>
                                        </p:attrNameLst>
                                      </p:cBhvr>
                                      <p:to>
                                        <p:strVal val="visible"/>
                                      </p:to>
                                    </p:set>
                                    <p:animEffect transition="in" filter="dissolve">
                                      <p:cBhvr>
                                        <p:cTn id="31" dur="1000"/>
                                        <p:tgtEl>
                                          <p:spTgt spid="72"/>
                                        </p:tgtEl>
                                      </p:cBhvr>
                                    </p:animEffect>
                                  </p:childTnLst>
                                </p:cTn>
                              </p:par>
                            </p:childTnLst>
                          </p:cTn>
                        </p:par>
                        <p:par>
                          <p:cTn id="32" fill="hold">
                            <p:stCondLst>
                              <p:cond delay="7000"/>
                            </p:stCondLst>
                            <p:childTnLst>
                              <p:par>
                                <p:cTn id="33" presetID="9" presetClass="entr" presetSubtype="0" fill="hold" grpId="8" nodeType="afterEffect">
                                  <p:stCondLst>
                                    <p:cond delay="0"/>
                                  </p:stCondLst>
                                  <p:iterate>
                                    <p:tmAbs val="0"/>
                                  </p:iterate>
                                  <p:childTnLst>
                                    <p:set>
                                      <p:cBhvr>
                                        <p:cTn id="34" fill="hold"/>
                                        <p:tgtEl>
                                          <p:spTgt spid="73"/>
                                        </p:tgtEl>
                                        <p:attrNameLst>
                                          <p:attrName>style.visibility</p:attrName>
                                        </p:attrNameLst>
                                      </p:cBhvr>
                                      <p:to>
                                        <p:strVal val="visible"/>
                                      </p:to>
                                    </p:set>
                                    <p:animEffect transition="in" filter="dissolve">
                                      <p:cBhvr>
                                        <p:cTn id="35" dur="1000"/>
                                        <p:tgtEl>
                                          <p:spTgt spid="73"/>
                                        </p:tgtEl>
                                      </p:cBhvr>
                                    </p:animEffect>
                                  </p:childTnLst>
                                </p:cTn>
                              </p:par>
                            </p:childTnLst>
                          </p:cTn>
                        </p:par>
                        <p:par>
                          <p:cTn id="36" fill="hold">
                            <p:stCondLst>
                              <p:cond delay="8000"/>
                            </p:stCondLst>
                            <p:childTnLst>
                              <p:par>
                                <p:cTn id="37" presetID="9" presetClass="entr" presetSubtype="0" fill="hold" grpId="9" nodeType="afterEffect">
                                  <p:stCondLst>
                                    <p:cond delay="0"/>
                                  </p:stCondLst>
                                  <p:iterate>
                                    <p:tmAbs val="0"/>
                                  </p:iterate>
                                  <p:childTnLst>
                                    <p:set>
                                      <p:cBhvr>
                                        <p:cTn id="38" fill="hold"/>
                                        <p:tgtEl>
                                          <p:spTgt spid="78"/>
                                        </p:tgtEl>
                                        <p:attrNameLst>
                                          <p:attrName>style.visibility</p:attrName>
                                        </p:attrNameLst>
                                      </p:cBhvr>
                                      <p:to>
                                        <p:strVal val="visible"/>
                                      </p:to>
                                    </p:set>
                                    <p:animEffect transition="in" filter="dissolve">
                                      <p:cBhvr>
                                        <p:cTn id="39" dur="1000"/>
                                        <p:tgtEl>
                                          <p:spTgt spid="78"/>
                                        </p:tgtEl>
                                      </p:cBhvr>
                                    </p:animEffect>
                                  </p:childTnLst>
                                </p:cTn>
                              </p:par>
                            </p:childTnLst>
                          </p:cTn>
                        </p:par>
                        <p:par>
                          <p:cTn id="40" fill="hold">
                            <p:stCondLst>
                              <p:cond delay="9000"/>
                            </p:stCondLst>
                            <p:childTnLst>
                              <p:par>
                                <p:cTn id="41" presetID="9" presetClass="entr" presetSubtype="0" fill="hold" grpId="10" nodeType="afterEffect">
                                  <p:stCondLst>
                                    <p:cond delay="0"/>
                                  </p:stCondLst>
                                  <p:iterate>
                                    <p:tmAbs val="0"/>
                                  </p:iterate>
                                  <p:childTnLst>
                                    <p:set>
                                      <p:cBhvr>
                                        <p:cTn id="42" fill="hold"/>
                                        <p:tgtEl>
                                          <p:spTgt spid="74"/>
                                        </p:tgtEl>
                                        <p:attrNameLst>
                                          <p:attrName>style.visibility</p:attrName>
                                        </p:attrNameLst>
                                      </p:cBhvr>
                                      <p:to>
                                        <p:strVal val="visible"/>
                                      </p:to>
                                    </p:set>
                                    <p:animEffect transition="in" filter="dissolve">
                                      <p:cBhvr>
                                        <p:cTn id="43" dur="1000"/>
                                        <p:tgtEl>
                                          <p:spTgt spid="74"/>
                                        </p:tgtEl>
                                      </p:cBhvr>
                                    </p:animEffect>
                                  </p:childTnLst>
                                </p:cTn>
                              </p:par>
                            </p:childTnLst>
                          </p:cTn>
                        </p:par>
                        <p:par>
                          <p:cTn id="44" fill="hold">
                            <p:stCondLst>
                              <p:cond delay="10000"/>
                            </p:stCondLst>
                            <p:childTnLst>
                              <p:par>
                                <p:cTn id="45" presetID="9" presetClass="entr" presetSubtype="0" fill="hold" grpId="11" nodeType="afterEffect">
                                  <p:stCondLst>
                                    <p:cond delay="0"/>
                                  </p:stCondLst>
                                  <p:iterate>
                                    <p:tmAbs val="0"/>
                                  </p:iterate>
                                  <p:childTnLst>
                                    <p:set>
                                      <p:cBhvr>
                                        <p:cTn id="46" fill="hold"/>
                                        <p:tgtEl>
                                          <p:spTgt spid="77"/>
                                        </p:tgtEl>
                                        <p:attrNameLst>
                                          <p:attrName>style.visibility</p:attrName>
                                        </p:attrNameLst>
                                      </p:cBhvr>
                                      <p:to>
                                        <p:strVal val="visible"/>
                                      </p:to>
                                    </p:set>
                                    <p:animEffect transition="in" filter="dissolve">
                                      <p:cBhvr>
                                        <p:cTn id="47" dur="1000"/>
                                        <p:tgtEl>
                                          <p:spTgt spid="77"/>
                                        </p:tgtEl>
                                      </p:cBhvr>
                                    </p:animEffect>
                                  </p:childTnLst>
                                </p:cTn>
                              </p:par>
                            </p:childTnLst>
                          </p:cTn>
                        </p:par>
                        <p:par>
                          <p:cTn id="48" fill="hold">
                            <p:stCondLst>
                              <p:cond delay="11000"/>
                            </p:stCondLst>
                            <p:childTnLst>
                              <p:par>
                                <p:cTn id="49" presetID="9" presetClass="entr" presetSubtype="0" fill="hold" grpId="12" nodeType="afterEffect">
                                  <p:stCondLst>
                                    <p:cond delay="0"/>
                                  </p:stCondLst>
                                  <p:iterate>
                                    <p:tmAbs val="0"/>
                                  </p:iterate>
                                  <p:childTnLst>
                                    <p:set>
                                      <p:cBhvr>
                                        <p:cTn id="50" fill="hold"/>
                                        <p:tgtEl>
                                          <p:spTgt spid="70"/>
                                        </p:tgtEl>
                                        <p:attrNameLst>
                                          <p:attrName>style.visibility</p:attrName>
                                        </p:attrNameLst>
                                      </p:cBhvr>
                                      <p:to>
                                        <p:strVal val="visible"/>
                                      </p:to>
                                    </p:set>
                                    <p:animEffect transition="in" filter="dissolve">
                                      <p:cBhvr>
                                        <p:cTn id="5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5" animBg="1" advAuto="0"/>
      <p:bldP spid="66" grpId="3" animBg="1" advAuto="0"/>
      <p:bldP spid="70" grpId="12" animBg="1" advAuto="0"/>
      <p:bldP spid="71" grpId="2" animBg="1" advAuto="0"/>
      <p:bldP spid="72" grpId="7" animBg="1" advAuto="0"/>
      <p:bldP spid="73" grpId="8" animBg="1" advAuto="0"/>
      <p:bldP spid="74" grpId="10" animBg="1" advAuto="0"/>
      <p:bldP spid="75" grpId="1" animBg="1" advAuto="0"/>
      <p:bldP spid="76" grpId="4" animBg="1" advAuto="0"/>
      <p:bldP spid="77" grpId="11" animBg="1" advAuto="0"/>
      <p:bldP spid="78" grpId="9" animBg="1" advAuto="0"/>
      <p:bldP spid="79"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pPr marL="406400" lvl="0" indent="-406400" defTabSz="467359">
              <a:spcBef>
                <a:spcPts val="3300"/>
              </a:spcBef>
              <a:defRPr sz="1800"/>
            </a:pPr>
            <a:r>
              <a:rPr sz="3040"/>
              <a:t>Student-centered</a:t>
            </a:r>
          </a:p>
          <a:p>
            <a:pPr marL="406400" lvl="0" indent="-406400" defTabSz="467359">
              <a:spcBef>
                <a:spcPts val="3300"/>
              </a:spcBef>
              <a:defRPr sz="1800"/>
            </a:pPr>
            <a:r>
              <a:rPr sz="3040"/>
              <a:t> Experiential</a:t>
            </a:r>
          </a:p>
          <a:p>
            <a:pPr marL="406400" lvl="0" indent="-406400" defTabSz="467359">
              <a:spcBef>
                <a:spcPts val="3300"/>
              </a:spcBef>
              <a:defRPr sz="1800"/>
            </a:pPr>
            <a:r>
              <a:rPr sz="3040"/>
              <a:t>Collaborative</a:t>
            </a:r>
          </a:p>
          <a:p>
            <a:pPr marL="406400" lvl="0" indent="-406400" defTabSz="467359">
              <a:spcBef>
                <a:spcPts val="3300"/>
              </a:spcBef>
              <a:defRPr sz="1800"/>
            </a:pPr>
            <a:r>
              <a:rPr sz="3040"/>
              <a:t>Intellectual/analytical</a:t>
            </a:r>
          </a:p>
          <a:p>
            <a:pPr marL="406400" lvl="0" indent="-406400" defTabSz="467359">
              <a:spcBef>
                <a:spcPts val="3300"/>
              </a:spcBef>
              <a:defRPr sz="1800"/>
            </a:pPr>
            <a:r>
              <a:rPr sz="3040"/>
              <a:t>Multicultural </a:t>
            </a:r>
          </a:p>
          <a:p>
            <a:pPr marL="406400" lvl="0" indent="-406400" defTabSz="467359">
              <a:spcBef>
                <a:spcPts val="3300"/>
              </a:spcBef>
              <a:defRPr sz="1800"/>
            </a:pPr>
            <a:r>
              <a:rPr sz="3040"/>
              <a:t>Value-based</a:t>
            </a:r>
          </a:p>
          <a:p>
            <a:pPr marL="406400" lvl="0" indent="-406400" defTabSz="467359">
              <a:spcBef>
                <a:spcPts val="3300"/>
              </a:spcBef>
              <a:defRPr sz="1800"/>
            </a:pPr>
            <a:r>
              <a:rPr sz="3040"/>
              <a:t>Activist</a:t>
            </a:r>
          </a:p>
        </p:txBody>
      </p:sp>
      <p:pic>
        <p:nvPicPr>
          <p:cNvPr id="84" name="pasted-image.png"/>
          <p:cNvPicPr/>
          <p:nvPr/>
        </p:nvPicPr>
        <p:blipFill>
          <a:blip r:embed="rId3">
            <a:extLst/>
          </a:blip>
          <a:stretch>
            <a:fillRect/>
          </a:stretch>
        </p:blipFill>
        <p:spPr>
          <a:xfrm>
            <a:off x="5664936" y="3797396"/>
            <a:ext cx="6887822" cy="5257704"/>
          </a:xfrm>
          <a:prstGeom prst="rect">
            <a:avLst/>
          </a:prstGeom>
          <a:ln w="12700">
            <a:miter lim="400000"/>
          </a:ln>
        </p:spPr>
      </p:pic>
      <p:sp>
        <p:nvSpPr>
          <p:cNvPr id="85" name="Shape 85"/>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Social Justice Education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Social Justice + Service-Learning</a:t>
            </a:r>
          </a:p>
        </p:txBody>
      </p:sp>
      <p:sp>
        <p:nvSpPr>
          <p:cNvPr id="90" name="Shape 90"/>
          <p:cNvSpPr>
            <a:spLocks noGrp="1"/>
          </p:cNvSpPr>
          <p:nvPr>
            <p:ph type="body" idx="1"/>
          </p:nvPr>
        </p:nvSpPr>
        <p:spPr>
          <a:prstGeom prst="rect">
            <a:avLst/>
          </a:prstGeom>
        </p:spPr>
        <p:txBody>
          <a:bodyPr/>
          <a:lstStyle/>
          <a:p>
            <a:pPr lvl="0">
              <a:defRPr sz="1800"/>
            </a:pPr>
            <a:r>
              <a:rPr sz="3800"/>
              <a:t>“Systemic problems require system solutions” </a:t>
            </a:r>
            <a:r>
              <a:rPr sz="2400"/>
              <a:t>(Cone, 2003)</a:t>
            </a:r>
            <a:endParaRPr sz="3800"/>
          </a:p>
          <a:p>
            <a:pPr lvl="0">
              <a:defRPr sz="1800"/>
            </a:pPr>
            <a:r>
              <a:rPr sz="3800"/>
              <a:t>Connecting awareness to action</a:t>
            </a:r>
          </a:p>
          <a:p>
            <a:pPr lvl="1">
              <a:defRPr sz="1800"/>
            </a:pPr>
            <a:r>
              <a:rPr sz="3800"/>
              <a:t>Redistribution of resources</a:t>
            </a:r>
          </a:p>
          <a:p>
            <a:pPr lvl="1">
              <a:defRPr sz="1800"/>
            </a:pPr>
            <a:r>
              <a:rPr sz="3800"/>
              <a:t>Empowering communities</a:t>
            </a:r>
          </a:p>
          <a:p>
            <a:pPr lvl="1">
              <a:defRPr sz="1800"/>
            </a:pPr>
            <a:r>
              <a:rPr sz="3800"/>
              <a:t>Creating equitable institutional structures in society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17356722_2160x1620.jpeg"/>
          <p:cNvPicPr/>
          <p:nvPr/>
        </p:nvPicPr>
        <p:blipFill>
          <a:blip r:embed="rId2">
            <a:extLst/>
          </a:blip>
          <a:srcRect l="26660" r="23339"/>
          <a:stretch>
            <a:fillRect/>
          </a:stretch>
        </p:blipFill>
        <p:spPr>
          <a:xfrm>
            <a:off x="6502400" y="0"/>
            <a:ext cx="6502400" cy="9753600"/>
          </a:xfrm>
          <a:prstGeom prst="rect">
            <a:avLst/>
          </a:prstGeom>
          <a:ln w="12700">
            <a:miter lim="400000"/>
          </a:ln>
        </p:spPr>
      </p:pic>
      <p:sp>
        <p:nvSpPr>
          <p:cNvPr id="95" name="Shape 95"/>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Objectives</a:t>
            </a:r>
          </a:p>
        </p:txBody>
      </p:sp>
      <p:sp>
        <p:nvSpPr>
          <p:cNvPr id="96" name="Shape 96"/>
          <p:cNvSpPr>
            <a:spLocks noGrp="1"/>
          </p:cNvSpPr>
          <p:nvPr>
            <p:ph type="body" idx="1"/>
          </p:nvPr>
        </p:nvSpPr>
        <p:spPr>
          <a:prstGeom prst="rect">
            <a:avLst/>
          </a:prstGeom>
        </p:spPr>
        <p:txBody>
          <a:bodyPr/>
          <a:lstStyle/>
          <a:p>
            <a:pPr lvl="0">
              <a:defRPr sz="1800"/>
            </a:pPr>
            <a:r>
              <a:rPr sz="3000"/>
              <a:t>(a) Encourage faculty to accept the dual role of social justice educator/service-learning practitioner</a:t>
            </a:r>
          </a:p>
          <a:p>
            <a:pPr lvl="0">
              <a:defRPr sz="1800"/>
            </a:pPr>
            <a:r>
              <a:rPr sz="3000"/>
              <a:t>(b) Assist instructors in developing a feasible, change-oriented service-learning strategy</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Custom</PresentationFormat>
  <Paragraphs>111</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Editorial</vt:lpstr>
      <vt:lpstr>Promoting Social Change through Service Learning in the Curriculum</vt:lpstr>
      <vt:lpstr>Service Learning</vt:lpstr>
      <vt:lpstr>Service-Learning</vt:lpstr>
      <vt:lpstr>Service-Learning</vt:lpstr>
      <vt:lpstr>Social Justice &amp; Social Change</vt:lpstr>
      <vt:lpstr>PowerPoint Presentation</vt:lpstr>
      <vt:lpstr>Social Justice Education</vt:lpstr>
      <vt:lpstr>Social Justice + Service-Learning</vt:lpstr>
      <vt:lpstr>Objectives</vt:lpstr>
      <vt:lpstr>Applying the Social Justice Education Model</vt:lpstr>
      <vt:lpstr>Example 1: Public Health course</vt:lpstr>
      <vt:lpstr>Example 2: Interdisciplinary program (“Citizen Scholars Program”)</vt:lpstr>
      <vt:lpstr>Example 3: Sociology course (developed by the author)</vt:lpstr>
      <vt:lpstr>Preparing a Syllabus</vt:lpstr>
      <vt:lpstr>Preparing a Syllabus</vt:lpstr>
      <vt:lpstr>Discussion</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Social Change through Service Learning in the Curriculum</dc:title>
  <dc:creator>ras</dc:creator>
  <cp:lastModifiedBy>test</cp:lastModifiedBy>
  <cp:revision>1</cp:revision>
  <dcterms:modified xsi:type="dcterms:W3CDTF">2015-10-15T16:46:41Z</dcterms:modified>
</cp:coreProperties>
</file>